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notesMasterIdLst>
    <p:notesMasterId r:id="rId26"/>
  </p:notesMasterIdLst>
  <p:sldIdLst>
    <p:sldId id="286" r:id="rId2"/>
    <p:sldId id="287" r:id="rId3"/>
    <p:sldId id="288" r:id="rId4"/>
    <p:sldId id="289" r:id="rId5"/>
    <p:sldId id="290" r:id="rId6"/>
    <p:sldId id="291" r:id="rId7"/>
    <p:sldId id="292" r:id="rId8"/>
    <p:sldId id="293" r:id="rId9"/>
    <p:sldId id="294" r:id="rId10"/>
    <p:sldId id="296" r:id="rId11"/>
    <p:sldId id="297" r:id="rId12"/>
    <p:sldId id="298" r:id="rId13"/>
    <p:sldId id="299" r:id="rId14"/>
    <p:sldId id="300" r:id="rId15"/>
    <p:sldId id="301" r:id="rId16"/>
    <p:sldId id="302" r:id="rId17"/>
    <p:sldId id="308" r:id="rId18"/>
    <p:sldId id="306" r:id="rId19"/>
    <p:sldId id="307" r:id="rId20"/>
    <p:sldId id="303" r:id="rId21"/>
    <p:sldId id="304" r:id="rId22"/>
    <p:sldId id="309" r:id="rId23"/>
    <p:sldId id="310" r:id="rId24"/>
    <p:sldId id="311" r:id="rId25"/>
  </p:sldIdLst>
  <p:sldSz cx="13004800" cy="9753600"/>
  <p:notesSz cx="13004800" cy="9753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1512B69-7F2F-4935-8980-DCCDFD2DC349}">
          <p14:sldIdLst>
            <p14:sldId id="286"/>
            <p14:sldId id="287"/>
            <p14:sldId id="288"/>
            <p14:sldId id="289"/>
            <p14:sldId id="290"/>
            <p14:sldId id="291"/>
            <p14:sldId id="292"/>
            <p14:sldId id="293"/>
            <p14:sldId id="294"/>
            <p14:sldId id="296"/>
            <p14:sldId id="297"/>
            <p14:sldId id="298"/>
            <p14:sldId id="299"/>
            <p14:sldId id="300"/>
            <p14:sldId id="301"/>
            <p14:sldId id="302"/>
            <p14:sldId id="308"/>
            <p14:sldId id="306"/>
            <p14:sldId id="307"/>
            <p14:sldId id="303"/>
          </p14:sldIdLst>
        </p14:section>
        <p14:section name="Untitled Section" id="{A574B25A-AADB-4AEA-818A-47B10DF0041E}">
          <p14:sldIdLst>
            <p14:sldId id="304"/>
            <p14:sldId id="309"/>
            <p14:sldId id="310"/>
            <p14:sldId id="311"/>
          </p14:sldIdLst>
        </p14:section>
      </p14:sectionLst>
    </p:ex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2" d="100"/>
          <a:sy n="42" d="100"/>
        </p:scale>
        <p:origin x="1472" y="5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635625" cy="488950"/>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7366000" y="0"/>
            <a:ext cx="5635625" cy="488950"/>
          </a:xfrm>
          <a:prstGeom prst="rect">
            <a:avLst/>
          </a:prstGeom>
        </p:spPr>
        <p:txBody>
          <a:bodyPr vert="horz" lIns="91440" tIns="45720" rIns="91440" bIns="45720" rtlCol="0"/>
          <a:lstStyle>
            <a:lvl1pPr algn="r">
              <a:defRPr sz="1200"/>
            </a:lvl1pPr>
          </a:lstStyle>
          <a:p>
            <a:fld id="{272F54AF-3913-4185-9706-966A1DA75CE5}" type="datetimeFigureOut">
              <a:rPr lang="en-ZA" smtClean="0"/>
              <a:t>2025/04/14</a:t>
            </a:fld>
            <a:endParaRPr lang="en-ZA"/>
          </a:p>
        </p:txBody>
      </p:sp>
      <p:sp>
        <p:nvSpPr>
          <p:cNvPr id="4" name="Slide Image Placeholder 3"/>
          <p:cNvSpPr>
            <a:spLocks noGrp="1" noRot="1" noChangeAspect="1"/>
          </p:cNvSpPr>
          <p:nvPr>
            <p:ph type="sldImg" idx="2"/>
          </p:nvPr>
        </p:nvSpPr>
        <p:spPr>
          <a:xfrm>
            <a:off x="4306888" y="1219200"/>
            <a:ext cx="4391025" cy="3292475"/>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1300163" y="4694238"/>
            <a:ext cx="10404475" cy="384016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9264650"/>
            <a:ext cx="5635625" cy="488950"/>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7366000" y="9264650"/>
            <a:ext cx="5635625" cy="488950"/>
          </a:xfrm>
          <a:prstGeom prst="rect">
            <a:avLst/>
          </a:prstGeom>
        </p:spPr>
        <p:txBody>
          <a:bodyPr vert="horz" lIns="91440" tIns="45720" rIns="91440" bIns="45720" rtlCol="0" anchor="b"/>
          <a:lstStyle>
            <a:lvl1pPr algn="r">
              <a:defRPr sz="1200"/>
            </a:lvl1pPr>
          </a:lstStyle>
          <a:p>
            <a:fld id="{C0748820-6BE1-4B8F-A902-4EBDF2C4B890}" type="slidenum">
              <a:rPr lang="en-ZA" smtClean="0"/>
              <a:t>‹#›</a:t>
            </a:fld>
            <a:endParaRPr lang="en-ZA"/>
          </a:p>
        </p:txBody>
      </p:sp>
    </p:spTree>
    <p:extLst>
      <p:ext uri="{BB962C8B-B14F-4D97-AF65-F5344CB8AC3E}">
        <p14:creationId xmlns:p14="http://schemas.microsoft.com/office/powerpoint/2010/main" val="24159635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1952" y="2059094"/>
            <a:ext cx="9414035" cy="4735404"/>
          </a:xfrm>
        </p:spPr>
        <p:txBody>
          <a:bodyPr anchor="b"/>
          <a:lstStyle>
            <a:lvl1pPr>
              <a:defRPr sz="7680"/>
            </a:lvl1pPr>
          </a:lstStyle>
          <a:p>
            <a:r>
              <a:rPr lang="en-US"/>
              <a:t>Click to edit Master title style</a:t>
            </a:r>
            <a:endParaRPr lang="en-US" dirty="0"/>
          </a:p>
        </p:txBody>
      </p:sp>
      <p:sp>
        <p:nvSpPr>
          <p:cNvPr id="3" name="Subtitle 2"/>
          <p:cNvSpPr>
            <a:spLocks noGrp="1"/>
          </p:cNvSpPr>
          <p:nvPr>
            <p:ph type="subTitle" idx="1"/>
          </p:nvPr>
        </p:nvSpPr>
        <p:spPr>
          <a:xfrm>
            <a:off x="1231952" y="6794496"/>
            <a:ext cx="9414035" cy="1225131"/>
          </a:xfrm>
        </p:spPr>
        <p:txBody>
          <a:bodyPr anchor="t"/>
          <a:lstStyle>
            <a:lvl1pPr marL="0" indent="0" algn="l">
              <a:buNone/>
              <a:defRPr cap="all">
                <a:solidFill>
                  <a:schemeClr val="bg2">
                    <a:lumMod val="40000"/>
                    <a:lumOff val="60000"/>
                  </a:schemeClr>
                </a:solidFill>
              </a:defRPr>
            </a:lvl1pPr>
            <a:lvl2pPr marL="487695" indent="0" algn="ctr">
              <a:buNone/>
              <a:defRPr>
                <a:solidFill>
                  <a:schemeClr val="tx1">
                    <a:tint val="75000"/>
                  </a:schemeClr>
                </a:solidFill>
              </a:defRPr>
            </a:lvl2pPr>
            <a:lvl3pPr marL="975390" indent="0" algn="ctr">
              <a:buNone/>
              <a:defRPr>
                <a:solidFill>
                  <a:schemeClr val="tx1">
                    <a:tint val="75000"/>
                  </a:schemeClr>
                </a:solidFill>
              </a:defRPr>
            </a:lvl3pPr>
            <a:lvl4pPr marL="1463086" indent="0" algn="ctr">
              <a:buNone/>
              <a:defRPr>
                <a:solidFill>
                  <a:schemeClr val="tx1">
                    <a:tint val="75000"/>
                  </a:schemeClr>
                </a:solidFill>
              </a:defRPr>
            </a:lvl4pPr>
            <a:lvl5pPr marL="1950781" indent="0" algn="ctr">
              <a:buNone/>
              <a:defRPr>
                <a:solidFill>
                  <a:schemeClr val="tx1">
                    <a:tint val="75000"/>
                  </a:schemeClr>
                </a:solidFill>
              </a:defRPr>
            </a:lvl5pPr>
            <a:lvl6pPr marL="2438476" indent="0" algn="ctr">
              <a:buNone/>
              <a:defRPr>
                <a:solidFill>
                  <a:schemeClr val="tx1">
                    <a:tint val="75000"/>
                  </a:schemeClr>
                </a:solidFill>
              </a:defRPr>
            </a:lvl6pPr>
            <a:lvl7pPr marL="2926171" indent="0" algn="ctr">
              <a:buNone/>
              <a:defRPr>
                <a:solidFill>
                  <a:schemeClr val="tx1">
                    <a:tint val="75000"/>
                  </a:schemeClr>
                </a:solidFill>
              </a:defRPr>
            </a:lvl7pPr>
            <a:lvl8pPr marL="3413867" indent="0" algn="ctr">
              <a:buNone/>
              <a:defRPr>
                <a:solidFill>
                  <a:schemeClr val="tx1">
                    <a:tint val="75000"/>
                  </a:schemeClr>
                </a:solidFill>
              </a:defRPr>
            </a:lvl8pPr>
            <a:lvl9pPr marL="3901562"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DD1998F-5E20-46F8-8F61-E3627B86FEE3}" type="datetimeFigureOut">
              <a:rPr lang="en-ZA" smtClean="0"/>
              <a:t>2025/04/14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2B91B421-ADE6-4E9C-A1B3-BE3919C687BC}" type="slidenum">
              <a:rPr lang="en-ZA" smtClean="0"/>
              <a:t>‹#›</a:t>
            </a:fld>
            <a:endParaRPr lang="en-ZA"/>
          </a:p>
        </p:txBody>
      </p:sp>
    </p:spTree>
    <p:extLst>
      <p:ext uri="{BB962C8B-B14F-4D97-AF65-F5344CB8AC3E}">
        <p14:creationId xmlns:p14="http://schemas.microsoft.com/office/powerpoint/2010/main" val="203637541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3">
            <a:extLst>
              <a:ext uri="{28A0092B-C50C-407E-A947-70E740481C1C}">
                <a14:useLocalDpi xmlns:a14="http://schemas.microsoft.com/office/drawing/2010/main" val="0"/>
              </a:ext>
            </a:extLst>
          </a:blip>
          <a:srcRect l="3613"/>
          <a:stretch/>
        </p:blipFill>
        <p:spPr>
          <a:xfrm>
            <a:off x="0" y="3796886"/>
            <a:ext cx="4306146" cy="5956715"/>
          </a:xfrm>
          <a:prstGeom prst="rect">
            <a:avLst/>
          </a:prstGeom>
        </p:spPr>
      </p:pic>
      <p:pic>
        <p:nvPicPr>
          <p:cNvPr id="7" name="Picture 6"/>
          <p:cNvPicPr>
            <a:picLocks noChangeAspect="1"/>
          </p:cNvPicPr>
          <p:nvPr/>
        </p:nvPicPr>
        <p:blipFill rotWithShape="1">
          <a:blip r:embed="rId4">
            <a:extLst>
              <a:ext uri="{28A0092B-C50C-407E-A947-70E740481C1C}">
                <a14:useLocalDpi xmlns:a14="http://schemas.microsoft.com/office/drawing/2010/main" val="0"/>
              </a:ext>
            </a:extLst>
          </a:blip>
          <a:srcRect l="35640"/>
          <a:stretch/>
        </p:blipFill>
        <p:spPr>
          <a:xfrm>
            <a:off x="0" y="4113561"/>
            <a:ext cx="1623906" cy="3364200"/>
          </a:xfrm>
          <a:prstGeom prst="rect">
            <a:avLst/>
          </a:prstGeom>
        </p:spPr>
      </p:pic>
      <p:sp>
        <p:nvSpPr>
          <p:cNvPr id="16" name="Oval 15"/>
          <p:cNvSpPr/>
          <p:nvPr/>
        </p:nvSpPr>
        <p:spPr>
          <a:xfrm>
            <a:off x="9182946" y="2384214"/>
            <a:ext cx="3007360" cy="4009813"/>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5">
            <a:extLst>
              <a:ext uri="{28A0092B-C50C-407E-A947-70E740481C1C}">
                <a14:useLocalDpi xmlns:a14="http://schemas.microsoft.com/office/drawing/2010/main" val="0"/>
              </a:ext>
            </a:extLst>
          </a:blip>
          <a:srcRect t="28813"/>
          <a:stretch/>
        </p:blipFill>
        <p:spPr>
          <a:xfrm>
            <a:off x="8532707" y="1"/>
            <a:ext cx="1710279" cy="1623334"/>
          </a:xfrm>
          <a:prstGeom prst="rect">
            <a:avLst/>
          </a:prstGeom>
        </p:spPr>
      </p:pic>
      <p:pic>
        <p:nvPicPr>
          <p:cNvPr id="10" name="Picture 9"/>
          <p:cNvPicPr>
            <a:picLocks noChangeAspect="1"/>
          </p:cNvPicPr>
          <p:nvPr/>
        </p:nvPicPr>
        <p:blipFill rotWithShape="1">
          <a:blip r:embed="rId6">
            <a:extLst>
              <a:ext uri="{28A0092B-C50C-407E-A947-70E740481C1C}">
                <a14:useLocalDpi xmlns:a14="http://schemas.microsoft.com/office/drawing/2010/main" val="0"/>
              </a:ext>
            </a:extLst>
          </a:blip>
          <a:srcRect b="23320"/>
          <a:stretch/>
        </p:blipFill>
        <p:spPr>
          <a:xfrm>
            <a:off x="9179603" y="8669867"/>
            <a:ext cx="1059983" cy="1083733"/>
          </a:xfrm>
          <a:prstGeom prst="rect">
            <a:avLst/>
          </a:prstGeom>
        </p:spPr>
      </p:pic>
      <p:sp>
        <p:nvSpPr>
          <p:cNvPr id="14" name="Rectangle 13"/>
          <p:cNvSpPr/>
          <p:nvPr/>
        </p:nvSpPr>
        <p:spPr>
          <a:xfrm>
            <a:off x="11133666" y="0"/>
            <a:ext cx="731520" cy="16256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89185" y="643866"/>
            <a:ext cx="10031705" cy="1991865"/>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76867" y="2919706"/>
            <a:ext cx="9542977" cy="596690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656576" y="2600962"/>
            <a:ext cx="1408852" cy="325119"/>
          </a:xfrm>
          <a:prstGeom prst="rect">
            <a:avLst/>
          </a:prstGeom>
        </p:spPr>
        <p:txBody>
          <a:bodyPr vert="horz" lIns="91440" tIns="45720" rIns="91440" bIns="45720" rtlCol="0" anchor="t"/>
          <a:lstStyle>
            <a:lvl1pPr algn="l">
              <a:defRPr sz="1173" b="0" i="0">
                <a:solidFill>
                  <a:schemeClr val="tx1">
                    <a:tint val="75000"/>
                    <a:alpha val="60000"/>
                  </a:schemeClr>
                </a:solidFill>
              </a:defRPr>
            </a:lvl1pPr>
          </a:lstStyle>
          <a:p>
            <a:fld id="{EDD1998F-5E20-46F8-8F61-E3627B86FEE3}" type="datetimeFigureOut">
              <a:rPr lang="en-ZA" smtClean="0"/>
              <a:t>2025/04/14</a:t>
            </a:fld>
            <a:endParaRPr lang="en-ZA"/>
          </a:p>
        </p:txBody>
      </p:sp>
      <p:sp>
        <p:nvSpPr>
          <p:cNvPr id="5" name="Footer Placeholder 4"/>
          <p:cNvSpPr>
            <a:spLocks noGrp="1"/>
          </p:cNvSpPr>
          <p:nvPr>
            <p:ph type="ftr" sz="quarter" idx="3"/>
          </p:nvPr>
        </p:nvSpPr>
        <p:spPr>
          <a:xfrm rot="5400000">
            <a:off x="8862159" y="4641277"/>
            <a:ext cx="5489486" cy="325121"/>
          </a:xfrm>
          <a:prstGeom prst="rect">
            <a:avLst/>
          </a:prstGeom>
        </p:spPr>
        <p:txBody>
          <a:bodyPr vert="horz" lIns="91440" tIns="45720" rIns="91440" bIns="45720" rtlCol="0" anchor="b"/>
          <a:lstStyle>
            <a:lvl1pPr algn="l">
              <a:defRPr sz="1173" b="0" i="0">
                <a:solidFill>
                  <a:schemeClr val="tx1">
                    <a:tint val="75000"/>
                    <a:alpha val="60000"/>
                  </a:schemeClr>
                </a:solidFill>
              </a:defRPr>
            </a:lvl1pPr>
          </a:lstStyle>
          <a:p>
            <a:endParaRPr lang="en-ZA"/>
          </a:p>
        </p:txBody>
      </p:sp>
      <p:sp>
        <p:nvSpPr>
          <p:cNvPr id="6" name="Slide Number Placeholder 5"/>
          <p:cNvSpPr>
            <a:spLocks noGrp="1"/>
          </p:cNvSpPr>
          <p:nvPr>
            <p:ph type="sldNum" sz="quarter" idx="4"/>
          </p:nvPr>
        </p:nvSpPr>
        <p:spPr bwMode="gray">
          <a:xfrm>
            <a:off x="11042710" y="420593"/>
            <a:ext cx="894079" cy="1091822"/>
          </a:xfrm>
          <a:prstGeom prst="rect">
            <a:avLst/>
          </a:prstGeom>
        </p:spPr>
        <p:txBody>
          <a:bodyPr vert="horz" lIns="91440" tIns="45720" rIns="91440" bIns="45720" rtlCol="0" anchor="b"/>
          <a:lstStyle>
            <a:lvl1pPr algn="ctr">
              <a:defRPr sz="2987" b="0" i="0">
                <a:solidFill>
                  <a:schemeClr val="tx1">
                    <a:tint val="75000"/>
                  </a:schemeClr>
                </a:solidFill>
              </a:defRPr>
            </a:lvl1pPr>
          </a:lstStyle>
          <a:p>
            <a:fld id="{2B91B421-ADE6-4E9C-A1B3-BE3919C687BC}" type="slidenum">
              <a:rPr lang="en-ZA" smtClean="0"/>
              <a:t>‹#›</a:t>
            </a:fld>
            <a:endParaRPr lang="en-ZA"/>
          </a:p>
        </p:txBody>
      </p:sp>
    </p:spTree>
    <p:extLst>
      <p:ext uri="{BB962C8B-B14F-4D97-AF65-F5344CB8AC3E}">
        <p14:creationId xmlns:p14="http://schemas.microsoft.com/office/powerpoint/2010/main" val="64754170"/>
      </p:ext>
    </p:extLst>
  </p:cSld>
  <p:clrMap bg1="dk1" tx1="lt1" bg2="dk2" tx2="lt2" accent1="accent1" accent2="accent2" accent3="accent3" accent4="accent4" accent5="accent5" accent6="accent6" hlink="hlink" folHlink="folHlink"/>
  <p:sldLayoutIdLst>
    <p:sldLayoutId id="2147483738" r:id="rId1"/>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90881" y="1447801"/>
            <a:ext cx="3449319" cy="3962400"/>
          </a:xfrm>
        </p:spPr>
        <p:txBody>
          <a:bodyPr>
            <a:normAutofit fontScale="90000"/>
          </a:bodyPr>
          <a:lstStyle>
            <a:defPPr>
              <a:defRPr lang="en-US"/>
            </a:defPPr>
            <a:lvl1pPr marL="0" algn="l" defTabSz="1092342" rtl="0" eaLnBrk="1" latinLnBrk="0" hangingPunct="1">
              <a:defRPr sz="2150" kern="1200">
                <a:solidFill>
                  <a:schemeClr val="tx1"/>
                </a:solidFill>
                <a:latin typeface="+mn-lt"/>
                <a:ea typeface="+mn-ea"/>
                <a:cs typeface="+mn-cs"/>
              </a:defRPr>
            </a:lvl1pPr>
            <a:lvl2pPr marL="546171" algn="l" defTabSz="1092342" rtl="0" eaLnBrk="1" latinLnBrk="0" hangingPunct="1">
              <a:defRPr sz="2150" kern="1200">
                <a:solidFill>
                  <a:schemeClr val="tx1"/>
                </a:solidFill>
                <a:latin typeface="+mn-lt"/>
                <a:ea typeface="+mn-ea"/>
                <a:cs typeface="+mn-cs"/>
              </a:defRPr>
            </a:lvl2pPr>
            <a:lvl3pPr marL="1092342" algn="l" defTabSz="1092342" rtl="0" eaLnBrk="1" latinLnBrk="0" hangingPunct="1">
              <a:defRPr sz="2150" kern="1200">
                <a:solidFill>
                  <a:schemeClr val="tx1"/>
                </a:solidFill>
                <a:latin typeface="+mn-lt"/>
                <a:ea typeface="+mn-ea"/>
                <a:cs typeface="+mn-cs"/>
              </a:defRPr>
            </a:lvl3pPr>
            <a:lvl4pPr marL="1638513" algn="l" defTabSz="1092342" rtl="0" eaLnBrk="1" latinLnBrk="0" hangingPunct="1">
              <a:defRPr sz="2150" kern="1200">
                <a:solidFill>
                  <a:schemeClr val="tx1"/>
                </a:solidFill>
                <a:latin typeface="+mn-lt"/>
                <a:ea typeface="+mn-ea"/>
                <a:cs typeface="+mn-cs"/>
              </a:defRPr>
            </a:lvl4pPr>
            <a:lvl5pPr marL="2184684" algn="l" defTabSz="1092342" rtl="0" eaLnBrk="1" latinLnBrk="0" hangingPunct="1">
              <a:defRPr sz="2150" kern="1200">
                <a:solidFill>
                  <a:schemeClr val="tx1"/>
                </a:solidFill>
                <a:latin typeface="+mn-lt"/>
                <a:ea typeface="+mn-ea"/>
                <a:cs typeface="+mn-cs"/>
              </a:defRPr>
            </a:lvl5pPr>
            <a:lvl6pPr marL="2730856" algn="l" defTabSz="1092342" rtl="0" eaLnBrk="1" latinLnBrk="0" hangingPunct="1">
              <a:defRPr sz="2150" kern="1200">
                <a:solidFill>
                  <a:schemeClr val="tx1"/>
                </a:solidFill>
                <a:latin typeface="+mn-lt"/>
                <a:ea typeface="+mn-ea"/>
                <a:cs typeface="+mn-cs"/>
              </a:defRPr>
            </a:lvl6pPr>
            <a:lvl7pPr marL="3277027" algn="l" defTabSz="1092342" rtl="0" eaLnBrk="1" latinLnBrk="0" hangingPunct="1">
              <a:defRPr sz="2150" kern="1200">
                <a:solidFill>
                  <a:schemeClr val="tx1"/>
                </a:solidFill>
                <a:latin typeface="+mn-lt"/>
                <a:ea typeface="+mn-ea"/>
                <a:cs typeface="+mn-cs"/>
              </a:defRPr>
            </a:lvl7pPr>
            <a:lvl8pPr marL="3823198" algn="l" defTabSz="1092342" rtl="0" eaLnBrk="1" latinLnBrk="0" hangingPunct="1">
              <a:defRPr sz="2150" kern="1200">
                <a:solidFill>
                  <a:schemeClr val="tx1"/>
                </a:solidFill>
                <a:latin typeface="+mn-lt"/>
                <a:ea typeface="+mn-ea"/>
                <a:cs typeface="+mn-cs"/>
              </a:defRPr>
            </a:lvl8pPr>
            <a:lvl9pPr marL="4369369" algn="l" defTabSz="1092342" rtl="0" eaLnBrk="1" latinLnBrk="0" hangingPunct="1">
              <a:defRPr sz="2150" kern="1200">
                <a:solidFill>
                  <a:schemeClr val="tx1"/>
                </a:solidFill>
                <a:latin typeface="+mn-lt"/>
                <a:ea typeface="+mn-ea"/>
                <a:cs typeface="+mn-cs"/>
              </a:defRPr>
            </a:lvl9pPr>
          </a:lstStyle>
          <a:p>
            <a:pPr>
              <a:lnSpc>
                <a:spcPct val="90000"/>
              </a:lnSpc>
            </a:pPr>
            <a:br>
              <a:rPr lang="en-ZA" sz="1900" b="1" dirty="0">
                <a:latin typeface="+mn-lt"/>
              </a:rPr>
            </a:br>
            <a:br>
              <a:rPr lang="en-ZA" sz="1900" b="1" dirty="0">
                <a:latin typeface="+mn-lt"/>
              </a:rPr>
            </a:br>
            <a:br>
              <a:rPr lang="en-ZA" sz="1900" b="1" dirty="0">
                <a:latin typeface="+mn-lt"/>
              </a:rPr>
            </a:br>
            <a:br>
              <a:rPr lang="en-ZA" sz="1900" b="1" dirty="0">
                <a:latin typeface="+mn-lt"/>
              </a:rPr>
            </a:br>
            <a:br>
              <a:rPr lang="en-ZA" sz="3600" b="1" dirty="0"/>
            </a:br>
            <a:br>
              <a:rPr lang="en-ZA" sz="3600" b="1" dirty="0"/>
            </a:br>
            <a:br>
              <a:rPr lang="en-ZA" sz="3600" b="1" dirty="0"/>
            </a:br>
            <a:br>
              <a:rPr lang="en-ZA" sz="3600" b="1" dirty="0"/>
            </a:br>
            <a:br>
              <a:rPr lang="en-ZA" sz="3600" b="1" dirty="0"/>
            </a:br>
            <a:br>
              <a:rPr lang="en-ZA" sz="3600" b="1" dirty="0"/>
            </a:br>
            <a:br>
              <a:rPr lang="en-ZA" sz="3600" b="1" dirty="0"/>
            </a:br>
            <a:br>
              <a:rPr lang="en-ZA" sz="3600" b="1" dirty="0"/>
            </a:br>
            <a:br>
              <a:rPr lang="en-ZA" sz="3600" b="1" dirty="0">
                <a:latin typeface="Arial" panose="020B0604020202020204" pitchFamily="34" charset="0"/>
                <a:cs typeface="Arial" panose="020B0604020202020204" pitchFamily="34" charset="0"/>
              </a:rPr>
            </a:br>
            <a:r>
              <a:rPr lang="en-ZA" sz="3600" b="1" dirty="0">
                <a:latin typeface="Arial" panose="020B0604020202020204" pitchFamily="34" charset="0"/>
                <a:cs typeface="Arial" panose="020B0604020202020204" pitchFamily="34" charset="0"/>
              </a:rPr>
              <a:t>	</a:t>
            </a:r>
            <a:br>
              <a:rPr lang="en-ZA" sz="3600" b="1" dirty="0">
                <a:latin typeface="Arial" panose="020B0604020202020204" pitchFamily="34" charset="0"/>
                <a:cs typeface="Arial" panose="020B0604020202020204" pitchFamily="34" charset="0"/>
              </a:rPr>
            </a:br>
            <a:br>
              <a:rPr lang="en-ZA" sz="3600" b="1" dirty="0">
                <a:latin typeface="Arial" panose="020B0604020202020204" pitchFamily="34" charset="0"/>
                <a:cs typeface="Arial" panose="020B0604020202020204" pitchFamily="34" charset="0"/>
              </a:rPr>
            </a:br>
            <a:r>
              <a:rPr lang="en-ZA" sz="3600" b="1" dirty="0">
                <a:latin typeface="Arial" panose="020B0604020202020204" pitchFamily="34" charset="0"/>
                <a:cs typeface="Arial" panose="020B0604020202020204" pitchFamily="34" charset="0"/>
              </a:rPr>
              <a:t>A CRITICAL ANALYSIS OF THE ROLE OF BOTSWANA’S DIRECTORATE ON CORRUPTION AND ECONOMIC CRIME</a:t>
            </a:r>
          </a:p>
        </p:txBody>
      </p:sp>
      <p:sp>
        <p:nvSpPr>
          <p:cNvPr id="3" name="Subtitle 2"/>
          <p:cNvSpPr>
            <a:spLocks noGrp="1"/>
          </p:cNvSpPr>
          <p:nvPr>
            <p:ph type="subTitle" idx="1"/>
          </p:nvPr>
        </p:nvSpPr>
        <p:spPr>
          <a:xfrm>
            <a:off x="690882" y="5867401"/>
            <a:ext cx="3734618" cy="2990458"/>
          </a:xfrm>
        </p:spPr>
        <p:txBody>
          <a:bodyPr>
            <a:normAutofit/>
          </a:bodyPr>
          <a:lstStyle>
            <a:defPPr>
              <a:defRPr lang="en-US"/>
            </a:defPPr>
            <a:lvl1pPr marL="0" algn="l" defTabSz="1092342" rtl="0" eaLnBrk="1" latinLnBrk="0" hangingPunct="1">
              <a:defRPr sz="2150" kern="1200">
                <a:solidFill>
                  <a:schemeClr val="tx1"/>
                </a:solidFill>
                <a:latin typeface="+mn-lt"/>
                <a:ea typeface="+mn-ea"/>
                <a:cs typeface="+mn-cs"/>
              </a:defRPr>
            </a:lvl1pPr>
            <a:lvl2pPr marL="546171" algn="l" defTabSz="1092342" rtl="0" eaLnBrk="1" latinLnBrk="0" hangingPunct="1">
              <a:defRPr sz="2150" kern="1200">
                <a:solidFill>
                  <a:schemeClr val="tx1"/>
                </a:solidFill>
                <a:latin typeface="+mn-lt"/>
                <a:ea typeface="+mn-ea"/>
                <a:cs typeface="+mn-cs"/>
              </a:defRPr>
            </a:lvl2pPr>
            <a:lvl3pPr marL="1092342" algn="l" defTabSz="1092342" rtl="0" eaLnBrk="1" latinLnBrk="0" hangingPunct="1">
              <a:defRPr sz="2150" kern="1200">
                <a:solidFill>
                  <a:schemeClr val="tx1"/>
                </a:solidFill>
                <a:latin typeface="+mn-lt"/>
                <a:ea typeface="+mn-ea"/>
                <a:cs typeface="+mn-cs"/>
              </a:defRPr>
            </a:lvl3pPr>
            <a:lvl4pPr marL="1638513" algn="l" defTabSz="1092342" rtl="0" eaLnBrk="1" latinLnBrk="0" hangingPunct="1">
              <a:defRPr sz="2150" kern="1200">
                <a:solidFill>
                  <a:schemeClr val="tx1"/>
                </a:solidFill>
                <a:latin typeface="+mn-lt"/>
                <a:ea typeface="+mn-ea"/>
                <a:cs typeface="+mn-cs"/>
              </a:defRPr>
            </a:lvl4pPr>
            <a:lvl5pPr marL="2184684" algn="l" defTabSz="1092342" rtl="0" eaLnBrk="1" latinLnBrk="0" hangingPunct="1">
              <a:defRPr sz="2150" kern="1200">
                <a:solidFill>
                  <a:schemeClr val="tx1"/>
                </a:solidFill>
                <a:latin typeface="+mn-lt"/>
                <a:ea typeface="+mn-ea"/>
                <a:cs typeface="+mn-cs"/>
              </a:defRPr>
            </a:lvl5pPr>
            <a:lvl6pPr marL="2730856" algn="l" defTabSz="1092342" rtl="0" eaLnBrk="1" latinLnBrk="0" hangingPunct="1">
              <a:defRPr sz="2150" kern="1200">
                <a:solidFill>
                  <a:schemeClr val="tx1"/>
                </a:solidFill>
                <a:latin typeface="+mn-lt"/>
                <a:ea typeface="+mn-ea"/>
                <a:cs typeface="+mn-cs"/>
              </a:defRPr>
            </a:lvl6pPr>
            <a:lvl7pPr marL="3277027" algn="l" defTabSz="1092342" rtl="0" eaLnBrk="1" latinLnBrk="0" hangingPunct="1">
              <a:defRPr sz="2150" kern="1200">
                <a:solidFill>
                  <a:schemeClr val="tx1"/>
                </a:solidFill>
                <a:latin typeface="+mn-lt"/>
                <a:ea typeface="+mn-ea"/>
                <a:cs typeface="+mn-cs"/>
              </a:defRPr>
            </a:lvl7pPr>
            <a:lvl8pPr marL="3823198" algn="l" defTabSz="1092342" rtl="0" eaLnBrk="1" latinLnBrk="0" hangingPunct="1">
              <a:defRPr sz="2150" kern="1200">
                <a:solidFill>
                  <a:schemeClr val="tx1"/>
                </a:solidFill>
                <a:latin typeface="+mn-lt"/>
                <a:ea typeface="+mn-ea"/>
                <a:cs typeface="+mn-cs"/>
              </a:defRPr>
            </a:lvl8pPr>
            <a:lvl9pPr marL="4369369" algn="l" defTabSz="1092342" rtl="0" eaLnBrk="1" latinLnBrk="0" hangingPunct="1">
              <a:defRPr sz="2150" kern="1200">
                <a:solidFill>
                  <a:schemeClr val="tx1"/>
                </a:solidFill>
                <a:latin typeface="+mn-lt"/>
                <a:ea typeface="+mn-ea"/>
                <a:cs typeface="+mn-cs"/>
              </a:defRPr>
            </a:lvl9pPr>
          </a:lstStyle>
          <a:p>
            <a:pPr algn="ctr"/>
            <a:r>
              <a:rPr lang="en-ZA" sz="2200" b="1" dirty="0">
                <a:latin typeface="Arial" panose="020B0604020202020204" pitchFamily="34" charset="0"/>
                <a:cs typeface="Arial" panose="020B0604020202020204" pitchFamily="34" charset="0"/>
              </a:rPr>
              <a:t>Dr Molefhi Phorego	</a:t>
            </a:r>
          </a:p>
          <a:p>
            <a:pPr algn="ctr"/>
            <a:r>
              <a:rPr lang="en-ZA" sz="2200" b="1" dirty="0">
                <a:latin typeface="Arial" panose="020B0604020202020204" pitchFamily="34" charset="0"/>
                <a:cs typeface="Arial" panose="020B0604020202020204" pitchFamily="34" charset="0"/>
              </a:rPr>
              <a:t>Public Law</a:t>
            </a:r>
          </a:p>
          <a:p>
            <a:pPr algn="ctr"/>
            <a:r>
              <a:rPr lang="en-ZA" sz="2200" b="1" dirty="0">
                <a:latin typeface="Arial" panose="020B0604020202020204" pitchFamily="34" charset="0"/>
                <a:cs typeface="Arial" panose="020B0604020202020204" pitchFamily="34" charset="0"/>
              </a:rPr>
              <a:t>Nelson Mandela University</a:t>
            </a:r>
            <a:endParaRPr lang="en-ZA" sz="2200" dirty="0">
              <a:latin typeface="Arial" panose="020B0604020202020204" pitchFamily="34" charset="0"/>
              <a:cs typeface="Arial" panose="020B0604020202020204" pitchFamily="34" charset="0"/>
            </a:endParaRPr>
          </a:p>
        </p:txBody>
      </p:sp>
      <p:pic>
        <p:nvPicPr>
          <p:cNvPr id="4" name="Picture 3" descr="A book cover with a picture of two people&#10;&#10;Description automatically generated"/>
          <p:cNvPicPr/>
          <p:nvPr/>
        </p:nvPicPr>
        <p:blipFill>
          <a:blip r:embed="rId3"/>
          <a:srcRect l="173" r="15277"/>
          <a:stretch/>
        </p:blipFill>
        <p:spPr>
          <a:xfrm>
            <a:off x="4943660" y="10"/>
            <a:ext cx="8061141" cy="9753590"/>
          </a:xfrm>
          <a:prstGeom prst="rect">
            <a:avLst/>
          </a:prstGeom>
        </p:spPr>
      </p:pic>
      <p:sp>
        <p:nvSpPr>
          <p:cNvPr id="13" name="Rectangle 12">
            <a:extLst>
              <a:ext uri="{FF2B5EF4-FFF2-40B4-BE49-F238E27FC236}">
                <a16:creationId xmlns:a16="http://schemas.microsoft.com/office/drawing/2014/main" id="{BFEFF673-A9DE-416D-A04E-1D5090454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33666" y="0"/>
            <a:ext cx="731520" cy="16256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ZA"/>
          </a:p>
        </p:txBody>
      </p:sp>
    </p:spTree>
    <p:extLst>
      <p:ext uri="{BB962C8B-B14F-4D97-AF65-F5344CB8AC3E}">
        <p14:creationId xmlns:p14="http://schemas.microsoft.com/office/powerpoint/2010/main" val="2831174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500"/>
                                  </p:stCondLst>
                                  <p:iterate>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7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1500"/>
                                  </p:stCondLst>
                                  <p:iterate>
                                    <p:tmPct val="10000"/>
                                  </p:iterate>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7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7000"/>
                <a:hueMod val="88000"/>
                <a:satMod val="130000"/>
                <a:lumMod val="124000"/>
              </a:schemeClr>
            </a:gs>
            <a:gs pos="100000">
              <a:schemeClr val="bg1">
                <a:tint val="96000"/>
                <a:shade val="88000"/>
                <a:hueMod val="108000"/>
                <a:satMod val="164000"/>
                <a:lumMod val="76000"/>
              </a:schemeClr>
            </a:gs>
          </a:gsLst>
          <a:path path="circle">
            <a:fillToRect l="45000" t="65000" r="125000" b="10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21B5EDC-5485-4264-891C-5B291E5397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3004799" cy="97536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2" name="Freeform 36">
            <a:extLst>
              <a:ext uri="{FF2B5EF4-FFF2-40B4-BE49-F238E27FC236}">
                <a16:creationId xmlns:a16="http://schemas.microsoft.com/office/drawing/2014/main" id="{E7ADA758-6D6A-4E4E-88F7-1B5038A0EF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088166" y="-1"/>
            <a:ext cx="596770" cy="5275934"/>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accent1">
              <a:alpha val="80000"/>
            </a:schemeClr>
          </a:solidFill>
          <a:ln>
            <a:noFill/>
          </a:ln>
        </p:spPr>
        <p:txBody>
          <a:bodyPr rtlCol="0" anchor="ctr"/>
          <a:lstStyle/>
          <a:p>
            <a:pPr algn="ctr"/>
            <a:endParaRPr lang="en-US"/>
          </a:p>
        </p:txBody>
      </p:sp>
      <p:sp>
        <p:nvSpPr>
          <p:cNvPr id="14" name="Freeform: Shape 13">
            <a:extLst>
              <a:ext uri="{FF2B5EF4-FFF2-40B4-BE49-F238E27FC236}">
                <a16:creationId xmlns:a16="http://schemas.microsoft.com/office/drawing/2014/main" id="{96D7C53C-B0E3-427C-B58C-BBF279079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5400000" flipH="1">
            <a:off x="-1145645" y="1145647"/>
            <a:ext cx="9753601" cy="7462313"/>
          </a:xfrm>
          <a:custGeom>
            <a:avLst/>
            <a:gdLst>
              <a:gd name="connsiteX0" fmla="*/ 6858001 w 6858001"/>
              <a:gd name="connsiteY0" fmla="*/ 1344715 h 6995918"/>
              <a:gd name="connsiteX1" fmla="*/ 6858001 w 6858001"/>
              <a:gd name="connsiteY1" fmla="*/ 1177 h 6995918"/>
              <a:gd name="connsiteX2" fmla="*/ 6702324 w 6858001"/>
              <a:gd name="connsiteY2" fmla="*/ 26222 h 6995918"/>
              <a:gd name="connsiteX3" fmla="*/ 6547333 w 6858001"/>
              <a:gd name="connsiteY3" fmla="*/ 50091 h 6995918"/>
              <a:gd name="connsiteX4" fmla="*/ 6391657 w 6858001"/>
              <a:gd name="connsiteY4" fmla="*/ 73455 h 6995918"/>
              <a:gd name="connsiteX5" fmla="*/ 6235294 w 6858001"/>
              <a:gd name="connsiteY5" fmla="*/ 93458 h 6995918"/>
              <a:gd name="connsiteX6" fmla="*/ 6079618 w 6858001"/>
              <a:gd name="connsiteY6" fmla="*/ 113629 h 6995918"/>
              <a:gd name="connsiteX7" fmla="*/ 5923255 w 6858001"/>
              <a:gd name="connsiteY7" fmla="*/ 132455 h 6995918"/>
              <a:gd name="connsiteX8" fmla="*/ 5768950 w 6858001"/>
              <a:gd name="connsiteY8" fmla="*/ 148591 h 6995918"/>
              <a:gd name="connsiteX9" fmla="*/ 5612588 w 6858001"/>
              <a:gd name="connsiteY9" fmla="*/ 163887 h 6995918"/>
              <a:gd name="connsiteX10" fmla="*/ 5456911 w 6858001"/>
              <a:gd name="connsiteY10" fmla="*/ 177839 h 6995918"/>
              <a:gd name="connsiteX11" fmla="*/ 5303978 w 6858001"/>
              <a:gd name="connsiteY11" fmla="*/ 189941 h 6995918"/>
              <a:gd name="connsiteX12" fmla="*/ 5148987 w 6858001"/>
              <a:gd name="connsiteY12" fmla="*/ 202044 h 6995918"/>
              <a:gd name="connsiteX13" fmla="*/ 4996054 w 6858001"/>
              <a:gd name="connsiteY13" fmla="*/ 212129 h 6995918"/>
              <a:gd name="connsiteX14" fmla="*/ 4843120 w 6858001"/>
              <a:gd name="connsiteY14" fmla="*/ 220029 h 6995918"/>
              <a:gd name="connsiteX15" fmla="*/ 4690873 w 6858001"/>
              <a:gd name="connsiteY15" fmla="*/ 228266 h 6995918"/>
              <a:gd name="connsiteX16" fmla="*/ 4539997 w 6858001"/>
              <a:gd name="connsiteY16" fmla="*/ 235157 h 6995918"/>
              <a:gd name="connsiteX17" fmla="*/ 4390492 w 6858001"/>
              <a:gd name="connsiteY17" fmla="*/ 240032 h 6995918"/>
              <a:gd name="connsiteX18" fmla="*/ 4240988 w 6858001"/>
              <a:gd name="connsiteY18" fmla="*/ 244234 h 6995918"/>
              <a:gd name="connsiteX19" fmla="*/ 4092855 w 6858001"/>
              <a:gd name="connsiteY19" fmla="*/ 248268 h 6995918"/>
              <a:gd name="connsiteX20" fmla="*/ 3946780 w 6858001"/>
              <a:gd name="connsiteY20" fmla="*/ 250117 h 6995918"/>
              <a:gd name="connsiteX21" fmla="*/ 3800704 w 6858001"/>
              <a:gd name="connsiteY21" fmla="*/ 252134 h 6995918"/>
              <a:gd name="connsiteX22" fmla="*/ 3656686 w 6858001"/>
              <a:gd name="connsiteY22" fmla="*/ 253143 h 6995918"/>
              <a:gd name="connsiteX23" fmla="*/ 3514040 w 6858001"/>
              <a:gd name="connsiteY23" fmla="*/ 252134 h 6995918"/>
              <a:gd name="connsiteX24" fmla="*/ 3372765 w 6858001"/>
              <a:gd name="connsiteY24" fmla="*/ 252134 h 6995918"/>
              <a:gd name="connsiteX25" fmla="*/ 3232862 w 6858001"/>
              <a:gd name="connsiteY25" fmla="*/ 250117 h 6995918"/>
              <a:gd name="connsiteX26" fmla="*/ 3095702 w 6858001"/>
              <a:gd name="connsiteY26" fmla="*/ 247092 h 6995918"/>
              <a:gd name="connsiteX27" fmla="*/ 2959914 w 6858001"/>
              <a:gd name="connsiteY27" fmla="*/ 244234 h 6995918"/>
              <a:gd name="connsiteX28" fmla="*/ 2826868 w 6858001"/>
              <a:gd name="connsiteY28" fmla="*/ 241040 h 6995918"/>
              <a:gd name="connsiteX29" fmla="*/ 2694509 w 6858001"/>
              <a:gd name="connsiteY29" fmla="*/ 236166 h 6995918"/>
              <a:gd name="connsiteX30" fmla="*/ 2564208 w 6858001"/>
              <a:gd name="connsiteY30" fmla="*/ 230955 h 6995918"/>
              <a:gd name="connsiteX31" fmla="*/ 2436649 w 6858001"/>
              <a:gd name="connsiteY31" fmla="*/ 226249 h 6995918"/>
              <a:gd name="connsiteX32" fmla="*/ 2187703 w 6858001"/>
              <a:gd name="connsiteY32" fmla="*/ 212969 h 6995918"/>
              <a:gd name="connsiteX33" fmla="*/ 1949045 w 6858001"/>
              <a:gd name="connsiteY33" fmla="*/ 198850 h 6995918"/>
              <a:gd name="connsiteX34" fmla="*/ 1719988 w 6858001"/>
              <a:gd name="connsiteY34" fmla="*/ 184058 h 6995918"/>
              <a:gd name="connsiteX35" fmla="*/ 1503275 w 6858001"/>
              <a:gd name="connsiteY35" fmla="*/ 167753 h 6995918"/>
              <a:gd name="connsiteX36" fmla="*/ 1296163 w 6858001"/>
              <a:gd name="connsiteY36" fmla="*/ 150776 h 6995918"/>
              <a:gd name="connsiteX37" fmla="*/ 1104139 w 6858001"/>
              <a:gd name="connsiteY37" fmla="*/ 132455 h 6995918"/>
              <a:gd name="connsiteX38" fmla="*/ 923774 w 6858001"/>
              <a:gd name="connsiteY38" fmla="*/ 114469 h 6995918"/>
              <a:gd name="connsiteX39" fmla="*/ 757810 w 6858001"/>
              <a:gd name="connsiteY39" fmla="*/ 96484 h 6995918"/>
              <a:gd name="connsiteX40" fmla="*/ 605563 w 6858001"/>
              <a:gd name="connsiteY40" fmla="*/ 79507 h 6995918"/>
              <a:gd name="connsiteX41" fmla="*/ 470460 w 6858001"/>
              <a:gd name="connsiteY41" fmla="*/ 63370 h 6995918"/>
              <a:gd name="connsiteX42" fmla="*/ 348388 w 6858001"/>
              <a:gd name="connsiteY42" fmla="*/ 48074 h 6995918"/>
              <a:gd name="connsiteX43" fmla="*/ 245518 w 6858001"/>
              <a:gd name="connsiteY43" fmla="*/ 35299 h 6995918"/>
              <a:gd name="connsiteX44" fmla="*/ 159107 w 6858001"/>
              <a:gd name="connsiteY44" fmla="*/ 23197 h 6995918"/>
              <a:gd name="connsiteX45" fmla="*/ 40463 w 6858001"/>
              <a:gd name="connsiteY45" fmla="*/ 5883 h 6995918"/>
              <a:gd name="connsiteX46" fmla="*/ 1 w 6858001"/>
              <a:gd name="connsiteY46" fmla="*/ 0 h 6995918"/>
              <a:gd name="connsiteX47" fmla="*/ 1 w 6858001"/>
              <a:gd name="connsiteY47" fmla="*/ 905354 h 6995918"/>
              <a:gd name="connsiteX48" fmla="*/ 0 w 6858001"/>
              <a:gd name="connsiteY48" fmla="*/ 905354 h 6995918"/>
              <a:gd name="connsiteX49" fmla="*/ 0 w 6858001"/>
              <a:gd name="connsiteY49" fmla="*/ 6995918 h 6995918"/>
              <a:gd name="connsiteX50" fmla="*/ 6858000 w 6858001"/>
              <a:gd name="connsiteY50" fmla="*/ 6995918 h 6995918"/>
              <a:gd name="connsiteX51" fmla="*/ 6858000 w 6858001"/>
              <a:gd name="connsiteY51" fmla="*/ 1344715 h 6995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858001" h="6995918">
                <a:moveTo>
                  <a:pt x="6858001" y="1344715"/>
                </a:moveTo>
                <a:lnTo>
                  <a:pt x="6858001" y="1177"/>
                </a:lnTo>
                <a:lnTo>
                  <a:pt x="6702324" y="26222"/>
                </a:lnTo>
                <a:lnTo>
                  <a:pt x="6547333" y="50091"/>
                </a:lnTo>
                <a:lnTo>
                  <a:pt x="6391657" y="73455"/>
                </a:lnTo>
                <a:lnTo>
                  <a:pt x="6235294" y="93458"/>
                </a:lnTo>
                <a:lnTo>
                  <a:pt x="6079618" y="113629"/>
                </a:lnTo>
                <a:lnTo>
                  <a:pt x="5923255" y="132455"/>
                </a:lnTo>
                <a:lnTo>
                  <a:pt x="5768950" y="148591"/>
                </a:lnTo>
                <a:lnTo>
                  <a:pt x="5612588" y="163887"/>
                </a:lnTo>
                <a:lnTo>
                  <a:pt x="5456911" y="177839"/>
                </a:lnTo>
                <a:lnTo>
                  <a:pt x="5303978" y="189941"/>
                </a:lnTo>
                <a:lnTo>
                  <a:pt x="5148987" y="202044"/>
                </a:lnTo>
                <a:lnTo>
                  <a:pt x="4996054" y="212129"/>
                </a:lnTo>
                <a:lnTo>
                  <a:pt x="4843120" y="220029"/>
                </a:lnTo>
                <a:lnTo>
                  <a:pt x="4690873" y="228266"/>
                </a:lnTo>
                <a:lnTo>
                  <a:pt x="4539997" y="235157"/>
                </a:lnTo>
                <a:lnTo>
                  <a:pt x="4390492" y="240032"/>
                </a:lnTo>
                <a:lnTo>
                  <a:pt x="4240988" y="244234"/>
                </a:lnTo>
                <a:lnTo>
                  <a:pt x="4092855" y="248268"/>
                </a:lnTo>
                <a:lnTo>
                  <a:pt x="3946780" y="250117"/>
                </a:lnTo>
                <a:lnTo>
                  <a:pt x="3800704" y="252134"/>
                </a:lnTo>
                <a:lnTo>
                  <a:pt x="3656686" y="253143"/>
                </a:lnTo>
                <a:lnTo>
                  <a:pt x="3514040" y="252134"/>
                </a:lnTo>
                <a:lnTo>
                  <a:pt x="3372765" y="252134"/>
                </a:lnTo>
                <a:lnTo>
                  <a:pt x="3232862" y="250117"/>
                </a:lnTo>
                <a:lnTo>
                  <a:pt x="3095702" y="247092"/>
                </a:lnTo>
                <a:lnTo>
                  <a:pt x="2959914" y="244234"/>
                </a:lnTo>
                <a:lnTo>
                  <a:pt x="2826868" y="241040"/>
                </a:lnTo>
                <a:lnTo>
                  <a:pt x="2694509" y="236166"/>
                </a:lnTo>
                <a:lnTo>
                  <a:pt x="2564208" y="230955"/>
                </a:lnTo>
                <a:lnTo>
                  <a:pt x="2436649" y="226249"/>
                </a:lnTo>
                <a:lnTo>
                  <a:pt x="2187703" y="212969"/>
                </a:lnTo>
                <a:lnTo>
                  <a:pt x="1949045" y="198850"/>
                </a:lnTo>
                <a:lnTo>
                  <a:pt x="1719988" y="184058"/>
                </a:lnTo>
                <a:lnTo>
                  <a:pt x="1503275" y="167753"/>
                </a:lnTo>
                <a:lnTo>
                  <a:pt x="1296163" y="150776"/>
                </a:lnTo>
                <a:lnTo>
                  <a:pt x="1104139" y="132455"/>
                </a:lnTo>
                <a:lnTo>
                  <a:pt x="923774" y="114469"/>
                </a:lnTo>
                <a:lnTo>
                  <a:pt x="757810" y="96484"/>
                </a:lnTo>
                <a:lnTo>
                  <a:pt x="605563" y="79507"/>
                </a:lnTo>
                <a:lnTo>
                  <a:pt x="470460" y="63370"/>
                </a:lnTo>
                <a:lnTo>
                  <a:pt x="348388" y="48074"/>
                </a:lnTo>
                <a:lnTo>
                  <a:pt x="245518" y="35299"/>
                </a:lnTo>
                <a:lnTo>
                  <a:pt x="159107" y="23197"/>
                </a:lnTo>
                <a:lnTo>
                  <a:pt x="40463" y="5883"/>
                </a:lnTo>
                <a:lnTo>
                  <a:pt x="1" y="0"/>
                </a:lnTo>
                <a:lnTo>
                  <a:pt x="1" y="905354"/>
                </a:lnTo>
                <a:lnTo>
                  <a:pt x="0" y="905354"/>
                </a:lnTo>
                <a:lnTo>
                  <a:pt x="0" y="6995918"/>
                </a:lnTo>
                <a:lnTo>
                  <a:pt x="6858000" y="6995918"/>
                </a:lnTo>
                <a:lnTo>
                  <a:pt x="6858000" y="1344715"/>
                </a:lnTo>
                <a:close/>
              </a:path>
            </a:pathLst>
          </a:custGeom>
          <a:solidFill>
            <a:schemeClr val="tx1"/>
          </a:solidFill>
          <a:ln>
            <a:noFill/>
          </a:ln>
        </p:spPr>
        <p:txBody>
          <a:bodyPr/>
          <a:lstStyle/>
          <a:p>
            <a:endParaRPr lang="en-ZA"/>
          </a:p>
        </p:txBody>
      </p:sp>
      <p:sp>
        <p:nvSpPr>
          <p:cNvPr id="5" name="Subtitle 4">
            <a:extLst>
              <a:ext uri="{FF2B5EF4-FFF2-40B4-BE49-F238E27FC236}">
                <a16:creationId xmlns:a16="http://schemas.microsoft.com/office/drawing/2014/main" id="{C986369D-0BA9-6E79-D3C3-4A18962E092B}"/>
              </a:ext>
            </a:extLst>
          </p:cNvPr>
          <p:cNvSpPr>
            <a:spLocks noGrp="1"/>
          </p:cNvSpPr>
          <p:nvPr>
            <p:ph type="subTitle" idx="1"/>
          </p:nvPr>
        </p:nvSpPr>
        <p:spPr>
          <a:xfrm>
            <a:off x="7593125" y="1775924"/>
            <a:ext cx="4488753" cy="6201751"/>
          </a:xfrm>
        </p:spPr>
        <p:txBody>
          <a:bodyPr anchor="ctr">
            <a:normAutofit/>
          </a:bodyPr>
          <a:lstStyle/>
          <a:p>
            <a:pPr algn="just"/>
            <a:r>
              <a:rPr lang="en-ZA" sz="3200" dirty="0">
                <a:solidFill>
                  <a:schemeClr val="tx1"/>
                </a:solidFill>
              </a:rPr>
              <a:t>“Investigates “allegations of corruption and economic crime, educate the public on the effects of corruption and prevent corruption”. </a:t>
            </a:r>
          </a:p>
          <a:p>
            <a:endParaRPr lang="en-ZA" sz="3000" dirty="0">
              <a:solidFill>
                <a:schemeClr val="tx1"/>
              </a:solidFill>
            </a:endParaRPr>
          </a:p>
        </p:txBody>
      </p:sp>
      <p:sp>
        <p:nvSpPr>
          <p:cNvPr id="4" name="Title 3">
            <a:extLst>
              <a:ext uri="{FF2B5EF4-FFF2-40B4-BE49-F238E27FC236}">
                <a16:creationId xmlns:a16="http://schemas.microsoft.com/office/drawing/2014/main" id="{99C399AA-CC23-E463-D41F-17BDD81091EF}"/>
              </a:ext>
            </a:extLst>
          </p:cNvPr>
          <p:cNvSpPr>
            <a:spLocks noGrp="1"/>
          </p:cNvSpPr>
          <p:nvPr>
            <p:ph type="ctrTitle"/>
          </p:nvPr>
        </p:nvSpPr>
        <p:spPr>
          <a:xfrm>
            <a:off x="786580" y="1775923"/>
            <a:ext cx="6078962" cy="6201750"/>
          </a:xfrm>
        </p:spPr>
        <p:txBody>
          <a:bodyPr anchor="ctr">
            <a:normAutofit/>
          </a:bodyPr>
          <a:lstStyle/>
          <a:p>
            <a:pPr algn="just"/>
            <a:r>
              <a:rPr lang="en-ZA" sz="4000" dirty="0">
                <a:solidFill>
                  <a:schemeClr val="bg1"/>
                </a:solidFill>
              </a:rPr>
              <a:t>INVESTIGATIONS DEPARTMENT</a:t>
            </a:r>
          </a:p>
        </p:txBody>
      </p:sp>
    </p:spTree>
    <p:extLst>
      <p:ext uri="{BB962C8B-B14F-4D97-AF65-F5344CB8AC3E}">
        <p14:creationId xmlns:p14="http://schemas.microsoft.com/office/powerpoint/2010/main" val="1149203306"/>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7000"/>
                <a:hueMod val="88000"/>
                <a:satMod val="130000"/>
                <a:lumMod val="124000"/>
              </a:schemeClr>
            </a:gs>
            <a:gs pos="100000">
              <a:schemeClr val="bg1">
                <a:tint val="96000"/>
                <a:shade val="88000"/>
                <a:hueMod val="108000"/>
                <a:satMod val="164000"/>
                <a:lumMod val="76000"/>
              </a:schemeClr>
            </a:gs>
          </a:gsLst>
          <a:path path="circle">
            <a:fillToRect l="45000" t="65000" r="125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21B5EDC-5485-4264-891C-5B291E5397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3004799" cy="97536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0" name="Freeform 36">
            <a:extLst>
              <a:ext uri="{FF2B5EF4-FFF2-40B4-BE49-F238E27FC236}">
                <a16:creationId xmlns:a16="http://schemas.microsoft.com/office/drawing/2014/main" id="{E7ADA758-6D6A-4E4E-88F7-1B5038A0EF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088166" y="-1"/>
            <a:ext cx="596770" cy="5275934"/>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accent1">
              <a:alpha val="80000"/>
            </a:schemeClr>
          </a:solidFill>
          <a:ln>
            <a:noFill/>
          </a:ln>
        </p:spPr>
        <p:txBody>
          <a:bodyPr rtlCol="0" anchor="ctr"/>
          <a:lstStyle/>
          <a:p>
            <a:pPr algn="ctr"/>
            <a:endParaRPr lang="en-US"/>
          </a:p>
        </p:txBody>
      </p:sp>
      <p:sp>
        <p:nvSpPr>
          <p:cNvPr id="12" name="Freeform: Shape 11">
            <a:extLst>
              <a:ext uri="{FF2B5EF4-FFF2-40B4-BE49-F238E27FC236}">
                <a16:creationId xmlns:a16="http://schemas.microsoft.com/office/drawing/2014/main" id="{96D7C53C-B0E3-427C-B58C-BBF279079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5400000" flipH="1">
            <a:off x="-1145645" y="1145647"/>
            <a:ext cx="9753601" cy="7462313"/>
          </a:xfrm>
          <a:custGeom>
            <a:avLst/>
            <a:gdLst>
              <a:gd name="connsiteX0" fmla="*/ 6858001 w 6858001"/>
              <a:gd name="connsiteY0" fmla="*/ 1344715 h 6995918"/>
              <a:gd name="connsiteX1" fmla="*/ 6858001 w 6858001"/>
              <a:gd name="connsiteY1" fmla="*/ 1177 h 6995918"/>
              <a:gd name="connsiteX2" fmla="*/ 6702324 w 6858001"/>
              <a:gd name="connsiteY2" fmla="*/ 26222 h 6995918"/>
              <a:gd name="connsiteX3" fmla="*/ 6547333 w 6858001"/>
              <a:gd name="connsiteY3" fmla="*/ 50091 h 6995918"/>
              <a:gd name="connsiteX4" fmla="*/ 6391657 w 6858001"/>
              <a:gd name="connsiteY4" fmla="*/ 73455 h 6995918"/>
              <a:gd name="connsiteX5" fmla="*/ 6235294 w 6858001"/>
              <a:gd name="connsiteY5" fmla="*/ 93458 h 6995918"/>
              <a:gd name="connsiteX6" fmla="*/ 6079618 w 6858001"/>
              <a:gd name="connsiteY6" fmla="*/ 113629 h 6995918"/>
              <a:gd name="connsiteX7" fmla="*/ 5923255 w 6858001"/>
              <a:gd name="connsiteY7" fmla="*/ 132455 h 6995918"/>
              <a:gd name="connsiteX8" fmla="*/ 5768950 w 6858001"/>
              <a:gd name="connsiteY8" fmla="*/ 148591 h 6995918"/>
              <a:gd name="connsiteX9" fmla="*/ 5612588 w 6858001"/>
              <a:gd name="connsiteY9" fmla="*/ 163887 h 6995918"/>
              <a:gd name="connsiteX10" fmla="*/ 5456911 w 6858001"/>
              <a:gd name="connsiteY10" fmla="*/ 177839 h 6995918"/>
              <a:gd name="connsiteX11" fmla="*/ 5303978 w 6858001"/>
              <a:gd name="connsiteY11" fmla="*/ 189941 h 6995918"/>
              <a:gd name="connsiteX12" fmla="*/ 5148987 w 6858001"/>
              <a:gd name="connsiteY12" fmla="*/ 202044 h 6995918"/>
              <a:gd name="connsiteX13" fmla="*/ 4996054 w 6858001"/>
              <a:gd name="connsiteY13" fmla="*/ 212129 h 6995918"/>
              <a:gd name="connsiteX14" fmla="*/ 4843120 w 6858001"/>
              <a:gd name="connsiteY14" fmla="*/ 220029 h 6995918"/>
              <a:gd name="connsiteX15" fmla="*/ 4690873 w 6858001"/>
              <a:gd name="connsiteY15" fmla="*/ 228266 h 6995918"/>
              <a:gd name="connsiteX16" fmla="*/ 4539997 w 6858001"/>
              <a:gd name="connsiteY16" fmla="*/ 235157 h 6995918"/>
              <a:gd name="connsiteX17" fmla="*/ 4390492 w 6858001"/>
              <a:gd name="connsiteY17" fmla="*/ 240032 h 6995918"/>
              <a:gd name="connsiteX18" fmla="*/ 4240988 w 6858001"/>
              <a:gd name="connsiteY18" fmla="*/ 244234 h 6995918"/>
              <a:gd name="connsiteX19" fmla="*/ 4092855 w 6858001"/>
              <a:gd name="connsiteY19" fmla="*/ 248268 h 6995918"/>
              <a:gd name="connsiteX20" fmla="*/ 3946780 w 6858001"/>
              <a:gd name="connsiteY20" fmla="*/ 250117 h 6995918"/>
              <a:gd name="connsiteX21" fmla="*/ 3800704 w 6858001"/>
              <a:gd name="connsiteY21" fmla="*/ 252134 h 6995918"/>
              <a:gd name="connsiteX22" fmla="*/ 3656686 w 6858001"/>
              <a:gd name="connsiteY22" fmla="*/ 253143 h 6995918"/>
              <a:gd name="connsiteX23" fmla="*/ 3514040 w 6858001"/>
              <a:gd name="connsiteY23" fmla="*/ 252134 h 6995918"/>
              <a:gd name="connsiteX24" fmla="*/ 3372765 w 6858001"/>
              <a:gd name="connsiteY24" fmla="*/ 252134 h 6995918"/>
              <a:gd name="connsiteX25" fmla="*/ 3232862 w 6858001"/>
              <a:gd name="connsiteY25" fmla="*/ 250117 h 6995918"/>
              <a:gd name="connsiteX26" fmla="*/ 3095702 w 6858001"/>
              <a:gd name="connsiteY26" fmla="*/ 247092 h 6995918"/>
              <a:gd name="connsiteX27" fmla="*/ 2959914 w 6858001"/>
              <a:gd name="connsiteY27" fmla="*/ 244234 h 6995918"/>
              <a:gd name="connsiteX28" fmla="*/ 2826868 w 6858001"/>
              <a:gd name="connsiteY28" fmla="*/ 241040 h 6995918"/>
              <a:gd name="connsiteX29" fmla="*/ 2694509 w 6858001"/>
              <a:gd name="connsiteY29" fmla="*/ 236166 h 6995918"/>
              <a:gd name="connsiteX30" fmla="*/ 2564208 w 6858001"/>
              <a:gd name="connsiteY30" fmla="*/ 230955 h 6995918"/>
              <a:gd name="connsiteX31" fmla="*/ 2436649 w 6858001"/>
              <a:gd name="connsiteY31" fmla="*/ 226249 h 6995918"/>
              <a:gd name="connsiteX32" fmla="*/ 2187703 w 6858001"/>
              <a:gd name="connsiteY32" fmla="*/ 212969 h 6995918"/>
              <a:gd name="connsiteX33" fmla="*/ 1949045 w 6858001"/>
              <a:gd name="connsiteY33" fmla="*/ 198850 h 6995918"/>
              <a:gd name="connsiteX34" fmla="*/ 1719988 w 6858001"/>
              <a:gd name="connsiteY34" fmla="*/ 184058 h 6995918"/>
              <a:gd name="connsiteX35" fmla="*/ 1503275 w 6858001"/>
              <a:gd name="connsiteY35" fmla="*/ 167753 h 6995918"/>
              <a:gd name="connsiteX36" fmla="*/ 1296163 w 6858001"/>
              <a:gd name="connsiteY36" fmla="*/ 150776 h 6995918"/>
              <a:gd name="connsiteX37" fmla="*/ 1104139 w 6858001"/>
              <a:gd name="connsiteY37" fmla="*/ 132455 h 6995918"/>
              <a:gd name="connsiteX38" fmla="*/ 923774 w 6858001"/>
              <a:gd name="connsiteY38" fmla="*/ 114469 h 6995918"/>
              <a:gd name="connsiteX39" fmla="*/ 757810 w 6858001"/>
              <a:gd name="connsiteY39" fmla="*/ 96484 h 6995918"/>
              <a:gd name="connsiteX40" fmla="*/ 605563 w 6858001"/>
              <a:gd name="connsiteY40" fmla="*/ 79507 h 6995918"/>
              <a:gd name="connsiteX41" fmla="*/ 470460 w 6858001"/>
              <a:gd name="connsiteY41" fmla="*/ 63370 h 6995918"/>
              <a:gd name="connsiteX42" fmla="*/ 348388 w 6858001"/>
              <a:gd name="connsiteY42" fmla="*/ 48074 h 6995918"/>
              <a:gd name="connsiteX43" fmla="*/ 245518 w 6858001"/>
              <a:gd name="connsiteY43" fmla="*/ 35299 h 6995918"/>
              <a:gd name="connsiteX44" fmla="*/ 159107 w 6858001"/>
              <a:gd name="connsiteY44" fmla="*/ 23197 h 6995918"/>
              <a:gd name="connsiteX45" fmla="*/ 40463 w 6858001"/>
              <a:gd name="connsiteY45" fmla="*/ 5883 h 6995918"/>
              <a:gd name="connsiteX46" fmla="*/ 1 w 6858001"/>
              <a:gd name="connsiteY46" fmla="*/ 0 h 6995918"/>
              <a:gd name="connsiteX47" fmla="*/ 1 w 6858001"/>
              <a:gd name="connsiteY47" fmla="*/ 905354 h 6995918"/>
              <a:gd name="connsiteX48" fmla="*/ 0 w 6858001"/>
              <a:gd name="connsiteY48" fmla="*/ 905354 h 6995918"/>
              <a:gd name="connsiteX49" fmla="*/ 0 w 6858001"/>
              <a:gd name="connsiteY49" fmla="*/ 6995918 h 6995918"/>
              <a:gd name="connsiteX50" fmla="*/ 6858000 w 6858001"/>
              <a:gd name="connsiteY50" fmla="*/ 6995918 h 6995918"/>
              <a:gd name="connsiteX51" fmla="*/ 6858000 w 6858001"/>
              <a:gd name="connsiteY51" fmla="*/ 1344715 h 6995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858001" h="6995918">
                <a:moveTo>
                  <a:pt x="6858001" y="1344715"/>
                </a:moveTo>
                <a:lnTo>
                  <a:pt x="6858001" y="1177"/>
                </a:lnTo>
                <a:lnTo>
                  <a:pt x="6702324" y="26222"/>
                </a:lnTo>
                <a:lnTo>
                  <a:pt x="6547333" y="50091"/>
                </a:lnTo>
                <a:lnTo>
                  <a:pt x="6391657" y="73455"/>
                </a:lnTo>
                <a:lnTo>
                  <a:pt x="6235294" y="93458"/>
                </a:lnTo>
                <a:lnTo>
                  <a:pt x="6079618" y="113629"/>
                </a:lnTo>
                <a:lnTo>
                  <a:pt x="5923255" y="132455"/>
                </a:lnTo>
                <a:lnTo>
                  <a:pt x="5768950" y="148591"/>
                </a:lnTo>
                <a:lnTo>
                  <a:pt x="5612588" y="163887"/>
                </a:lnTo>
                <a:lnTo>
                  <a:pt x="5456911" y="177839"/>
                </a:lnTo>
                <a:lnTo>
                  <a:pt x="5303978" y="189941"/>
                </a:lnTo>
                <a:lnTo>
                  <a:pt x="5148987" y="202044"/>
                </a:lnTo>
                <a:lnTo>
                  <a:pt x="4996054" y="212129"/>
                </a:lnTo>
                <a:lnTo>
                  <a:pt x="4843120" y="220029"/>
                </a:lnTo>
                <a:lnTo>
                  <a:pt x="4690873" y="228266"/>
                </a:lnTo>
                <a:lnTo>
                  <a:pt x="4539997" y="235157"/>
                </a:lnTo>
                <a:lnTo>
                  <a:pt x="4390492" y="240032"/>
                </a:lnTo>
                <a:lnTo>
                  <a:pt x="4240988" y="244234"/>
                </a:lnTo>
                <a:lnTo>
                  <a:pt x="4092855" y="248268"/>
                </a:lnTo>
                <a:lnTo>
                  <a:pt x="3946780" y="250117"/>
                </a:lnTo>
                <a:lnTo>
                  <a:pt x="3800704" y="252134"/>
                </a:lnTo>
                <a:lnTo>
                  <a:pt x="3656686" y="253143"/>
                </a:lnTo>
                <a:lnTo>
                  <a:pt x="3514040" y="252134"/>
                </a:lnTo>
                <a:lnTo>
                  <a:pt x="3372765" y="252134"/>
                </a:lnTo>
                <a:lnTo>
                  <a:pt x="3232862" y="250117"/>
                </a:lnTo>
                <a:lnTo>
                  <a:pt x="3095702" y="247092"/>
                </a:lnTo>
                <a:lnTo>
                  <a:pt x="2959914" y="244234"/>
                </a:lnTo>
                <a:lnTo>
                  <a:pt x="2826868" y="241040"/>
                </a:lnTo>
                <a:lnTo>
                  <a:pt x="2694509" y="236166"/>
                </a:lnTo>
                <a:lnTo>
                  <a:pt x="2564208" y="230955"/>
                </a:lnTo>
                <a:lnTo>
                  <a:pt x="2436649" y="226249"/>
                </a:lnTo>
                <a:lnTo>
                  <a:pt x="2187703" y="212969"/>
                </a:lnTo>
                <a:lnTo>
                  <a:pt x="1949045" y="198850"/>
                </a:lnTo>
                <a:lnTo>
                  <a:pt x="1719988" y="184058"/>
                </a:lnTo>
                <a:lnTo>
                  <a:pt x="1503275" y="167753"/>
                </a:lnTo>
                <a:lnTo>
                  <a:pt x="1296163" y="150776"/>
                </a:lnTo>
                <a:lnTo>
                  <a:pt x="1104139" y="132455"/>
                </a:lnTo>
                <a:lnTo>
                  <a:pt x="923774" y="114469"/>
                </a:lnTo>
                <a:lnTo>
                  <a:pt x="757810" y="96484"/>
                </a:lnTo>
                <a:lnTo>
                  <a:pt x="605563" y="79507"/>
                </a:lnTo>
                <a:lnTo>
                  <a:pt x="470460" y="63370"/>
                </a:lnTo>
                <a:lnTo>
                  <a:pt x="348388" y="48074"/>
                </a:lnTo>
                <a:lnTo>
                  <a:pt x="245518" y="35299"/>
                </a:lnTo>
                <a:lnTo>
                  <a:pt x="159107" y="23197"/>
                </a:lnTo>
                <a:lnTo>
                  <a:pt x="40463" y="5883"/>
                </a:lnTo>
                <a:lnTo>
                  <a:pt x="1" y="0"/>
                </a:lnTo>
                <a:lnTo>
                  <a:pt x="1" y="905354"/>
                </a:lnTo>
                <a:lnTo>
                  <a:pt x="0" y="905354"/>
                </a:lnTo>
                <a:lnTo>
                  <a:pt x="0" y="6995918"/>
                </a:lnTo>
                <a:lnTo>
                  <a:pt x="6858000" y="6995918"/>
                </a:lnTo>
                <a:lnTo>
                  <a:pt x="6858000" y="1344715"/>
                </a:lnTo>
                <a:close/>
              </a:path>
            </a:pathLst>
          </a:custGeom>
          <a:solidFill>
            <a:schemeClr val="tx1"/>
          </a:solidFill>
          <a:ln>
            <a:noFill/>
          </a:ln>
        </p:spPr>
        <p:txBody>
          <a:bodyPr/>
          <a:lstStyle/>
          <a:p>
            <a:endParaRPr lang="en-ZA"/>
          </a:p>
        </p:txBody>
      </p:sp>
      <p:sp>
        <p:nvSpPr>
          <p:cNvPr id="3" name="Subtitle 2">
            <a:extLst>
              <a:ext uri="{FF2B5EF4-FFF2-40B4-BE49-F238E27FC236}">
                <a16:creationId xmlns:a16="http://schemas.microsoft.com/office/drawing/2014/main" id="{9528D906-C9CB-32A2-A3B1-22F57BFD40DD}"/>
              </a:ext>
            </a:extLst>
          </p:cNvPr>
          <p:cNvSpPr>
            <a:spLocks noGrp="1"/>
          </p:cNvSpPr>
          <p:nvPr>
            <p:ph type="subTitle" idx="1"/>
          </p:nvPr>
        </p:nvSpPr>
        <p:spPr>
          <a:xfrm>
            <a:off x="7593125" y="1775924"/>
            <a:ext cx="4488753" cy="6201751"/>
          </a:xfrm>
        </p:spPr>
        <p:txBody>
          <a:bodyPr anchor="ctr">
            <a:normAutofit/>
          </a:bodyPr>
          <a:lstStyle/>
          <a:p>
            <a:r>
              <a:rPr lang="en-ZA" sz="3000" dirty="0">
                <a:solidFill>
                  <a:schemeClr val="tx1"/>
                </a:solidFill>
              </a:rPr>
              <a:t>AVAILS LEGAL ADVICE TO THE OVERALL OPERATIONS OF THE DCEC. ALSO LIASES WITH THE INVESTIGATIONS DIVISION TO PROVIDE GUIDANCE AND QUALITY ASSURANCE IN THE PROSECUTION LED INVESTIGATION PROCESS</a:t>
            </a:r>
          </a:p>
        </p:txBody>
      </p:sp>
      <p:sp>
        <p:nvSpPr>
          <p:cNvPr id="2" name="Title 1">
            <a:extLst>
              <a:ext uri="{FF2B5EF4-FFF2-40B4-BE49-F238E27FC236}">
                <a16:creationId xmlns:a16="http://schemas.microsoft.com/office/drawing/2014/main" id="{794DCEA7-C838-FA88-92B0-C28E9B732F24}"/>
              </a:ext>
            </a:extLst>
          </p:cNvPr>
          <p:cNvSpPr>
            <a:spLocks noGrp="1"/>
          </p:cNvSpPr>
          <p:nvPr>
            <p:ph type="ctrTitle"/>
          </p:nvPr>
        </p:nvSpPr>
        <p:spPr>
          <a:xfrm>
            <a:off x="786580" y="1775923"/>
            <a:ext cx="5996356" cy="6201750"/>
          </a:xfrm>
        </p:spPr>
        <p:txBody>
          <a:bodyPr anchor="ctr">
            <a:normAutofit/>
          </a:bodyPr>
          <a:lstStyle/>
          <a:p>
            <a:r>
              <a:rPr lang="en-ZA" sz="8200" dirty="0">
                <a:solidFill>
                  <a:schemeClr val="bg1"/>
                </a:solidFill>
              </a:rPr>
              <a:t>LEGAL SERVICES DIVISION</a:t>
            </a:r>
          </a:p>
        </p:txBody>
      </p:sp>
    </p:spTree>
    <p:extLst>
      <p:ext uri="{BB962C8B-B14F-4D97-AF65-F5344CB8AC3E}">
        <p14:creationId xmlns:p14="http://schemas.microsoft.com/office/powerpoint/2010/main" val="3391453480"/>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7000"/>
                <a:hueMod val="88000"/>
                <a:satMod val="130000"/>
                <a:lumMod val="124000"/>
              </a:schemeClr>
            </a:gs>
            <a:gs pos="100000">
              <a:schemeClr val="bg1">
                <a:tint val="96000"/>
                <a:shade val="88000"/>
                <a:hueMod val="108000"/>
                <a:satMod val="164000"/>
                <a:lumMod val="76000"/>
              </a:schemeClr>
            </a:gs>
          </a:gsLst>
          <a:path path="circle">
            <a:fillToRect l="45000" t="65000" r="125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21B5EDC-5485-4264-891C-5B291E5397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3004799" cy="97536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0" name="Freeform 36">
            <a:extLst>
              <a:ext uri="{FF2B5EF4-FFF2-40B4-BE49-F238E27FC236}">
                <a16:creationId xmlns:a16="http://schemas.microsoft.com/office/drawing/2014/main" id="{E7ADA758-6D6A-4E4E-88F7-1B5038A0EF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088166" y="-1"/>
            <a:ext cx="596770" cy="5275934"/>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accent1">
              <a:alpha val="80000"/>
            </a:schemeClr>
          </a:solidFill>
          <a:ln>
            <a:noFill/>
          </a:ln>
        </p:spPr>
        <p:txBody>
          <a:bodyPr rtlCol="0" anchor="ctr"/>
          <a:lstStyle/>
          <a:p>
            <a:pPr algn="ctr"/>
            <a:endParaRPr lang="en-US"/>
          </a:p>
        </p:txBody>
      </p:sp>
      <p:sp>
        <p:nvSpPr>
          <p:cNvPr id="12" name="Freeform: Shape 11">
            <a:extLst>
              <a:ext uri="{FF2B5EF4-FFF2-40B4-BE49-F238E27FC236}">
                <a16:creationId xmlns:a16="http://schemas.microsoft.com/office/drawing/2014/main" id="{96D7C53C-B0E3-427C-B58C-BBF279079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5400000" flipH="1">
            <a:off x="-1145645" y="1145647"/>
            <a:ext cx="9753601" cy="7462313"/>
          </a:xfrm>
          <a:custGeom>
            <a:avLst/>
            <a:gdLst>
              <a:gd name="connsiteX0" fmla="*/ 6858001 w 6858001"/>
              <a:gd name="connsiteY0" fmla="*/ 1344715 h 6995918"/>
              <a:gd name="connsiteX1" fmla="*/ 6858001 w 6858001"/>
              <a:gd name="connsiteY1" fmla="*/ 1177 h 6995918"/>
              <a:gd name="connsiteX2" fmla="*/ 6702324 w 6858001"/>
              <a:gd name="connsiteY2" fmla="*/ 26222 h 6995918"/>
              <a:gd name="connsiteX3" fmla="*/ 6547333 w 6858001"/>
              <a:gd name="connsiteY3" fmla="*/ 50091 h 6995918"/>
              <a:gd name="connsiteX4" fmla="*/ 6391657 w 6858001"/>
              <a:gd name="connsiteY4" fmla="*/ 73455 h 6995918"/>
              <a:gd name="connsiteX5" fmla="*/ 6235294 w 6858001"/>
              <a:gd name="connsiteY5" fmla="*/ 93458 h 6995918"/>
              <a:gd name="connsiteX6" fmla="*/ 6079618 w 6858001"/>
              <a:gd name="connsiteY6" fmla="*/ 113629 h 6995918"/>
              <a:gd name="connsiteX7" fmla="*/ 5923255 w 6858001"/>
              <a:gd name="connsiteY7" fmla="*/ 132455 h 6995918"/>
              <a:gd name="connsiteX8" fmla="*/ 5768950 w 6858001"/>
              <a:gd name="connsiteY8" fmla="*/ 148591 h 6995918"/>
              <a:gd name="connsiteX9" fmla="*/ 5612588 w 6858001"/>
              <a:gd name="connsiteY9" fmla="*/ 163887 h 6995918"/>
              <a:gd name="connsiteX10" fmla="*/ 5456911 w 6858001"/>
              <a:gd name="connsiteY10" fmla="*/ 177839 h 6995918"/>
              <a:gd name="connsiteX11" fmla="*/ 5303978 w 6858001"/>
              <a:gd name="connsiteY11" fmla="*/ 189941 h 6995918"/>
              <a:gd name="connsiteX12" fmla="*/ 5148987 w 6858001"/>
              <a:gd name="connsiteY12" fmla="*/ 202044 h 6995918"/>
              <a:gd name="connsiteX13" fmla="*/ 4996054 w 6858001"/>
              <a:gd name="connsiteY13" fmla="*/ 212129 h 6995918"/>
              <a:gd name="connsiteX14" fmla="*/ 4843120 w 6858001"/>
              <a:gd name="connsiteY14" fmla="*/ 220029 h 6995918"/>
              <a:gd name="connsiteX15" fmla="*/ 4690873 w 6858001"/>
              <a:gd name="connsiteY15" fmla="*/ 228266 h 6995918"/>
              <a:gd name="connsiteX16" fmla="*/ 4539997 w 6858001"/>
              <a:gd name="connsiteY16" fmla="*/ 235157 h 6995918"/>
              <a:gd name="connsiteX17" fmla="*/ 4390492 w 6858001"/>
              <a:gd name="connsiteY17" fmla="*/ 240032 h 6995918"/>
              <a:gd name="connsiteX18" fmla="*/ 4240988 w 6858001"/>
              <a:gd name="connsiteY18" fmla="*/ 244234 h 6995918"/>
              <a:gd name="connsiteX19" fmla="*/ 4092855 w 6858001"/>
              <a:gd name="connsiteY19" fmla="*/ 248268 h 6995918"/>
              <a:gd name="connsiteX20" fmla="*/ 3946780 w 6858001"/>
              <a:gd name="connsiteY20" fmla="*/ 250117 h 6995918"/>
              <a:gd name="connsiteX21" fmla="*/ 3800704 w 6858001"/>
              <a:gd name="connsiteY21" fmla="*/ 252134 h 6995918"/>
              <a:gd name="connsiteX22" fmla="*/ 3656686 w 6858001"/>
              <a:gd name="connsiteY22" fmla="*/ 253143 h 6995918"/>
              <a:gd name="connsiteX23" fmla="*/ 3514040 w 6858001"/>
              <a:gd name="connsiteY23" fmla="*/ 252134 h 6995918"/>
              <a:gd name="connsiteX24" fmla="*/ 3372765 w 6858001"/>
              <a:gd name="connsiteY24" fmla="*/ 252134 h 6995918"/>
              <a:gd name="connsiteX25" fmla="*/ 3232862 w 6858001"/>
              <a:gd name="connsiteY25" fmla="*/ 250117 h 6995918"/>
              <a:gd name="connsiteX26" fmla="*/ 3095702 w 6858001"/>
              <a:gd name="connsiteY26" fmla="*/ 247092 h 6995918"/>
              <a:gd name="connsiteX27" fmla="*/ 2959914 w 6858001"/>
              <a:gd name="connsiteY27" fmla="*/ 244234 h 6995918"/>
              <a:gd name="connsiteX28" fmla="*/ 2826868 w 6858001"/>
              <a:gd name="connsiteY28" fmla="*/ 241040 h 6995918"/>
              <a:gd name="connsiteX29" fmla="*/ 2694509 w 6858001"/>
              <a:gd name="connsiteY29" fmla="*/ 236166 h 6995918"/>
              <a:gd name="connsiteX30" fmla="*/ 2564208 w 6858001"/>
              <a:gd name="connsiteY30" fmla="*/ 230955 h 6995918"/>
              <a:gd name="connsiteX31" fmla="*/ 2436649 w 6858001"/>
              <a:gd name="connsiteY31" fmla="*/ 226249 h 6995918"/>
              <a:gd name="connsiteX32" fmla="*/ 2187703 w 6858001"/>
              <a:gd name="connsiteY32" fmla="*/ 212969 h 6995918"/>
              <a:gd name="connsiteX33" fmla="*/ 1949045 w 6858001"/>
              <a:gd name="connsiteY33" fmla="*/ 198850 h 6995918"/>
              <a:gd name="connsiteX34" fmla="*/ 1719988 w 6858001"/>
              <a:gd name="connsiteY34" fmla="*/ 184058 h 6995918"/>
              <a:gd name="connsiteX35" fmla="*/ 1503275 w 6858001"/>
              <a:gd name="connsiteY35" fmla="*/ 167753 h 6995918"/>
              <a:gd name="connsiteX36" fmla="*/ 1296163 w 6858001"/>
              <a:gd name="connsiteY36" fmla="*/ 150776 h 6995918"/>
              <a:gd name="connsiteX37" fmla="*/ 1104139 w 6858001"/>
              <a:gd name="connsiteY37" fmla="*/ 132455 h 6995918"/>
              <a:gd name="connsiteX38" fmla="*/ 923774 w 6858001"/>
              <a:gd name="connsiteY38" fmla="*/ 114469 h 6995918"/>
              <a:gd name="connsiteX39" fmla="*/ 757810 w 6858001"/>
              <a:gd name="connsiteY39" fmla="*/ 96484 h 6995918"/>
              <a:gd name="connsiteX40" fmla="*/ 605563 w 6858001"/>
              <a:gd name="connsiteY40" fmla="*/ 79507 h 6995918"/>
              <a:gd name="connsiteX41" fmla="*/ 470460 w 6858001"/>
              <a:gd name="connsiteY41" fmla="*/ 63370 h 6995918"/>
              <a:gd name="connsiteX42" fmla="*/ 348388 w 6858001"/>
              <a:gd name="connsiteY42" fmla="*/ 48074 h 6995918"/>
              <a:gd name="connsiteX43" fmla="*/ 245518 w 6858001"/>
              <a:gd name="connsiteY43" fmla="*/ 35299 h 6995918"/>
              <a:gd name="connsiteX44" fmla="*/ 159107 w 6858001"/>
              <a:gd name="connsiteY44" fmla="*/ 23197 h 6995918"/>
              <a:gd name="connsiteX45" fmla="*/ 40463 w 6858001"/>
              <a:gd name="connsiteY45" fmla="*/ 5883 h 6995918"/>
              <a:gd name="connsiteX46" fmla="*/ 1 w 6858001"/>
              <a:gd name="connsiteY46" fmla="*/ 0 h 6995918"/>
              <a:gd name="connsiteX47" fmla="*/ 1 w 6858001"/>
              <a:gd name="connsiteY47" fmla="*/ 905354 h 6995918"/>
              <a:gd name="connsiteX48" fmla="*/ 0 w 6858001"/>
              <a:gd name="connsiteY48" fmla="*/ 905354 h 6995918"/>
              <a:gd name="connsiteX49" fmla="*/ 0 w 6858001"/>
              <a:gd name="connsiteY49" fmla="*/ 6995918 h 6995918"/>
              <a:gd name="connsiteX50" fmla="*/ 6858000 w 6858001"/>
              <a:gd name="connsiteY50" fmla="*/ 6995918 h 6995918"/>
              <a:gd name="connsiteX51" fmla="*/ 6858000 w 6858001"/>
              <a:gd name="connsiteY51" fmla="*/ 1344715 h 6995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858001" h="6995918">
                <a:moveTo>
                  <a:pt x="6858001" y="1344715"/>
                </a:moveTo>
                <a:lnTo>
                  <a:pt x="6858001" y="1177"/>
                </a:lnTo>
                <a:lnTo>
                  <a:pt x="6702324" y="26222"/>
                </a:lnTo>
                <a:lnTo>
                  <a:pt x="6547333" y="50091"/>
                </a:lnTo>
                <a:lnTo>
                  <a:pt x="6391657" y="73455"/>
                </a:lnTo>
                <a:lnTo>
                  <a:pt x="6235294" y="93458"/>
                </a:lnTo>
                <a:lnTo>
                  <a:pt x="6079618" y="113629"/>
                </a:lnTo>
                <a:lnTo>
                  <a:pt x="5923255" y="132455"/>
                </a:lnTo>
                <a:lnTo>
                  <a:pt x="5768950" y="148591"/>
                </a:lnTo>
                <a:lnTo>
                  <a:pt x="5612588" y="163887"/>
                </a:lnTo>
                <a:lnTo>
                  <a:pt x="5456911" y="177839"/>
                </a:lnTo>
                <a:lnTo>
                  <a:pt x="5303978" y="189941"/>
                </a:lnTo>
                <a:lnTo>
                  <a:pt x="5148987" y="202044"/>
                </a:lnTo>
                <a:lnTo>
                  <a:pt x="4996054" y="212129"/>
                </a:lnTo>
                <a:lnTo>
                  <a:pt x="4843120" y="220029"/>
                </a:lnTo>
                <a:lnTo>
                  <a:pt x="4690873" y="228266"/>
                </a:lnTo>
                <a:lnTo>
                  <a:pt x="4539997" y="235157"/>
                </a:lnTo>
                <a:lnTo>
                  <a:pt x="4390492" y="240032"/>
                </a:lnTo>
                <a:lnTo>
                  <a:pt x="4240988" y="244234"/>
                </a:lnTo>
                <a:lnTo>
                  <a:pt x="4092855" y="248268"/>
                </a:lnTo>
                <a:lnTo>
                  <a:pt x="3946780" y="250117"/>
                </a:lnTo>
                <a:lnTo>
                  <a:pt x="3800704" y="252134"/>
                </a:lnTo>
                <a:lnTo>
                  <a:pt x="3656686" y="253143"/>
                </a:lnTo>
                <a:lnTo>
                  <a:pt x="3514040" y="252134"/>
                </a:lnTo>
                <a:lnTo>
                  <a:pt x="3372765" y="252134"/>
                </a:lnTo>
                <a:lnTo>
                  <a:pt x="3232862" y="250117"/>
                </a:lnTo>
                <a:lnTo>
                  <a:pt x="3095702" y="247092"/>
                </a:lnTo>
                <a:lnTo>
                  <a:pt x="2959914" y="244234"/>
                </a:lnTo>
                <a:lnTo>
                  <a:pt x="2826868" y="241040"/>
                </a:lnTo>
                <a:lnTo>
                  <a:pt x="2694509" y="236166"/>
                </a:lnTo>
                <a:lnTo>
                  <a:pt x="2564208" y="230955"/>
                </a:lnTo>
                <a:lnTo>
                  <a:pt x="2436649" y="226249"/>
                </a:lnTo>
                <a:lnTo>
                  <a:pt x="2187703" y="212969"/>
                </a:lnTo>
                <a:lnTo>
                  <a:pt x="1949045" y="198850"/>
                </a:lnTo>
                <a:lnTo>
                  <a:pt x="1719988" y="184058"/>
                </a:lnTo>
                <a:lnTo>
                  <a:pt x="1503275" y="167753"/>
                </a:lnTo>
                <a:lnTo>
                  <a:pt x="1296163" y="150776"/>
                </a:lnTo>
                <a:lnTo>
                  <a:pt x="1104139" y="132455"/>
                </a:lnTo>
                <a:lnTo>
                  <a:pt x="923774" y="114469"/>
                </a:lnTo>
                <a:lnTo>
                  <a:pt x="757810" y="96484"/>
                </a:lnTo>
                <a:lnTo>
                  <a:pt x="605563" y="79507"/>
                </a:lnTo>
                <a:lnTo>
                  <a:pt x="470460" y="63370"/>
                </a:lnTo>
                <a:lnTo>
                  <a:pt x="348388" y="48074"/>
                </a:lnTo>
                <a:lnTo>
                  <a:pt x="245518" y="35299"/>
                </a:lnTo>
                <a:lnTo>
                  <a:pt x="159107" y="23197"/>
                </a:lnTo>
                <a:lnTo>
                  <a:pt x="40463" y="5883"/>
                </a:lnTo>
                <a:lnTo>
                  <a:pt x="1" y="0"/>
                </a:lnTo>
                <a:lnTo>
                  <a:pt x="1" y="905354"/>
                </a:lnTo>
                <a:lnTo>
                  <a:pt x="0" y="905354"/>
                </a:lnTo>
                <a:lnTo>
                  <a:pt x="0" y="6995918"/>
                </a:lnTo>
                <a:lnTo>
                  <a:pt x="6858000" y="6995918"/>
                </a:lnTo>
                <a:lnTo>
                  <a:pt x="6858000" y="1344715"/>
                </a:lnTo>
                <a:close/>
              </a:path>
            </a:pathLst>
          </a:custGeom>
          <a:solidFill>
            <a:schemeClr val="tx1"/>
          </a:solidFill>
          <a:ln>
            <a:noFill/>
          </a:ln>
        </p:spPr>
        <p:txBody>
          <a:bodyPr/>
          <a:lstStyle/>
          <a:p>
            <a:endParaRPr lang="en-ZA"/>
          </a:p>
        </p:txBody>
      </p:sp>
      <p:sp>
        <p:nvSpPr>
          <p:cNvPr id="3" name="Subtitle 2">
            <a:extLst>
              <a:ext uri="{FF2B5EF4-FFF2-40B4-BE49-F238E27FC236}">
                <a16:creationId xmlns:a16="http://schemas.microsoft.com/office/drawing/2014/main" id="{DFA24FBD-7512-BE12-B696-8BFDA226BEBC}"/>
              </a:ext>
            </a:extLst>
          </p:cNvPr>
          <p:cNvSpPr>
            <a:spLocks noGrp="1"/>
          </p:cNvSpPr>
          <p:nvPr>
            <p:ph type="subTitle" idx="1"/>
          </p:nvPr>
        </p:nvSpPr>
        <p:spPr>
          <a:xfrm>
            <a:off x="7593125" y="1775924"/>
            <a:ext cx="4488753" cy="6201751"/>
          </a:xfrm>
        </p:spPr>
        <p:txBody>
          <a:bodyPr anchor="ctr">
            <a:normAutofit/>
          </a:bodyPr>
          <a:lstStyle/>
          <a:p>
            <a:r>
              <a:rPr lang="en-ZA" sz="3000" dirty="0">
                <a:solidFill>
                  <a:schemeClr val="tx1"/>
                </a:solidFill>
              </a:rPr>
              <a:t>EDUCATES THE PUBLIC ON ISSUES OF CORRUPTION AND ENCOURAGES PUBLIC SUPPORT AND INVOLVEMENT IN THE FIGHT AGAINST CORRUPTION</a:t>
            </a:r>
          </a:p>
        </p:txBody>
      </p:sp>
      <p:sp>
        <p:nvSpPr>
          <p:cNvPr id="2" name="Title 1">
            <a:extLst>
              <a:ext uri="{FF2B5EF4-FFF2-40B4-BE49-F238E27FC236}">
                <a16:creationId xmlns:a16="http://schemas.microsoft.com/office/drawing/2014/main" id="{07C1E166-08ED-898C-9AB3-1987999098D4}"/>
              </a:ext>
            </a:extLst>
          </p:cNvPr>
          <p:cNvSpPr>
            <a:spLocks noGrp="1"/>
          </p:cNvSpPr>
          <p:nvPr>
            <p:ph type="ctrTitle"/>
          </p:nvPr>
        </p:nvSpPr>
        <p:spPr>
          <a:xfrm>
            <a:off x="786580" y="1775923"/>
            <a:ext cx="5996356" cy="6201750"/>
          </a:xfrm>
        </p:spPr>
        <p:txBody>
          <a:bodyPr anchor="ctr">
            <a:normAutofit/>
          </a:bodyPr>
          <a:lstStyle/>
          <a:p>
            <a:r>
              <a:rPr lang="en-ZA" sz="7600">
                <a:solidFill>
                  <a:schemeClr val="bg1"/>
                </a:solidFill>
              </a:rPr>
              <a:t>PUBLIC EDUCATION DIVISION</a:t>
            </a:r>
          </a:p>
        </p:txBody>
      </p:sp>
    </p:spTree>
    <p:extLst>
      <p:ext uri="{BB962C8B-B14F-4D97-AF65-F5344CB8AC3E}">
        <p14:creationId xmlns:p14="http://schemas.microsoft.com/office/powerpoint/2010/main" val="56306265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wd">
                                    <p:tmPct val="15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500"/>
                                  </p:stCondLst>
                                  <p:iterate type="wd">
                                    <p:tmPct val="15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7000"/>
                <a:hueMod val="88000"/>
                <a:satMod val="130000"/>
                <a:lumMod val="124000"/>
              </a:schemeClr>
            </a:gs>
            <a:gs pos="100000">
              <a:schemeClr val="bg1">
                <a:tint val="96000"/>
                <a:shade val="88000"/>
                <a:hueMod val="108000"/>
                <a:satMod val="164000"/>
                <a:lumMod val="76000"/>
              </a:schemeClr>
            </a:gs>
          </a:gsLst>
          <a:path path="circle">
            <a:fillToRect l="45000" t="65000" r="125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21B5EDC-5485-4264-891C-5B291E5397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3004799" cy="97536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0" name="Freeform 36">
            <a:extLst>
              <a:ext uri="{FF2B5EF4-FFF2-40B4-BE49-F238E27FC236}">
                <a16:creationId xmlns:a16="http://schemas.microsoft.com/office/drawing/2014/main" id="{E7ADA758-6D6A-4E4E-88F7-1B5038A0EF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088166" y="-1"/>
            <a:ext cx="596770" cy="5275934"/>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accent1">
              <a:alpha val="80000"/>
            </a:schemeClr>
          </a:solidFill>
          <a:ln>
            <a:noFill/>
          </a:ln>
        </p:spPr>
        <p:txBody>
          <a:bodyPr rtlCol="0" anchor="ctr"/>
          <a:lstStyle/>
          <a:p>
            <a:pPr algn="ctr"/>
            <a:endParaRPr lang="en-US"/>
          </a:p>
        </p:txBody>
      </p:sp>
      <p:sp>
        <p:nvSpPr>
          <p:cNvPr id="12" name="Freeform: Shape 11">
            <a:extLst>
              <a:ext uri="{FF2B5EF4-FFF2-40B4-BE49-F238E27FC236}">
                <a16:creationId xmlns:a16="http://schemas.microsoft.com/office/drawing/2014/main" id="{96D7C53C-B0E3-427C-B58C-BBF279079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5400000" flipH="1">
            <a:off x="-1145645" y="1145647"/>
            <a:ext cx="9753601" cy="7462313"/>
          </a:xfrm>
          <a:custGeom>
            <a:avLst/>
            <a:gdLst>
              <a:gd name="connsiteX0" fmla="*/ 6858001 w 6858001"/>
              <a:gd name="connsiteY0" fmla="*/ 1344715 h 6995918"/>
              <a:gd name="connsiteX1" fmla="*/ 6858001 w 6858001"/>
              <a:gd name="connsiteY1" fmla="*/ 1177 h 6995918"/>
              <a:gd name="connsiteX2" fmla="*/ 6702324 w 6858001"/>
              <a:gd name="connsiteY2" fmla="*/ 26222 h 6995918"/>
              <a:gd name="connsiteX3" fmla="*/ 6547333 w 6858001"/>
              <a:gd name="connsiteY3" fmla="*/ 50091 h 6995918"/>
              <a:gd name="connsiteX4" fmla="*/ 6391657 w 6858001"/>
              <a:gd name="connsiteY4" fmla="*/ 73455 h 6995918"/>
              <a:gd name="connsiteX5" fmla="*/ 6235294 w 6858001"/>
              <a:gd name="connsiteY5" fmla="*/ 93458 h 6995918"/>
              <a:gd name="connsiteX6" fmla="*/ 6079618 w 6858001"/>
              <a:gd name="connsiteY6" fmla="*/ 113629 h 6995918"/>
              <a:gd name="connsiteX7" fmla="*/ 5923255 w 6858001"/>
              <a:gd name="connsiteY7" fmla="*/ 132455 h 6995918"/>
              <a:gd name="connsiteX8" fmla="*/ 5768950 w 6858001"/>
              <a:gd name="connsiteY8" fmla="*/ 148591 h 6995918"/>
              <a:gd name="connsiteX9" fmla="*/ 5612588 w 6858001"/>
              <a:gd name="connsiteY9" fmla="*/ 163887 h 6995918"/>
              <a:gd name="connsiteX10" fmla="*/ 5456911 w 6858001"/>
              <a:gd name="connsiteY10" fmla="*/ 177839 h 6995918"/>
              <a:gd name="connsiteX11" fmla="*/ 5303978 w 6858001"/>
              <a:gd name="connsiteY11" fmla="*/ 189941 h 6995918"/>
              <a:gd name="connsiteX12" fmla="*/ 5148987 w 6858001"/>
              <a:gd name="connsiteY12" fmla="*/ 202044 h 6995918"/>
              <a:gd name="connsiteX13" fmla="*/ 4996054 w 6858001"/>
              <a:gd name="connsiteY13" fmla="*/ 212129 h 6995918"/>
              <a:gd name="connsiteX14" fmla="*/ 4843120 w 6858001"/>
              <a:gd name="connsiteY14" fmla="*/ 220029 h 6995918"/>
              <a:gd name="connsiteX15" fmla="*/ 4690873 w 6858001"/>
              <a:gd name="connsiteY15" fmla="*/ 228266 h 6995918"/>
              <a:gd name="connsiteX16" fmla="*/ 4539997 w 6858001"/>
              <a:gd name="connsiteY16" fmla="*/ 235157 h 6995918"/>
              <a:gd name="connsiteX17" fmla="*/ 4390492 w 6858001"/>
              <a:gd name="connsiteY17" fmla="*/ 240032 h 6995918"/>
              <a:gd name="connsiteX18" fmla="*/ 4240988 w 6858001"/>
              <a:gd name="connsiteY18" fmla="*/ 244234 h 6995918"/>
              <a:gd name="connsiteX19" fmla="*/ 4092855 w 6858001"/>
              <a:gd name="connsiteY19" fmla="*/ 248268 h 6995918"/>
              <a:gd name="connsiteX20" fmla="*/ 3946780 w 6858001"/>
              <a:gd name="connsiteY20" fmla="*/ 250117 h 6995918"/>
              <a:gd name="connsiteX21" fmla="*/ 3800704 w 6858001"/>
              <a:gd name="connsiteY21" fmla="*/ 252134 h 6995918"/>
              <a:gd name="connsiteX22" fmla="*/ 3656686 w 6858001"/>
              <a:gd name="connsiteY22" fmla="*/ 253143 h 6995918"/>
              <a:gd name="connsiteX23" fmla="*/ 3514040 w 6858001"/>
              <a:gd name="connsiteY23" fmla="*/ 252134 h 6995918"/>
              <a:gd name="connsiteX24" fmla="*/ 3372765 w 6858001"/>
              <a:gd name="connsiteY24" fmla="*/ 252134 h 6995918"/>
              <a:gd name="connsiteX25" fmla="*/ 3232862 w 6858001"/>
              <a:gd name="connsiteY25" fmla="*/ 250117 h 6995918"/>
              <a:gd name="connsiteX26" fmla="*/ 3095702 w 6858001"/>
              <a:gd name="connsiteY26" fmla="*/ 247092 h 6995918"/>
              <a:gd name="connsiteX27" fmla="*/ 2959914 w 6858001"/>
              <a:gd name="connsiteY27" fmla="*/ 244234 h 6995918"/>
              <a:gd name="connsiteX28" fmla="*/ 2826868 w 6858001"/>
              <a:gd name="connsiteY28" fmla="*/ 241040 h 6995918"/>
              <a:gd name="connsiteX29" fmla="*/ 2694509 w 6858001"/>
              <a:gd name="connsiteY29" fmla="*/ 236166 h 6995918"/>
              <a:gd name="connsiteX30" fmla="*/ 2564208 w 6858001"/>
              <a:gd name="connsiteY30" fmla="*/ 230955 h 6995918"/>
              <a:gd name="connsiteX31" fmla="*/ 2436649 w 6858001"/>
              <a:gd name="connsiteY31" fmla="*/ 226249 h 6995918"/>
              <a:gd name="connsiteX32" fmla="*/ 2187703 w 6858001"/>
              <a:gd name="connsiteY32" fmla="*/ 212969 h 6995918"/>
              <a:gd name="connsiteX33" fmla="*/ 1949045 w 6858001"/>
              <a:gd name="connsiteY33" fmla="*/ 198850 h 6995918"/>
              <a:gd name="connsiteX34" fmla="*/ 1719988 w 6858001"/>
              <a:gd name="connsiteY34" fmla="*/ 184058 h 6995918"/>
              <a:gd name="connsiteX35" fmla="*/ 1503275 w 6858001"/>
              <a:gd name="connsiteY35" fmla="*/ 167753 h 6995918"/>
              <a:gd name="connsiteX36" fmla="*/ 1296163 w 6858001"/>
              <a:gd name="connsiteY36" fmla="*/ 150776 h 6995918"/>
              <a:gd name="connsiteX37" fmla="*/ 1104139 w 6858001"/>
              <a:gd name="connsiteY37" fmla="*/ 132455 h 6995918"/>
              <a:gd name="connsiteX38" fmla="*/ 923774 w 6858001"/>
              <a:gd name="connsiteY38" fmla="*/ 114469 h 6995918"/>
              <a:gd name="connsiteX39" fmla="*/ 757810 w 6858001"/>
              <a:gd name="connsiteY39" fmla="*/ 96484 h 6995918"/>
              <a:gd name="connsiteX40" fmla="*/ 605563 w 6858001"/>
              <a:gd name="connsiteY40" fmla="*/ 79507 h 6995918"/>
              <a:gd name="connsiteX41" fmla="*/ 470460 w 6858001"/>
              <a:gd name="connsiteY41" fmla="*/ 63370 h 6995918"/>
              <a:gd name="connsiteX42" fmla="*/ 348388 w 6858001"/>
              <a:gd name="connsiteY42" fmla="*/ 48074 h 6995918"/>
              <a:gd name="connsiteX43" fmla="*/ 245518 w 6858001"/>
              <a:gd name="connsiteY43" fmla="*/ 35299 h 6995918"/>
              <a:gd name="connsiteX44" fmla="*/ 159107 w 6858001"/>
              <a:gd name="connsiteY44" fmla="*/ 23197 h 6995918"/>
              <a:gd name="connsiteX45" fmla="*/ 40463 w 6858001"/>
              <a:gd name="connsiteY45" fmla="*/ 5883 h 6995918"/>
              <a:gd name="connsiteX46" fmla="*/ 1 w 6858001"/>
              <a:gd name="connsiteY46" fmla="*/ 0 h 6995918"/>
              <a:gd name="connsiteX47" fmla="*/ 1 w 6858001"/>
              <a:gd name="connsiteY47" fmla="*/ 905354 h 6995918"/>
              <a:gd name="connsiteX48" fmla="*/ 0 w 6858001"/>
              <a:gd name="connsiteY48" fmla="*/ 905354 h 6995918"/>
              <a:gd name="connsiteX49" fmla="*/ 0 w 6858001"/>
              <a:gd name="connsiteY49" fmla="*/ 6995918 h 6995918"/>
              <a:gd name="connsiteX50" fmla="*/ 6858000 w 6858001"/>
              <a:gd name="connsiteY50" fmla="*/ 6995918 h 6995918"/>
              <a:gd name="connsiteX51" fmla="*/ 6858000 w 6858001"/>
              <a:gd name="connsiteY51" fmla="*/ 1344715 h 6995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858001" h="6995918">
                <a:moveTo>
                  <a:pt x="6858001" y="1344715"/>
                </a:moveTo>
                <a:lnTo>
                  <a:pt x="6858001" y="1177"/>
                </a:lnTo>
                <a:lnTo>
                  <a:pt x="6702324" y="26222"/>
                </a:lnTo>
                <a:lnTo>
                  <a:pt x="6547333" y="50091"/>
                </a:lnTo>
                <a:lnTo>
                  <a:pt x="6391657" y="73455"/>
                </a:lnTo>
                <a:lnTo>
                  <a:pt x="6235294" y="93458"/>
                </a:lnTo>
                <a:lnTo>
                  <a:pt x="6079618" y="113629"/>
                </a:lnTo>
                <a:lnTo>
                  <a:pt x="5923255" y="132455"/>
                </a:lnTo>
                <a:lnTo>
                  <a:pt x="5768950" y="148591"/>
                </a:lnTo>
                <a:lnTo>
                  <a:pt x="5612588" y="163887"/>
                </a:lnTo>
                <a:lnTo>
                  <a:pt x="5456911" y="177839"/>
                </a:lnTo>
                <a:lnTo>
                  <a:pt x="5303978" y="189941"/>
                </a:lnTo>
                <a:lnTo>
                  <a:pt x="5148987" y="202044"/>
                </a:lnTo>
                <a:lnTo>
                  <a:pt x="4996054" y="212129"/>
                </a:lnTo>
                <a:lnTo>
                  <a:pt x="4843120" y="220029"/>
                </a:lnTo>
                <a:lnTo>
                  <a:pt x="4690873" y="228266"/>
                </a:lnTo>
                <a:lnTo>
                  <a:pt x="4539997" y="235157"/>
                </a:lnTo>
                <a:lnTo>
                  <a:pt x="4390492" y="240032"/>
                </a:lnTo>
                <a:lnTo>
                  <a:pt x="4240988" y="244234"/>
                </a:lnTo>
                <a:lnTo>
                  <a:pt x="4092855" y="248268"/>
                </a:lnTo>
                <a:lnTo>
                  <a:pt x="3946780" y="250117"/>
                </a:lnTo>
                <a:lnTo>
                  <a:pt x="3800704" y="252134"/>
                </a:lnTo>
                <a:lnTo>
                  <a:pt x="3656686" y="253143"/>
                </a:lnTo>
                <a:lnTo>
                  <a:pt x="3514040" y="252134"/>
                </a:lnTo>
                <a:lnTo>
                  <a:pt x="3372765" y="252134"/>
                </a:lnTo>
                <a:lnTo>
                  <a:pt x="3232862" y="250117"/>
                </a:lnTo>
                <a:lnTo>
                  <a:pt x="3095702" y="247092"/>
                </a:lnTo>
                <a:lnTo>
                  <a:pt x="2959914" y="244234"/>
                </a:lnTo>
                <a:lnTo>
                  <a:pt x="2826868" y="241040"/>
                </a:lnTo>
                <a:lnTo>
                  <a:pt x="2694509" y="236166"/>
                </a:lnTo>
                <a:lnTo>
                  <a:pt x="2564208" y="230955"/>
                </a:lnTo>
                <a:lnTo>
                  <a:pt x="2436649" y="226249"/>
                </a:lnTo>
                <a:lnTo>
                  <a:pt x="2187703" y="212969"/>
                </a:lnTo>
                <a:lnTo>
                  <a:pt x="1949045" y="198850"/>
                </a:lnTo>
                <a:lnTo>
                  <a:pt x="1719988" y="184058"/>
                </a:lnTo>
                <a:lnTo>
                  <a:pt x="1503275" y="167753"/>
                </a:lnTo>
                <a:lnTo>
                  <a:pt x="1296163" y="150776"/>
                </a:lnTo>
                <a:lnTo>
                  <a:pt x="1104139" y="132455"/>
                </a:lnTo>
                <a:lnTo>
                  <a:pt x="923774" y="114469"/>
                </a:lnTo>
                <a:lnTo>
                  <a:pt x="757810" y="96484"/>
                </a:lnTo>
                <a:lnTo>
                  <a:pt x="605563" y="79507"/>
                </a:lnTo>
                <a:lnTo>
                  <a:pt x="470460" y="63370"/>
                </a:lnTo>
                <a:lnTo>
                  <a:pt x="348388" y="48074"/>
                </a:lnTo>
                <a:lnTo>
                  <a:pt x="245518" y="35299"/>
                </a:lnTo>
                <a:lnTo>
                  <a:pt x="159107" y="23197"/>
                </a:lnTo>
                <a:lnTo>
                  <a:pt x="40463" y="5883"/>
                </a:lnTo>
                <a:lnTo>
                  <a:pt x="1" y="0"/>
                </a:lnTo>
                <a:lnTo>
                  <a:pt x="1" y="905354"/>
                </a:lnTo>
                <a:lnTo>
                  <a:pt x="0" y="905354"/>
                </a:lnTo>
                <a:lnTo>
                  <a:pt x="0" y="6995918"/>
                </a:lnTo>
                <a:lnTo>
                  <a:pt x="6858000" y="6995918"/>
                </a:lnTo>
                <a:lnTo>
                  <a:pt x="6858000" y="1344715"/>
                </a:lnTo>
                <a:close/>
              </a:path>
            </a:pathLst>
          </a:custGeom>
          <a:solidFill>
            <a:schemeClr val="tx1"/>
          </a:solidFill>
          <a:ln>
            <a:noFill/>
          </a:ln>
        </p:spPr>
        <p:txBody>
          <a:bodyPr/>
          <a:lstStyle/>
          <a:p>
            <a:endParaRPr lang="en-ZA"/>
          </a:p>
        </p:txBody>
      </p:sp>
      <p:sp>
        <p:nvSpPr>
          <p:cNvPr id="3" name="Subtitle 2">
            <a:extLst>
              <a:ext uri="{FF2B5EF4-FFF2-40B4-BE49-F238E27FC236}">
                <a16:creationId xmlns:a16="http://schemas.microsoft.com/office/drawing/2014/main" id="{33BE544C-0472-2DCB-0B65-D6F49A430586}"/>
              </a:ext>
            </a:extLst>
          </p:cNvPr>
          <p:cNvSpPr>
            <a:spLocks noGrp="1"/>
          </p:cNvSpPr>
          <p:nvPr>
            <p:ph type="subTitle" idx="1"/>
          </p:nvPr>
        </p:nvSpPr>
        <p:spPr>
          <a:xfrm>
            <a:off x="7593125" y="1775924"/>
            <a:ext cx="4488753" cy="6201751"/>
          </a:xfrm>
        </p:spPr>
        <p:txBody>
          <a:bodyPr anchor="ctr">
            <a:normAutofit/>
          </a:bodyPr>
          <a:lstStyle/>
          <a:p>
            <a:r>
              <a:rPr lang="en-ZA" sz="3000">
                <a:solidFill>
                  <a:schemeClr val="tx1"/>
                </a:solidFill>
              </a:rPr>
              <a:t>IDENTIFIES CORRUPTION OPPORTUNITIES IN GOVERNMENT AND PARASTAL INSTITUTIONS BY EXAMINING POLICIES AND PROCEDURES AND RECOMMEND REMEDIAL MEASURES.</a:t>
            </a:r>
          </a:p>
        </p:txBody>
      </p:sp>
      <p:sp>
        <p:nvSpPr>
          <p:cNvPr id="2" name="Title 1">
            <a:extLst>
              <a:ext uri="{FF2B5EF4-FFF2-40B4-BE49-F238E27FC236}">
                <a16:creationId xmlns:a16="http://schemas.microsoft.com/office/drawing/2014/main" id="{42FB6D9E-08DC-9592-0D75-E5510A51D9A7}"/>
              </a:ext>
            </a:extLst>
          </p:cNvPr>
          <p:cNvSpPr>
            <a:spLocks noGrp="1"/>
          </p:cNvSpPr>
          <p:nvPr>
            <p:ph type="ctrTitle"/>
          </p:nvPr>
        </p:nvSpPr>
        <p:spPr>
          <a:xfrm>
            <a:off x="786580" y="1775923"/>
            <a:ext cx="5996356" cy="6201750"/>
          </a:xfrm>
        </p:spPr>
        <p:txBody>
          <a:bodyPr anchor="ctr">
            <a:normAutofit/>
          </a:bodyPr>
          <a:lstStyle/>
          <a:p>
            <a:r>
              <a:rPr lang="en-ZA" sz="7000">
                <a:solidFill>
                  <a:schemeClr val="bg1"/>
                </a:solidFill>
              </a:rPr>
              <a:t>CORRUPTION PREVENTION DIVISION</a:t>
            </a:r>
          </a:p>
        </p:txBody>
      </p:sp>
    </p:spTree>
    <p:extLst>
      <p:ext uri="{BB962C8B-B14F-4D97-AF65-F5344CB8AC3E}">
        <p14:creationId xmlns:p14="http://schemas.microsoft.com/office/powerpoint/2010/main" val="32120078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5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E51B6-2C1B-85BD-CADB-3BAA3F391D8C}"/>
              </a:ext>
            </a:extLst>
          </p:cNvPr>
          <p:cNvSpPr>
            <a:spLocks noGrp="1"/>
          </p:cNvSpPr>
          <p:nvPr>
            <p:ph type="ctrTitle"/>
          </p:nvPr>
        </p:nvSpPr>
        <p:spPr>
          <a:xfrm>
            <a:off x="1231952" y="833963"/>
            <a:ext cx="9613848" cy="1528237"/>
          </a:xfrm>
        </p:spPr>
        <p:txBody>
          <a:bodyPr/>
          <a:lstStyle/>
          <a:p>
            <a:pPr algn="ctr"/>
            <a:r>
              <a:rPr lang="en-ZA" sz="4000" dirty="0"/>
              <a:t>ALLEGATIONS OF CORRUPTION IN BOTSWANA OVER THE YEARS</a:t>
            </a:r>
          </a:p>
        </p:txBody>
      </p:sp>
      <p:sp>
        <p:nvSpPr>
          <p:cNvPr id="3" name="Subtitle 2">
            <a:extLst>
              <a:ext uri="{FF2B5EF4-FFF2-40B4-BE49-F238E27FC236}">
                <a16:creationId xmlns:a16="http://schemas.microsoft.com/office/drawing/2014/main" id="{EC3011F1-E9E1-AAE2-A8B3-245FEDA797B3}"/>
              </a:ext>
            </a:extLst>
          </p:cNvPr>
          <p:cNvSpPr>
            <a:spLocks noGrp="1"/>
          </p:cNvSpPr>
          <p:nvPr>
            <p:ph type="subTitle" idx="1"/>
          </p:nvPr>
        </p:nvSpPr>
        <p:spPr>
          <a:xfrm>
            <a:off x="1231951" y="2743200"/>
            <a:ext cx="9414035" cy="1225131"/>
          </a:xfrm>
        </p:spPr>
        <p:txBody>
          <a:bodyPr>
            <a:normAutofit fontScale="25000" lnSpcReduction="20000"/>
          </a:bodyPr>
          <a:lstStyle/>
          <a:p>
            <a:pPr marL="342900" indent="-342900" algn="just">
              <a:buFont typeface="Arial" panose="020B0604020202020204" pitchFamily="34" charset="0"/>
              <a:buChar char="•"/>
            </a:pPr>
            <a:r>
              <a:rPr lang="en-ZA" sz="11200" dirty="0">
                <a:solidFill>
                  <a:schemeClr val="tx1"/>
                </a:solidFill>
              </a:rPr>
              <a:t>FIRST REPORTED CASE OF CORRUPTION WAS IN 1975-A MR KUNZ, an engineer working in the ministry of works and communication, accused of corruption, served 9 months in jail</a:t>
            </a:r>
          </a:p>
          <a:p>
            <a:pPr marL="342900" indent="-342900" algn="just">
              <a:buFont typeface="Arial" panose="020B0604020202020204" pitchFamily="34" charset="0"/>
              <a:buChar char="•"/>
            </a:pPr>
            <a:r>
              <a:rPr lang="en-ZA" sz="11200" dirty="0">
                <a:solidFill>
                  <a:schemeClr val="tx1"/>
                </a:solidFill>
              </a:rPr>
              <a:t>Scandals in the 1980s in the cattle industry-the Botswana meat commission was accused of mismanagement and corruption. The vice president and some cabinet ministers were accused of contravention of applicable rules and regulations</a:t>
            </a:r>
          </a:p>
          <a:p>
            <a:pPr marL="342900" indent="-342900" algn="just">
              <a:buFont typeface="Arial" panose="020B0604020202020204" pitchFamily="34" charset="0"/>
              <a:buChar char="•"/>
            </a:pPr>
            <a:r>
              <a:rPr lang="en-ZA" sz="11200" dirty="0">
                <a:solidFill>
                  <a:schemeClr val="tx1"/>
                </a:solidFill>
              </a:rPr>
              <a:t>Three Presidential commissions of inquiry had to be appointed to probe allegations of corruption relating to the acquisition of school books, alleged abuse of power pertaining to the acquisition of government land, and instances of dishonesty within the Botswana housing corporation.</a:t>
            </a:r>
          </a:p>
          <a:p>
            <a:pPr algn="just"/>
            <a:endParaRPr lang="en-ZA" sz="11200" dirty="0">
              <a:solidFill>
                <a:schemeClr val="tx1"/>
              </a:solidFill>
            </a:endParaRPr>
          </a:p>
          <a:p>
            <a:pPr marL="342900" indent="-342900">
              <a:buFont typeface="Arial" panose="020B0604020202020204" pitchFamily="34" charset="0"/>
              <a:buChar char="•"/>
            </a:pPr>
            <a:endParaRPr lang="en-ZA" dirty="0"/>
          </a:p>
        </p:txBody>
      </p:sp>
    </p:spTree>
    <p:extLst>
      <p:ext uri="{BB962C8B-B14F-4D97-AF65-F5344CB8AC3E}">
        <p14:creationId xmlns:p14="http://schemas.microsoft.com/office/powerpoint/2010/main" val="30233157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7000"/>
                <a:hueMod val="88000"/>
                <a:satMod val="130000"/>
                <a:lumMod val="124000"/>
              </a:schemeClr>
            </a:gs>
            <a:gs pos="100000">
              <a:schemeClr val="bg1">
                <a:tint val="96000"/>
                <a:shade val="88000"/>
                <a:hueMod val="108000"/>
                <a:satMod val="164000"/>
                <a:lumMod val="76000"/>
              </a:schemeClr>
            </a:gs>
          </a:gsLst>
          <a:path path="circle">
            <a:fillToRect l="45000" t="65000" r="125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21B5EDC-5485-4264-891C-5B291E5397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3004800" cy="97536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0" name="Freeform 36">
            <a:extLst>
              <a:ext uri="{FF2B5EF4-FFF2-40B4-BE49-F238E27FC236}">
                <a16:creationId xmlns:a16="http://schemas.microsoft.com/office/drawing/2014/main" id="{E7ADA758-6D6A-4E4E-88F7-1B5038A0EF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9863" y="-1"/>
            <a:ext cx="596770" cy="5275934"/>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accent1">
              <a:alpha val="80000"/>
            </a:schemeClr>
          </a:solidFill>
          <a:ln>
            <a:noFill/>
          </a:ln>
        </p:spPr>
        <p:txBody>
          <a:bodyPr rtlCol="0" anchor="ctr"/>
          <a:lstStyle/>
          <a:p>
            <a:pPr algn="ctr"/>
            <a:endParaRPr lang="en-US"/>
          </a:p>
        </p:txBody>
      </p:sp>
      <p:sp>
        <p:nvSpPr>
          <p:cNvPr id="3" name="Subtitle 2">
            <a:extLst>
              <a:ext uri="{FF2B5EF4-FFF2-40B4-BE49-F238E27FC236}">
                <a16:creationId xmlns:a16="http://schemas.microsoft.com/office/drawing/2014/main" id="{ACA6C006-6FCF-EB81-183C-6CF79A1A000E}"/>
              </a:ext>
            </a:extLst>
          </p:cNvPr>
          <p:cNvSpPr>
            <a:spLocks noGrp="1"/>
          </p:cNvSpPr>
          <p:nvPr>
            <p:ph type="subTitle" idx="1"/>
          </p:nvPr>
        </p:nvSpPr>
        <p:spPr>
          <a:xfrm>
            <a:off x="922921" y="1775924"/>
            <a:ext cx="4488753" cy="6201751"/>
          </a:xfrm>
        </p:spPr>
        <p:txBody>
          <a:bodyPr anchor="ctr">
            <a:normAutofit/>
          </a:bodyPr>
          <a:lstStyle/>
          <a:p>
            <a:pPr algn="r"/>
            <a:r>
              <a:rPr lang="en-ZA" sz="3000" dirty="0">
                <a:solidFill>
                  <a:schemeClr val="tx1"/>
                </a:solidFill>
              </a:rPr>
              <a:t>THE INCUMENT UMBRELLA FOR DEMOCRATIC CHANGE HAS APPOINTED A DUBAI BASED FORENSIC AUDITING FIRM, Alvarez and </a:t>
            </a:r>
            <a:r>
              <a:rPr lang="en-ZA" sz="3000" dirty="0" err="1">
                <a:solidFill>
                  <a:schemeClr val="tx1"/>
                </a:solidFill>
              </a:rPr>
              <a:t>marsal</a:t>
            </a:r>
            <a:r>
              <a:rPr lang="en-ZA" sz="3000" dirty="0">
                <a:solidFill>
                  <a:schemeClr val="tx1"/>
                </a:solidFill>
              </a:rPr>
              <a:t>, TO conduct a forensic audit of all state owned entities from the period 2014 to 2024.</a:t>
            </a:r>
          </a:p>
        </p:txBody>
      </p:sp>
      <p:sp>
        <p:nvSpPr>
          <p:cNvPr id="12" name="Freeform: Shape 11">
            <a:extLst>
              <a:ext uri="{FF2B5EF4-FFF2-40B4-BE49-F238E27FC236}">
                <a16:creationId xmlns:a16="http://schemas.microsoft.com/office/drawing/2014/main" id="{96D7C53C-B0E3-427C-B58C-BBF279079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4396844" y="1145647"/>
            <a:ext cx="9753601" cy="7462313"/>
          </a:xfrm>
          <a:custGeom>
            <a:avLst/>
            <a:gdLst>
              <a:gd name="connsiteX0" fmla="*/ 6858001 w 6858001"/>
              <a:gd name="connsiteY0" fmla="*/ 1344715 h 6995918"/>
              <a:gd name="connsiteX1" fmla="*/ 6858001 w 6858001"/>
              <a:gd name="connsiteY1" fmla="*/ 1177 h 6995918"/>
              <a:gd name="connsiteX2" fmla="*/ 6702324 w 6858001"/>
              <a:gd name="connsiteY2" fmla="*/ 26222 h 6995918"/>
              <a:gd name="connsiteX3" fmla="*/ 6547333 w 6858001"/>
              <a:gd name="connsiteY3" fmla="*/ 50091 h 6995918"/>
              <a:gd name="connsiteX4" fmla="*/ 6391657 w 6858001"/>
              <a:gd name="connsiteY4" fmla="*/ 73455 h 6995918"/>
              <a:gd name="connsiteX5" fmla="*/ 6235294 w 6858001"/>
              <a:gd name="connsiteY5" fmla="*/ 93458 h 6995918"/>
              <a:gd name="connsiteX6" fmla="*/ 6079618 w 6858001"/>
              <a:gd name="connsiteY6" fmla="*/ 113629 h 6995918"/>
              <a:gd name="connsiteX7" fmla="*/ 5923255 w 6858001"/>
              <a:gd name="connsiteY7" fmla="*/ 132455 h 6995918"/>
              <a:gd name="connsiteX8" fmla="*/ 5768950 w 6858001"/>
              <a:gd name="connsiteY8" fmla="*/ 148591 h 6995918"/>
              <a:gd name="connsiteX9" fmla="*/ 5612588 w 6858001"/>
              <a:gd name="connsiteY9" fmla="*/ 163887 h 6995918"/>
              <a:gd name="connsiteX10" fmla="*/ 5456911 w 6858001"/>
              <a:gd name="connsiteY10" fmla="*/ 177839 h 6995918"/>
              <a:gd name="connsiteX11" fmla="*/ 5303978 w 6858001"/>
              <a:gd name="connsiteY11" fmla="*/ 189941 h 6995918"/>
              <a:gd name="connsiteX12" fmla="*/ 5148987 w 6858001"/>
              <a:gd name="connsiteY12" fmla="*/ 202044 h 6995918"/>
              <a:gd name="connsiteX13" fmla="*/ 4996054 w 6858001"/>
              <a:gd name="connsiteY13" fmla="*/ 212129 h 6995918"/>
              <a:gd name="connsiteX14" fmla="*/ 4843120 w 6858001"/>
              <a:gd name="connsiteY14" fmla="*/ 220029 h 6995918"/>
              <a:gd name="connsiteX15" fmla="*/ 4690873 w 6858001"/>
              <a:gd name="connsiteY15" fmla="*/ 228266 h 6995918"/>
              <a:gd name="connsiteX16" fmla="*/ 4539997 w 6858001"/>
              <a:gd name="connsiteY16" fmla="*/ 235157 h 6995918"/>
              <a:gd name="connsiteX17" fmla="*/ 4390492 w 6858001"/>
              <a:gd name="connsiteY17" fmla="*/ 240032 h 6995918"/>
              <a:gd name="connsiteX18" fmla="*/ 4240988 w 6858001"/>
              <a:gd name="connsiteY18" fmla="*/ 244234 h 6995918"/>
              <a:gd name="connsiteX19" fmla="*/ 4092855 w 6858001"/>
              <a:gd name="connsiteY19" fmla="*/ 248268 h 6995918"/>
              <a:gd name="connsiteX20" fmla="*/ 3946780 w 6858001"/>
              <a:gd name="connsiteY20" fmla="*/ 250117 h 6995918"/>
              <a:gd name="connsiteX21" fmla="*/ 3800704 w 6858001"/>
              <a:gd name="connsiteY21" fmla="*/ 252134 h 6995918"/>
              <a:gd name="connsiteX22" fmla="*/ 3656686 w 6858001"/>
              <a:gd name="connsiteY22" fmla="*/ 253143 h 6995918"/>
              <a:gd name="connsiteX23" fmla="*/ 3514040 w 6858001"/>
              <a:gd name="connsiteY23" fmla="*/ 252134 h 6995918"/>
              <a:gd name="connsiteX24" fmla="*/ 3372765 w 6858001"/>
              <a:gd name="connsiteY24" fmla="*/ 252134 h 6995918"/>
              <a:gd name="connsiteX25" fmla="*/ 3232862 w 6858001"/>
              <a:gd name="connsiteY25" fmla="*/ 250117 h 6995918"/>
              <a:gd name="connsiteX26" fmla="*/ 3095702 w 6858001"/>
              <a:gd name="connsiteY26" fmla="*/ 247092 h 6995918"/>
              <a:gd name="connsiteX27" fmla="*/ 2959914 w 6858001"/>
              <a:gd name="connsiteY27" fmla="*/ 244234 h 6995918"/>
              <a:gd name="connsiteX28" fmla="*/ 2826868 w 6858001"/>
              <a:gd name="connsiteY28" fmla="*/ 241040 h 6995918"/>
              <a:gd name="connsiteX29" fmla="*/ 2694509 w 6858001"/>
              <a:gd name="connsiteY29" fmla="*/ 236166 h 6995918"/>
              <a:gd name="connsiteX30" fmla="*/ 2564208 w 6858001"/>
              <a:gd name="connsiteY30" fmla="*/ 230955 h 6995918"/>
              <a:gd name="connsiteX31" fmla="*/ 2436649 w 6858001"/>
              <a:gd name="connsiteY31" fmla="*/ 226249 h 6995918"/>
              <a:gd name="connsiteX32" fmla="*/ 2187703 w 6858001"/>
              <a:gd name="connsiteY32" fmla="*/ 212969 h 6995918"/>
              <a:gd name="connsiteX33" fmla="*/ 1949045 w 6858001"/>
              <a:gd name="connsiteY33" fmla="*/ 198850 h 6995918"/>
              <a:gd name="connsiteX34" fmla="*/ 1719988 w 6858001"/>
              <a:gd name="connsiteY34" fmla="*/ 184058 h 6995918"/>
              <a:gd name="connsiteX35" fmla="*/ 1503275 w 6858001"/>
              <a:gd name="connsiteY35" fmla="*/ 167753 h 6995918"/>
              <a:gd name="connsiteX36" fmla="*/ 1296163 w 6858001"/>
              <a:gd name="connsiteY36" fmla="*/ 150776 h 6995918"/>
              <a:gd name="connsiteX37" fmla="*/ 1104139 w 6858001"/>
              <a:gd name="connsiteY37" fmla="*/ 132455 h 6995918"/>
              <a:gd name="connsiteX38" fmla="*/ 923774 w 6858001"/>
              <a:gd name="connsiteY38" fmla="*/ 114469 h 6995918"/>
              <a:gd name="connsiteX39" fmla="*/ 757810 w 6858001"/>
              <a:gd name="connsiteY39" fmla="*/ 96484 h 6995918"/>
              <a:gd name="connsiteX40" fmla="*/ 605563 w 6858001"/>
              <a:gd name="connsiteY40" fmla="*/ 79507 h 6995918"/>
              <a:gd name="connsiteX41" fmla="*/ 470460 w 6858001"/>
              <a:gd name="connsiteY41" fmla="*/ 63370 h 6995918"/>
              <a:gd name="connsiteX42" fmla="*/ 348388 w 6858001"/>
              <a:gd name="connsiteY42" fmla="*/ 48074 h 6995918"/>
              <a:gd name="connsiteX43" fmla="*/ 245518 w 6858001"/>
              <a:gd name="connsiteY43" fmla="*/ 35299 h 6995918"/>
              <a:gd name="connsiteX44" fmla="*/ 159107 w 6858001"/>
              <a:gd name="connsiteY44" fmla="*/ 23197 h 6995918"/>
              <a:gd name="connsiteX45" fmla="*/ 40463 w 6858001"/>
              <a:gd name="connsiteY45" fmla="*/ 5883 h 6995918"/>
              <a:gd name="connsiteX46" fmla="*/ 1 w 6858001"/>
              <a:gd name="connsiteY46" fmla="*/ 0 h 6995918"/>
              <a:gd name="connsiteX47" fmla="*/ 1 w 6858001"/>
              <a:gd name="connsiteY47" fmla="*/ 905354 h 6995918"/>
              <a:gd name="connsiteX48" fmla="*/ 0 w 6858001"/>
              <a:gd name="connsiteY48" fmla="*/ 905354 h 6995918"/>
              <a:gd name="connsiteX49" fmla="*/ 0 w 6858001"/>
              <a:gd name="connsiteY49" fmla="*/ 6995918 h 6995918"/>
              <a:gd name="connsiteX50" fmla="*/ 6858000 w 6858001"/>
              <a:gd name="connsiteY50" fmla="*/ 6995918 h 6995918"/>
              <a:gd name="connsiteX51" fmla="*/ 6858000 w 6858001"/>
              <a:gd name="connsiteY51" fmla="*/ 1344715 h 6995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858001" h="6995918">
                <a:moveTo>
                  <a:pt x="6858001" y="1344715"/>
                </a:moveTo>
                <a:lnTo>
                  <a:pt x="6858001" y="1177"/>
                </a:lnTo>
                <a:lnTo>
                  <a:pt x="6702324" y="26222"/>
                </a:lnTo>
                <a:lnTo>
                  <a:pt x="6547333" y="50091"/>
                </a:lnTo>
                <a:lnTo>
                  <a:pt x="6391657" y="73455"/>
                </a:lnTo>
                <a:lnTo>
                  <a:pt x="6235294" y="93458"/>
                </a:lnTo>
                <a:lnTo>
                  <a:pt x="6079618" y="113629"/>
                </a:lnTo>
                <a:lnTo>
                  <a:pt x="5923255" y="132455"/>
                </a:lnTo>
                <a:lnTo>
                  <a:pt x="5768950" y="148591"/>
                </a:lnTo>
                <a:lnTo>
                  <a:pt x="5612588" y="163887"/>
                </a:lnTo>
                <a:lnTo>
                  <a:pt x="5456911" y="177839"/>
                </a:lnTo>
                <a:lnTo>
                  <a:pt x="5303978" y="189941"/>
                </a:lnTo>
                <a:lnTo>
                  <a:pt x="5148987" y="202044"/>
                </a:lnTo>
                <a:lnTo>
                  <a:pt x="4996054" y="212129"/>
                </a:lnTo>
                <a:lnTo>
                  <a:pt x="4843120" y="220029"/>
                </a:lnTo>
                <a:lnTo>
                  <a:pt x="4690873" y="228266"/>
                </a:lnTo>
                <a:lnTo>
                  <a:pt x="4539997" y="235157"/>
                </a:lnTo>
                <a:lnTo>
                  <a:pt x="4390492" y="240032"/>
                </a:lnTo>
                <a:lnTo>
                  <a:pt x="4240988" y="244234"/>
                </a:lnTo>
                <a:lnTo>
                  <a:pt x="4092855" y="248268"/>
                </a:lnTo>
                <a:lnTo>
                  <a:pt x="3946780" y="250117"/>
                </a:lnTo>
                <a:lnTo>
                  <a:pt x="3800704" y="252134"/>
                </a:lnTo>
                <a:lnTo>
                  <a:pt x="3656686" y="253143"/>
                </a:lnTo>
                <a:lnTo>
                  <a:pt x="3514040" y="252134"/>
                </a:lnTo>
                <a:lnTo>
                  <a:pt x="3372765" y="252134"/>
                </a:lnTo>
                <a:lnTo>
                  <a:pt x="3232862" y="250117"/>
                </a:lnTo>
                <a:lnTo>
                  <a:pt x="3095702" y="247092"/>
                </a:lnTo>
                <a:lnTo>
                  <a:pt x="2959914" y="244234"/>
                </a:lnTo>
                <a:lnTo>
                  <a:pt x="2826868" y="241040"/>
                </a:lnTo>
                <a:lnTo>
                  <a:pt x="2694509" y="236166"/>
                </a:lnTo>
                <a:lnTo>
                  <a:pt x="2564208" y="230955"/>
                </a:lnTo>
                <a:lnTo>
                  <a:pt x="2436649" y="226249"/>
                </a:lnTo>
                <a:lnTo>
                  <a:pt x="2187703" y="212969"/>
                </a:lnTo>
                <a:lnTo>
                  <a:pt x="1949045" y="198850"/>
                </a:lnTo>
                <a:lnTo>
                  <a:pt x="1719988" y="184058"/>
                </a:lnTo>
                <a:lnTo>
                  <a:pt x="1503275" y="167753"/>
                </a:lnTo>
                <a:lnTo>
                  <a:pt x="1296163" y="150776"/>
                </a:lnTo>
                <a:lnTo>
                  <a:pt x="1104139" y="132455"/>
                </a:lnTo>
                <a:lnTo>
                  <a:pt x="923774" y="114469"/>
                </a:lnTo>
                <a:lnTo>
                  <a:pt x="757810" y="96484"/>
                </a:lnTo>
                <a:lnTo>
                  <a:pt x="605563" y="79507"/>
                </a:lnTo>
                <a:lnTo>
                  <a:pt x="470460" y="63370"/>
                </a:lnTo>
                <a:lnTo>
                  <a:pt x="348388" y="48074"/>
                </a:lnTo>
                <a:lnTo>
                  <a:pt x="245518" y="35299"/>
                </a:lnTo>
                <a:lnTo>
                  <a:pt x="159107" y="23197"/>
                </a:lnTo>
                <a:lnTo>
                  <a:pt x="40463" y="5883"/>
                </a:lnTo>
                <a:lnTo>
                  <a:pt x="1" y="0"/>
                </a:lnTo>
                <a:lnTo>
                  <a:pt x="1" y="905354"/>
                </a:lnTo>
                <a:lnTo>
                  <a:pt x="0" y="905354"/>
                </a:lnTo>
                <a:lnTo>
                  <a:pt x="0" y="6995918"/>
                </a:lnTo>
                <a:lnTo>
                  <a:pt x="6858000" y="6995918"/>
                </a:lnTo>
                <a:lnTo>
                  <a:pt x="6858000" y="1344715"/>
                </a:lnTo>
                <a:close/>
              </a:path>
            </a:pathLst>
          </a:custGeom>
          <a:solidFill>
            <a:schemeClr val="tx1"/>
          </a:solidFill>
          <a:ln>
            <a:noFill/>
          </a:ln>
        </p:spPr>
        <p:txBody>
          <a:bodyPr/>
          <a:lstStyle/>
          <a:p>
            <a:endParaRPr lang="en-ZA"/>
          </a:p>
        </p:txBody>
      </p:sp>
      <p:sp>
        <p:nvSpPr>
          <p:cNvPr id="2" name="Title 1">
            <a:extLst>
              <a:ext uri="{FF2B5EF4-FFF2-40B4-BE49-F238E27FC236}">
                <a16:creationId xmlns:a16="http://schemas.microsoft.com/office/drawing/2014/main" id="{AE65E651-9BE9-1E90-BE70-D2958E94D49B}"/>
              </a:ext>
            </a:extLst>
          </p:cNvPr>
          <p:cNvSpPr>
            <a:spLocks noGrp="1"/>
          </p:cNvSpPr>
          <p:nvPr>
            <p:ph type="ctrTitle"/>
          </p:nvPr>
        </p:nvSpPr>
        <p:spPr>
          <a:xfrm>
            <a:off x="6221863" y="1775923"/>
            <a:ext cx="5996356" cy="6201750"/>
          </a:xfrm>
        </p:spPr>
        <p:txBody>
          <a:bodyPr anchor="ctr">
            <a:normAutofit/>
          </a:bodyPr>
          <a:lstStyle/>
          <a:p>
            <a:r>
              <a:rPr lang="en-ZA">
                <a:solidFill>
                  <a:schemeClr val="bg2"/>
                </a:solidFill>
              </a:rPr>
              <a:t>MOST RECENT-FOLLOWING THE 2024 ELECTION</a:t>
            </a:r>
          </a:p>
        </p:txBody>
      </p:sp>
    </p:spTree>
    <p:extLst>
      <p:ext uri="{BB962C8B-B14F-4D97-AF65-F5344CB8AC3E}">
        <p14:creationId xmlns:p14="http://schemas.microsoft.com/office/powerpoint/2010/main" val="2542367182"/>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7000"/>
                <a:hueMod val="88000"/>
                <a:satMod val="130000"/>
                <a:lumMod val="124000"/>
              </a:schemeClr>
            </a:gs>
            <a:gs pos="100000">
              <a:schemeClr val="bg1">
                <a:tint val="96000"/>
                <a:shade val="88000"/>
                <a:hueMod val="108000"/>
                <a:satMod val="164000"/>
                <a:lumMod val="76000"/>
              </a:schemeClr>
            </a:gs>
          </a:gsLst>
          <a:path path="circle">
            <a:fillToRect l="45000" t="65000" r="125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21B5EDC-5485-4264-891C-5B291E5397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3004799" cy="97536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0" name="Freeform 36">
            <a:extLst>
              <a:ext uri="{FF2B5EF4-FFF2-40B4-BE49-F238E27FC236}">
                <a16:creationId xmlns:a16="http://schemas.microsoft.com/office/drawing/2014/main" id="{E7ADA758-6D6A-4E4E-88F7-1B5038A0EF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088166" y="-1"/>
            <a:ext cx="596770" cy="5275934"/>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accent1">
              <a:alpha val="80000"/>
            </a:schemeClr>
          </a:solidFill>
          <a:ln>
            <a:noFill/>
          </a:ln>
        </p:spPr>
        <p:txBody>
          <a:bodyPr rtlCol="0" anchor="ctr"/>
          <a:lstStyle/>
          <a:p>
            <a:pPr algn="ctr"/>
            <a:endParaRPr lang="en-US"/>
          </a:p>
        </p:txBody>
      </p:sp>
      <p:sp>
        <p:nvSpPr>
          <p:cNvPr id="12" name="Freeform: Shape 11">
            <a:extLst>
              <a:ext uri="{FF2B5EF4-FFF2-40B4-BE49-F238E27FC236}">
                <a16:creationId xmlns:a16="http://schemas.microsoft.com/office/drawing/2014/main" id="{96D7C53C-B0E3-427C-B58C-BBF279079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5400000" flipH="1">
            <a:off x="-1145645" y="1145647"/>
            <a:ext cx="9753601" cy="7462313"/>
          </a:xfrm>
          <a:custGeom>
            <a:avLst/>
            <a:gdLst>
              <a:gd name="connsiteX0" fmla="*/ 6858001 w 6858001"/>
              <a:gd name="connsiteY0" fmla="*/ 1344715 h 6995918"/>
              <a:gd name="connsiteX1" fmla="*/ 6858001 w 6858001"/>
              <a:gd name="connsiteY1" fmla="*/ 1177 h 6995918"/>
              <a:gd name="connsiteX2" fmla="*/ 6702324 w 6858001"/>
              <a:gd name="connsiteY2" fmla="*/ 26222 h 6995918"/>
              <a:gd name="connsiteX3" fmla="*/ 6547333 w 6858001"/>
              <a:gd name="connsiteY3" fmla="*/ 50091 h 6995918"/>
              <a:gd name="connsiteX4" fmla="*/ 6391657 w 6858001"/>
              <a:gd name="connsiteY4" fmla="*/ 73455 h 6995918"/>
              <a:gd name="connsiteX5" fmla="*/ 6235294 w 6858001"/>
              <a:gd name="connsiteY5" fmla="*/ 93458 h 6995918"/>
              <a:gd name="connsiteX6" fmla="*/ 6079618 w 6858001"/>
              <a:gd name="connsiteY6" fmla="*/ 113629 h 6995918"/>
              <a:gd name="connsiteX7" fmla="*/ 5923255 w 6858001"/>
              <a:gd name="connsiteY7" fmla="*/ 132455 h 6995918"/>
              <a:gd name="connsiteX8" fmla="*/ 5768950 w 6858001"/>
              <a:gd name="connsiteY8" fmla="*/ 148591 h 6995918"/>
              <a:gd name="connsiteX9" fmla="*/ 5612588 w 6858001"/>
              <a:gd name="connsiteY9" fmla="*/ 163887 h 6995918"/>
              <a:gd name="connsiteX10" fmla="*/ 5456911 w 6858001"/>
              <a:gd name="connsiteY10" fmla="*/ 177839 h 6995918"/>
              <a:gd name="connsiteX11" fmla="*/ 5303978 w 6858001"/>
              <a:gd name="connsiteY11" fmla="*/ 189941 h 6995918"/>
              <a:gd name="connsiteX12" fmla="*/ 5148987 w 6858001"/>
              <a:gd name="connsiteY12" fmla="*/ 202044 h 6995918"/>
              <a:gd name="connsiteX13" fmla="*/ 4996054 w 6858001"/>
              <a:gd name="connsiteY13" fmla="*/ 212129 h 6995918"/>
              <a:gd name="connsiteX14" fmla="*/ 4843120 w 6858001"/>
              <a:gd name="connsiteY14" fmla="*/ 220029 h 6995918"/>
              <a:gd name="connsiteX15" fmla="*/ 4690873 w 6858001"/>
              <a:gd name="connsiteY15" fmla="*/ 228266 h 6995918"/>
              <a:gd name="connsiteX16" fmla="*/ 4539997 w 6858001"/>
              <a:gd name="connsiteY16" fmla="*/ 235157 h 6995918"/>
              <a:gd name="connsiteX17" fmla="*/ 4390492 w 6858001"/>
              <a:gd name="connsiteY17" fmla="*/ 240032 h 6995918"/>
              <a:gd name="connsiteX18" fmla="*/ 4240988 w 6858001"/>
              <a:gd name="connsiteY18" fmla="*/ 244234 h 6995918"/>
              <a:gd name="connsiteX19" fmla="*/ 4092855 w 6858001"/>
              <a:gd name="connsiteY19" fmla="*/ 248268 h 6995918"/>
              <a:gd name="connsiteX20" fmla="*/ 3946780 w 6858001"/>
              <a:gd name="connsiteY20" fmla="*/ 250117 h 6995918"/>
              <a:gd name="connsiteX21" fmla="*/ 3800704 w 6858001"/>
              <a:gd name="connsiteY21" fmla="*/ 252134 h 6995918"/>
              <a:gd name="connsiteX22" fmla="*/ 3656686 w 6858001"/>
              <a:gd name="connsiteY22" fmla="*/ 253143 h 6995918"/>
              <a:gd name="connsiteX23" fmla="*/ 3514040 w 6858001"/>
              <a:gd name="connsiteY23" fmla="*/ 252134 h 6995918"/>
              <a:gd name="connsiteX24" fmla="*/ 3372765 w 6858001"/>
              <a:gd name="connsiteY24" fmla="*/ 252134 h 6995918"/>
              <a:gd name="connsiteX25" fmla="*/ 3232862 w 6858001"/>
              <a:gd name="connsiteY25" fmla="*/ 250117 h 6995918"/>
              <a:gd name="connsiteX26" fmla="*/ 3095702 w 6858001"/>
              <a:gd name="connsiteY26" fmla="*/ 247092 h 6995918"/>
              <a:gd name="connsiteX27" fmla="*/ 2959914 w 6858001"/>
              <a:gd name="connsiteY27" fmla="*/ 244234 h 6995918"/>
              <a:gd name="connsiteX28" fmla="*/ 2826868 w 6858001"/>
              <a:gd name="connsiteY28" fmla="*/ 241040 h 6995918"/>
              <a:gd name="connsiteX29" fmla="*/ 2694509 w 6858001"/>
              <a:gd name="connsiteY29" fmla="*/ 236166 h 6995918"/>
              <a:gd name="connsiteX30" fmla="*/ 2564208 w 6858001"/>
              <a:gd name="connsiteY30" fmla="*/ 230955 h 6995918"/>
              <a:gd name="connsiteX31" fmla="*/ 2436649 w 6858001"/>
              <a:gd name="connsiteY31" fmla="*/ 226249 h 6995918"/>
              <a:gd name="connsiteX32" fmla="*/ 2187703 w 6858001"/>
              <a:gd name="connsiteY32" fmla="*/ 212969 h 6995918"/>
              <a:gd name="connsiteX33" fmla="*/ 1949045 w 6858001"/>
              <a:gd name="connsiteY33" fmla="*/ 198850 h 6995918"/>
              <a:gd name="connsiteX34" fmla="*/ 1719988 w 6858001"/>
              <a:gd name="connsiteY34" fmla="*/ 184058 h 6995918"/>
              <a:gd name="connsiteX35" fmla="*/ 1503275 w 6858001"/>
              <a:gd name="connsiteY35" fmla="*/ 167753 h 6995918"/>
              <a:gd name="connsiteX36" fmla="*/ 1296163 w 6858001"/>
              <a:gd name="connsiteY36" fmla="*/ 150776 h 6995918"/>
              <a:gd name="connsiteX37" fmla="*/ 1104139 w 6858001"/>
              <a:gd name="connsiteY37" fmla="*/ 132455 h 6995918"/>
              <a:gd name="connsiteX38" fmla="*/ 923774 w 6858001"/>
              <a:gd name="connsiteY38" fmla="*/ 114469 h 6995918"/>
              <a:gd name="connsiteX39" fmla="*/ 757810 w 6858001"/>
              <a:gd name="connsiteY39" fmla="*/ 96484 h 6995918"/>
              <a:gd name="connsiteX40" fmla="*/ 605563 w 6858001"/>
              <a:gd name="connsiteY40" fmla="*/ 79507 h 6995918"/>
              <a:gd name="connsiteX41" fmla="*/ 470460 w 6858001"/>
              <a:gd name="connsiteY41" fmla="*/ 63370 h 6995918"/>
              <a:gd name="connsiteX42" fmla="*/ 348388 w 6858001"/>
              <a:gd name="connsiteY42" fmla="*/ 48074 h 6995918"/>
              <a:gd name="connsiteX43" fmla="*/ 245518 w 6858001"/>
              <a:gd name="connsiteY43" fmla="*/ 35299 h 6995918"/>
              <a:gd name="connsiteX44" fmla="*/ 159107 w 6858001"/>
              <a:gd name="connsiteY44" fmla="*/ 23197 h 6995918"/>
              <a:gd name="connsiteX45" fmla="*/ 40463 w 6858001"/>
              <a:gd name="connsiteY45" fmla="*/ 5883 h 6995918"/>
              <a:gd name="connsiteX46" fmla="*/ 1 w 6858001"/>
              <a:gd name="connsiteY46" fmla="*/ 0 h 6995918"/>
              <a:gd name="connsiteX47" fmla="*/ 1 w 6858001"/>
              <a:gd name="connsiteY47" fmla="*/ 905354 h 6995918"/>
              <a:gd name="connsiteX48" fmla="*/ 0 w 6858001"/>
              <a:gd name="connsiteY48" fmla="*/ 905354 h 6995918"/>
              <a:gd name="connsiteX49" fmla="*/ 0 w 6858001"/>
              <a:gd name="connsiteY49" fmla="*/ 6995918 h 6995918"/>
              <a:gd name="connsiteX50" fmla="*/ 6858000 w 6858001"/>
              <a:gd name="connsiteY50" fmla="*/ 6995918 h 6995918"/>
              <a:gd name="connsiteX51" fmla="*/ 6858000 w 6858001"/>
              <a:gd name="connsiteY51" fmla="*/ 1344715 h 6995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858001" h="6995918">
                <a:moveTo>
                  <a:pt x="6858001" y="1344715"/>
                </a:moveTo>
                <a:lnTo>
                  <a:pt x="6858001" y="1177"/>
                </a:lnTo>
                <a:lnTo>
                  <a:pt x="6702324" y="26222"/>
                </a:lnTo>
                <a:lnTo>
                  <a:pt x="6547333" y="50091"/>
                </a:lnTo>
                <a:lnTo>
                  <a:pt x="6391657" y="73455"/>
                </a:lnTo>
                <a:lnTo>
                  <a:pt x="6235294" y="93458"/>
                </a:lnTo>
                <a:lnTo>
                  <a:pt x="6079618" y="113629"/>
                </a:lnTo>
                <a:lnTo>
                  <a:pt x="5923255" y="132455"/>
                </a:lnTo>
                <a:lnTo>
                  <a:pt x="5768950" y="148591"/>
                </a:lnTo>
                <a:lnTo>
                  <a:pt x="5612588" y="163887"/>
                </a:lnTo>
                <a:lnTo>
                  <a:pt x="5456911" y="177839"/>
                </a:lnTo>
                <a:lnTo>
                  <a:pt x="5303978" y="189941"/>
                </a:lnTo>
                <a:lnTo>
                  <a:pt x="5148987" y="202044"/>
                </a:lnTo>
                <a:lnTo>
                  <a:pt x="4996054" y="212129"/>
                </a:lnTo>
                <a:lnTo>
                  <a:pt x="4843120" y="220029"/>
                </a:lnTo>
                <a:lnTo>
                  <a:pt x="4690873" y="228266"/>
                </a:lnTo>
                <a:lnTo>
                  <a:pt x="4539997" y="235157"/>
                </a:lnTo>
                <a:lnTo>
                  <a:pt x="4390492" y="240032"/>
                </a:lnTo>
                <a:lnTo>
                  <a:pt x="4240988" y="244234"/>
                </a:lnTo>
                <a:lnTo>
                  <a:pt x="4092855" y="248268"/>
                </a:lnTo>
                <a:lnTo>
                  <a:pt x="3946780" y="250117"/>
                </a:lnTo>
                <a:lnTo>
                  <a:pt x="3800704" y="252134"/>
                </a:lnTo>
                <a:lnTo>
                  <a:pt x="3656686" y="253143"/>
                </a:lnTo>
                <a:lnTo>
                  <a:pt x="3514040" y="252134"/>
                </a:lnTo>
                <a:lnTo>
                  <a:pt x="3372765" y="252134"/>
                </a:lnTo>
                <a:lnTo>
                  <a:pt x="3232862" y="250117"/>
                </a:lnTo>
                <a:lnTo>
                  <a:pt x="3095702" y="247092"/>
                </a:lnTo>
                <a:lnTo>
                  <a:pt x="2959914" y="244234"/>
                </a:lnTo>
                <a:lnTo>
                  <a:pt x="2826868" y="241040"/>
                </a:lnTo>
                <a:lnTo>
                  <a:pt x="2694509" y="236166"/>
                </a:lnTo>
                <a:lnTo>
                  <a:pt x="2564208" y="230955"/>
                </a:lnTo>
                <a:lnTo>
                  <a:pt x="2436649" y="226249"/>
                </a:lnTo>
                <a:lnTo>
                  <a:pt x="2187703" y="212969"/>
                </a:lnTo>
                <a:lnTo>
                  <a:pt x="1949045" y="198850"/>
                </a:lnTo>
                <a:lnTo>
                  <a:pt x="1719988" y="184058"/>
                </a:lnTo>
                <a:lnTo>
                  <a:pt x="1503275" y="167753"/>
                </a:lnTo>
                <a:lnTo>
                  <a:pt x="1296163" y="150776"/>
                </a:lnTo>
                <a:lnTo>
                  <a:pt x="1104139" y="132455"/>
                </a:lnTo>
                <a:lnTo>
                  <a:pt x="923774" y="114469"/>
                </a:lnTo>
                <a:lnTo>
                  <a:pt x="757810" y="96484"/>
                </a:lnTo>
                <a:lnTo>
                  <a:pt x="605563" y="79507"/>
                </a:lnTo>
                <a:lnTo>
                  <a:pt x="470460" y="63370"/>
                </a:lnTo>
                <a:lnTo>
                  <a:pt x="348388" y="48074"/>
                </a:lnTo>
                <a:lnTo>
                  <a:pt x="245518" y="35299"/>
                </a:lnTo>
                <a:lnTo>
                  <a:pt x="159107" y="23197"/>
                </a:lnTo>
                <a:lnTo>
                  <a:pt x="40463" y="5883"/>
                </a:lnTo>
                <a:lnTo>
                  <a:pt x="1" y="0"/>
                </a:lnTo>
                <a:lnTo>
                  <a:pt x="1" y="905354"/>
                </a:lnTo>
                <a:lnTo>
                  <a:pt x="0" y="905354"/>
                </a:lnTo>
                <a:lnTo>
                  <a:pt x="0" y="6995918"/>
                </a:lnTo>
                <a:lnTo>
                  <a:pt x="6858000" y="6995918"/>
                </a:lnTo>
                <a:lnTo>
                  <a:pt x="6858000" y="1344715"/>
                </a:lnTo>
                <a:close/>
              </a:path>
            </a:pathLst>
          </a:custGeom>
          <a:solidFill>
            <a:schemeClr val="tx1"/>
          </a:solidFill>
          <a:ln>
            <a:noFill/>
          </a:ln>
        </p:spPr>
        <p:txBody>
          <a:bodyPr/>
          <a:lstStyle/>
          <a:p>
            <a:endParaRPr lang="en-ZA"/>
          </a:p>
        </p:txBody>
      </p:sp>
      <p:sp>
        <p:nvSpPr>
          <p:cNvPr id="3" name="Subtitle 2">
            <a:extLst>
              <a:ext uri="{FF2B5EF4-FFF2-40B4-BE49-F238E27FC236}">
                <a16:creationId xmlns:a16="http://schemas.microsoft.com/office/drawing/2014/main" id="{F020E28D-5752-C1DE-877A-4DEE01BA1EDF}"/>
              </a:ext>
            </a:extLst>
          </p:cNvPr>
          <p:cNvSpPr>
            <a:spLocks noGrp="1"/>
          </p:cNvSpPr>
          <p:nvPr>
            <p:ph type="subTitle" idx="1"/>
          </p:nvPr>
        </p:nvSpPr>
        <p:spPr>
          <a:xfrm>
            <a:off x="7340601" y="1600200"/>
            <a:ext cx="4741278" cy="6377475"/>
          </a:xfrm>
        </p:spPr>
        <p:txBody>
          <a:bodyPr anchor="ctr">
            <a:normAutofit/>
          </a:bodyPr>
          <a:lstStyle/>
          <a:p>
            <a:pPr marL="342900" indent="-342900">
              <a:buFont typeface="Wingdings" panose="05000000000000000000" pitchFamily="2" charset="2"/>
              <a:buChar char="§"/>
            </a:pPr>
            <a:r>
              <a:rPr lang="en-ZA" sz="3000" dirty="0">
                <a:solidFill>
                  <a:schemeClr val="tx1"/>
                </a:solidFill>
              </a:rPr>
              <a:t>2004-world bank “report on anti-corruption institutions globally-ranked the </a:t>
            </a:r>
            <a:r>
              <a:rPr lang="en-ZA" sz="3000" dirty="0" err="1">
                <a:solidFill>
                  <a:schemeClr val="tx1"/>
                </a:solidFill>
              </a:rPr>
              <a:t>dcec</a:t>
            </a:r>
            <a:r>
              <a:rPr lang="en-ZA" sz="3000" dirty="0">
                <a:solidFill>
                  <a:schemeClr val="tx1"/>
                </a:solidFill>
              </a:rPr>
              <a:t> the top performing anti-corruption institution of all the participating African countries”.</a:t>
            </a:r>
          </a:p>
          <a:p>
            <a:pPr marL="342900" indent="-342900">
              <a:buFont typeface="Wingdings" panose="05000000000000000000" pitchFamily="2" charset="2"/>
              <a:buChar char="§"/>
            </a:pPr>
            <a:endParaRPr lang="en-ZA" sz="3000" dirty="0">
              <a:solidFill>
                <a:schemeClr val="tx1"/>
              </a:solidFill>
            </a:endParaRPr>
          </a:p>
        </p:txBody>
      </p:sp>
      <p:sp>
        <p:nvSpPr>
          <p:cNvPr id="2" name="Title 1">
            <a:extLst>
              <a:ext uri="{FF2B5EF4-FFF2-40B4-BE49-F238E27FC236}">
                <a16:creationId xmlns:a16="http://schemas.microsoft.com/office/drawing/2014/main" id="{87486CBB-008E-4357-3A9E-CE5385E97B3D}"/>
              </a:ext>
            </a:extLst>
          </p:cNvPr>
          <p:cNvSpPr>
            <a:spLocks noGrp="1"/>
          </p:cNvSpPr>
          <p:nvPr>
            <p:ph type="ctrTitle"/>
          </p:nvPr>
        </p:nvSpPr>
        <p:spPr>
          <a:xfrm>
            <a:off x="786580" y="1775923"/>
            <a:ext cx="5996356" cy="6201750"/>
          </a:xfrm>
        </p:spPr>
        <p:txBody>
          <a:bodyPr anchor="ctr">
            <a:normAutofit/>
          </a:bodyPr>
          <a:lstStyle/>
          <a:p>
            <a:r>
              <a:rPr lang="en-ZA" sz="8200">
                <a:solidFill>
                  <a:schemeClr val="bg1"/>
                </a:solidFill>
              </a:rPr>
              <a:t>SUCCESSES AND FAILURES</a:t>
            </a:r>
          </a:p>
        </p:txBody>
      </p:sp>
    </p:spTree>
    <p:extLst>
      <p:ext uri="{BB962C8B-B14F-4D97-AF65-F5344CB8AC3E}">
        <p14:creationId xmlns:p14="http://schemas.microsoft.com/office/powerpoint/2010/main" val="2632944916"/>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7000"/>
                <a:hueMod val="88000"/>
                <a:satMod val="130000"/>
                <a:lumMod val="124000"/>
              </a:schemeClr>
            </a:gs>
            <a:gs pos="100000">
              <a:schemeClr val="bg1">
                <a:tint val="96000"/>
                <a:shade val="88000"/>
                <a:hueMod val="108000"/>
                <a:satMod val="164000"/>
                <a:lumMod val="76000"/>
              </a:schemeClr>
            </a:gs>
          </a:gsLst>
          <a:path path="circle">
            <a:fillToRect l="45000" t="65000" r="125000" b="100000"/>
          </a:path>
        </a:gradFill>
        <a:effectLst/>
      </p:bgPr>
    </p:bg>
    <p:spTree>
      <p:nvGrpSpPr>
        <p:cNvPr id="1" name="">
          <a:extLst>
            <a:ext uri="{FF2B5EF4-FFF2-40B4-BE49-F238E27FC236}">
              <a16:creationId xmlns:a16="http://schemas.microsoft.com/office/drawing/2014/main" id="{F4A7815E-3218-8AA8-62F4-659AE0D6A98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502917E-FBEA-12AF-7A87-04444B229C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3004799" cy="97536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0" name="Freeform 36">
            <a:extLst>
              <a:ext uri="{FF2B5EF4-FFF2-40B4-BE49-F238E27FC236}">
                <a16:creationId xmlns:a16="http://schemas.microsoft.com/office/drawing/2014/main" id="{E94BB2F2-EC34-1CB0-9B7D-B3063C0F70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088166" y="-1"/>
            <a:ext cx="596770" cy="5275934"/>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accent1">
              <a:alpha val="80000"/>
            </a:schemeClr>
          </a:solidFill>
          <a:ln>
            <a:noFill/>
          </a:ln>
        </p:spPr>
        <p:txBody>
          <a:bodyPr rtlCol="0" anchor="ctr"/>
          <a:lstStyle/>
          <a:p>
            <a:pPr algn="ctr"/>
            <a:endParaRPr lang="en-US"/>
          </a:p>
        </p:txBody>
      </p:sp>
      <p:sp>
        <p:nvSpPr>
          <p:cNvPr id="12" name="Freeform: Shape 11">
            <a:extLst>
              <a:ext uri="{FF2B5EF4-FFF2-40B4-BE49-F238E27FC236}">
                <a16:creationId xmlns:a16="http://schemas.microsoft.com/office/drawing/2014/main" id="{A5FE5FC8-0436-8095-9E23-7CB38DDC8A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5400000" flipH="1">
            <a:off x="-1145645" y="1145647"/>
            <a:ext cx="9753601" cy="7462313"/>
          </a:xfrm>
          <a:custGeom>
            <a:avLst/>
            <a:gdLst>
              <a:gd name="connsiteX0" fmla="*/ 6858001 w 6858001"/>
              <a:gd name="connsiteY0" fmla="*/ 1344715 h 6995918"/>
              <a:gd name="connsiteX1" fmla="*/ 6858001 w 6858001"/>
              <a:gd name="connsiteY1" fmla="*/ 1177 h 6995918"/>
              <a:gd name="connsiteX2" fmla="*/ 6702324 w 6858001"/>
              <a:gd name="connsiteY2" fmla="*/ 26222 h 6995918"/>
              <a:gd name="connsiteX3" fmla="*/ 6547333 w 6858001"/>
              <a:gd name="connsiteY3" fmla="*/ 50091 h 6995918"/>
              <a:gd name="connsiteX4" fmla="*/ 6391657 w 6858001"/>
              <a:gd name="connsiteY4" fmla="*/ 73455 h 6995918"/>
              <a:gd name="connsiteX5" fmla="*/ 6235294 w 6858001"/>
              <a:gd name="connsiteY5" fmla="*/ 93458 h 6995918"/>
              <a:gd name="connsiteX6" fmla="*/ 6079618 w 6858001"/>
              <a:gd name="connsiteY6" fmla="*/ 113629 h 6995918"/>
              <a:gd name="connsiteX7" fmla="*/ 5923255 w 6858001"/>
              <a:gd name="connsiteY7" fmla="*/ 132455 h 6995918"/>
              <a:gd name="connsiteX8" fmla="*/ 5768950 w 6858001"/>
              <a:gd name="connsiteY8" fmla="*/ 148591 h 6995918"/>
              <a:gd name="connsiteX9" fmla="*/ 5612588 w 6858001"/>
              <a:gd name="connsiteY9" fmla="*/ 163887 h 6995918"/>
              <a:gd name="connsiteX10" fmla="*/ 5456911 w 6858001"/>
              <a:gd name="connsiteY10" fmla="*/ 177839 h 6995918"/>
              <a:gd name="connsiteX11" fmla="*/ 5303978 w 6858001"/>
              <a:gd name="connsiteY11" fmla="*/ 189941 h 6995918"/>
              <a:gd name="connsiteX12" fmla="*/ 5148987 w 6858001"/>
              <a:gd name="connsiteY12" fmla="*/ 202044 h 6995918"/>
              <a:gd name="connsiteX13" fmla="*/ 4996054 w 6858001"/>
              <a:gd name="connsiteY13" fmla="*/ 212129 h 6995918"/>
              <a:gd name="connsiteX14" fmla="*/ 4843120 w 6858001"/>
              <a:gd name="connsiteY14" fmla="*/ 220029 h 6995918"/>
              <a:gd name="connsiteX15" fmla="*/ 4690873 w 6858001"/>
              <a:gd name="connsiteY15" fmla="*/ 228266 h 6995918"/>
              <a:gd name="connsiteX16" fmla="*/ 4539997 w 6858001"/>
              <a:gd name="connsiteY16" fmla="*/ 235157 h 6995918"/>
              <a:gd name="connsiteX17" fmla="*/ 4390492 w 6858001"/>
              <a:gd name="connsiteY17" fmla="*/ 240032 h 6995918"/>
              <a:gd name="connsiteX18" fmla="*/ 4240988 w 6858001"/>
              <a:gd name="connsiteY18" fmla="*/ 244234 h 6995918"/>
              <a:gd name="connsiteX19" fmla="*/ 4092855 w 6858001"/>
              <a:gd name="connsiteY19" fmla="*/ 248268 h 6995918"/>
              <a:gd name="connsiteX20" fmla="*/ 3946780 w 6858001"/>
              <a:gd name="connsiteY20" fmla="*/ 250117 h 6995918"/>
              <a:gd name="connsiteX21" fmla="*/ 3800704 w 6858001"/>
              <a:gd name="connsiteY21" fmla="*/ 252134 h 6995918"/>
              <a:gd name="connsiteX22" fmla="*/ 3656686 w 6858001"/>
              <a:gd name="connsiteY22" fmla="*/ 253143 h 6995918"/>
              <a:gd name="connsiteX23" fmla="*/ 3514040 w 6858001"/>
              <a:gd name="connsiteY23" fmla="*/ 252134 h 6995918"/>
              <a:gd name="connsiteX24" fmla="*/ 3372765 w 6858001"/>
              <a:gd name="connsiteY24" fmla="*/ 252134 h 6995918"/>
              <a:gd name="connsiteX25" fmla="*/ 3232862 w 6858001"/>
              <a:gd name="connsiteY25" fmla="*/ 250117 h 6995918"/>
              <a:gd name="connsiteX26" fmla="*/ 3095702 w 6858001"/>
              <a:gd name="connsiteY26" fmla="*/ 247092 h 6995918"/>
              <a:gd name="connsiteX27" fmla="*/ 2959914 w 6858001"/>
              <a:gd name="connsiteY27" fmla="*/ 244234 h 6995918"/>
              <a:gd name="connsiteX28" fmla="*/ 2826868 w 6858001"/>
              <a:gd name="connsiteY28" fmla="*/ 241040 h 6995918"/>
              <a:gd name="connsiteX29" fmla="*/ 2694509 w 6858001"/>
              <a:gd name="connsiteY29" fmla="*/ 236166 h 6995918"/>
              <a:gd name="connsiteX30" fmla="*/ 2564208 w 6858001"/>
              <a:gd name="connsiteY30" fmla="*/ 230955 h 6995918"/>
              <a:gd name="connsiteX31" fmla="*/ 2436649 w 6858001"/>
              <a:gd name="connsiteY31" fmla="*/ 226249 h 6995918"/>
              <a:gd name="connsiteX32" fmla="*/ 2187703 w 6858001"/>
              <a:gd name="connsiteY32" fmla="*/ 212969 h 6995918"/>
              <a:gd name="connsiteX33" fmla="*/ 1949045 w 6858001"/>
              <a:gd name="connsiteY33" fmla="*/ 198850 h 6995918"/>
              <a:gd name="connsiteX34" fmla="*/ 1719988 w 6858001"/>
              <a:gd name="connsiteY34" fmla="*/ 184058 h 6995918"/>
              <a:gd name="connsiteX35" fmla="*/ 1503275 w 6858001"/>
              <a:gd name="connsiteY35" fmla="*/ 167753 h 6995918"/>
              <a:gd name="connsiteX36" fmla="*/ 1296163 w 6858001"/>
              <a:gd name="connsiteY36" fmla="*/ 150776 h 6995918"/>
              <a:gd name="connsiteX37" fmla="*/ 1104139 w 6858001"/>
              <a:gd name="connsiteY37" fmla="*/ 132455 h 6995918"/>
              <a:gd name="connsiteX38" fmla="*/ 923774 w 6858001"/>
              <a:gd name="connsiteY38" fmla="*/ 114469 h 6995918"/>
              <a:gd name="connsiteX39" fmla="*/ 757810 w 6858001"/>
              <a:gd name="connsiteY39" fmla="*/ 96484 h 6995918"/>
              <a:gd name="connsiteX40" fmla="*/ 605563 w 6858001"/>
              <a:gd name="connsiteY40" fmla="*/ 79507 h 6995918"/>
              <a:gd name="connsiteX41" fmla="*/ 470460 w 6858001"/>
              <a:gd name="connsiteY41" fmla="*/ 63370 h 6995918"/>
              <a:gd name="connsiteX42" fmla="*/ 348388 w 6858001"/>
              <a:gd name="connsiteY42" fmla="*/ 48074 h 6995918"/>
              <a:gd name="connsiteX43" fmla="*/ 245518 w 6858001"/>
              <a:gd name="connsiteY43" fmla="*/ 35299 h 6995918"/>
              <a:gd name="connsiteX44" fmla="*/ 159107 w 6858001"/>
              <a:gd name="connsiteY44" fmla="*/ 23197 h 6995918"/>
              <a:gd name="connsiteX45" fmla="*/ 40463 w 6858001"/>
              <a:gd name="connsiteY45" fmla="*/ 5883 h 6995918"/>
              <a:gd name="connsiteX46" fmla="*/ 1 w 6858001"/>
              <a:gd name="connsiteY46" fmla="*/ 0 h 6995918"/>
              <a:gd name="connsiteX47" fmla="*/ 1 w 6858001"/>
              <a:gd name="connsiteY47" fmla="*/ 905354 h 6995918"/>
              <a:gd name="connsiteX48" fmla="*/ 0 w 6858001"/>
              <a:gd name="connsiteY48" fmla="*/ 905354 h 6995918"/>
              <a:gd name="connsiteX49" fmla="*/ 0 w 6858001"/>
              <a:gd name="connsiteY49" fmla="*/ 6995918 h 6995918"/>
              <a:gd name="connsiteX50" fmla="*/ 6858000 w 6858001"/>
              <a:gd name="connsiteY50" fmla="*/ 6995918 h 6995918"/>
              <a:gd name="connsiteX51" fmla="*/ 6858000 w 6858001"/>
              <a:gd name="connsiteY51" fmla="*/ 1344715 h 6995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858001" h="6995918">
                <a:moveTo>
                  <a:pt x="6858001" y="1344715"/>
                </a:moveTo>
                <a:lnTo>
                  <a:pt x="6858001" y="1177"/>
                </a:lnTo>
                <a:lnTo>
                  <a:pt x="6702324" y="26222"/>
                </a:lnTo>
                <a:lnTo>
                  <a:pt x="6547333" y="50091"/>
                </a:lnTo>
                <a:lnTo>
                  <a:pt x="6391657" y="73455"/>
                </a:lnTo>
                <a:lnTo>
                  <a:pt x="6235294" y="93458"/>
                </a:lnTo>
                <a:lnTo>
                  <a:pt x="6079618" y="113629"/>
                </a:lnTo>
                <a:lnTo>
                  <a:pt x="5923255" y="132455"/>
                </a:lnTo>
                <a:lnTo>
                  <a:pt x="5768950" y="148591"/>
                </a:lnTo>
                <a:lnTo>
                  <a:pt x="5612588" y="163887"/>
                </a:lnTo>
                <a:lnTo>
                  <a:pt x="5456911" y="177839"/>
                </a:lnTo>
                <a:lnTo>
                  <a:pt x="5303978" y="189941"/>
                </a:lnTo>
                <a:lnTo>
                  <a:pt x="5148987" y="202044"/>
                </a:lnTo>
                <a:lnTo>
                  <a:pt x="4996054" y="212129"/>
                </a:lnTo>
                <a:lnTo>
                  <a:pt x="4843120" y="220029"/>
                </a:lnTo>
                <a:lnTo>
                  <a:pt x="4690873" y="228266"/>
                </a:lnTo>
                <a:lnTo>
                  <a:pt x="4539997" y="235157"/>
                </a:lnTo>
                <a:lnTo>
                  <a:pt x="4390492" y="240032"/>
                </a:lnTo>
                <a:lnTo>
                  <a:pt x="4240988" y="244234"/>
                </a:lnTo>
                <a:lnTo>
                  <a:pt x="4092855" y="248268"/>
                </a:lnTo>
                <a:lnTo>
                  <a:pt x="3946780" y="250117"/>
                </a:lnTo>
                <a:lnTo>
                  <a:pt x="3800704" y="252134"/>
                </a:lnTo>
                <a:lnTo>
                  <a:pt x="3656686" y="253143"/>
                </a:lnTo>
                <a:lnTo>
                  <a:pt x="3514040" y="252134"/>
                </a:lnTo>
                <a:lnTo>
                  <a:pt x="3372765" y="252134"/>
                </a:lnTo>
                <a:lnTo>
                  <a:pt x="3232862" y="250117"/>
                </a:lnTo>
                <a:lnTo>
                  <a:pt x="3095702" y="247092"/>
                </a:lnTo>
                <a:lnTo>
                  <a:pt x="2959914" y="244234"/>
                </a:lnTo>
                <a:lnTo>
                  <a:pt x="2826868" y="241040"/>
                </a:lnTo>
                <a:lnTo>
                  <a:pt x="2694509" y="236166"/>
                </a:lnTo>
                <a:lnTo>
                  <a:pt x="2564208" y="230955"/>
                </a:lnTo>
                <a:lnTo>
                  <a:pt x="2436649" y="226249"/>
                </a:lnTo>
                <a:lnTo>
                  <a:pt x="2187703" y="212969"/>
                </a:lnTo>
                <a:lnTo>
                  <a:pt x="1949045" y="198850"/>
                </a:lnTo>
                <a:lnTo>
                  <a:pt x="1719988" y="184058"/>
                </a:lnTo>
                <a:lnTo>
                  <a:pt x="1503275" y="167753"/>
                </a:lnTo>
                <a:lnTo>
                  <a:pt x="1296163" y="150776"/>
                </a:lnTo>
                <a:lnTo>
                  <a:pt x="1104139" y="132455"/>
                </a:lnTo>
                <a:lnTo>
                  <a:pt x="923774" y="114469"/>
                </a:lnTo>
                <a:lnTo>
                  <a:pt x="757810" y="96484"/>
                </a:lnTo>
                <a:lnTo>
                  <a:pt x="605563" y="79507"/>
                </a:lnTo>
                <a:lnTo>
                  <a:pt x="470460" y="63370"/>
                </a:lnTo>
                <a:lnTo>
                  <a:pt x="348388" y="48074"/>
                </a:lnTo>
                <a:lnTo>
                  <a:pt x="245518" y="35299"/>
                </a:lnTo>
                <a:lnTo>
                  <a:pt x="159107" y="23197"/>
                </a:lnTo>
                <a:lnTo>
                  <a:pt x="40463" y="5883"/>
                </a:lnTo>
                <a:lnTo>
                  <a:pt x="1" y="0"/>
                </a:lnTo>
                <a:lnTo>
                  <a:pt x="1" y="905354"/>
                </a:lnTo>
                <a:lnTo>
                  <a:pt x="0" y="905354"/>
                </a:lnTo>
                <a:lnTo>
                  <a:pt x="0" y="6995918"/>
                </a:lnTo>
                <a:lnTo>
                  <a:pt x="6858000" y="6995918"/>
                </a:lnTo>
                <a:lnTo>
                  <a:pt x="6858000" y="1344715"/>
                </a:lnTo>
                <a:close/>
              </a:path>
            </a:pathLst>
          </a:custGeom>
          <a:solidFill>
            <a:schemeClr val="tx1"/>
          </a:solidFill>
          <a:ln>
            <a:noFill/>
          </a:ln>
        </p:spPr>
        <p:txBody>
          <a:bodyPr/>
          <a:lstStyle/>
          <a:p>
            <a:endParaRPr lang="en-ZA"/>
          </a:p>
        </p:txBody>
      </p:sp>
      <p:sp>
        <p:nvSpPr>
          <p:cNvPr id="3" name="Subtitle 2">
            <a:extLst>
              <a:ext uri="{FF2B5EF4-FFF2-40B4-BE49-F238E27FC236}">
                <a16:creationId xmlns:a16="http://schemas.microsoft.com/office/drawing/2014/main" id="{6C3324E0-65A7-6FD2-C6F6-9BD443B1A1B7}"/>
              </a:ext>
            </a:extLst>
          </p:cNvPr>
          <p:cNvSpPr>
            <a:spLocks noGrp="1"/>
          </p:cNvSpPr>
          <p:nvPr>
            <p:ph type="subTitle" idx="1"/>
          </p:nvPr>
        </p:nvSpPr>
        <p:spPr>
          <a:xfrm>
            <a:off x="7593125" y="1775924"/>
            <a:ext cx="4488753" cy="6201751"/>
          </a:xfrm>
        </p:spPr>
        <p:txBody>
          <a:bodyPr anchor="ctr">
            <a:normAutofit fontScale="85000" lnSpcReduction="10000"/>
          </a:bodyPr>
          <a:lstStyle/>
          <a:p>
            <a:pPr marL="457200" indent="-457200">
              <a:buFont typeface="Arial" panose="020B0604020202020204" pitchFamily="34" charset="0"/>
              <a:buChar char="•"/>
            </a:pPr>
            <a:r>
              <a:rPr lang="en-ZA" sz="2800" dirty="0">
                <a:solidFill>
                  <a:schemeClr val="tx1"/>
                </a:solidFill>
              </a:rPr>
              <a:t>(A) The Penal Code of 	Botswana	(Act 2 	of 1964);  	</a:t>
            </a:r>
          </a:p>
          <a:p>
            <a:pPr marL="457200" indent="-457200">
              <a:buFont typeface="Arial" panose="020B0604020202020204" pitchFamily="34" charset="0"/>
              <a:buChar char="•"/>
            </a:pPr>
            <a:r>
              <a:rPr lang="en-ZA" sz="2800" dirty="0">
                <a:solidFill>
                  <a:schemeClr val="tx1"/>
                </a:solidFill>
              </a:rPr>
              <a:t>(B) The Corruption 	and Economic 	Crime Act, 1994 (13 	of 1994); </a:t>
            </a:r>
          </a:p>
          <a:p>
            <a:pPr marL="457200" indent="-457200">
              <a:buFont typeface="Arial" panose="020B0604020202020204" pitchFamily="34" charset="0"/>
              <a:buChar char="•"/>
            </a:pPr>
            <a:r>
              <a:rPr lang="en-ZA" sz="2800" dirty="0">
                <a:solidFill>
                  <a:schemeClr val="tx1"/>
                </a:solidFill>
              </a:rPr>
              <a:t>(B) Proceeds of 	Serious Crimes 	(Amendment) Act, 	2000 (13 of 2000);  </a:t>
            </a:r>
          </a:p>
          <a:p>
            <a:pPr marL="457200" indent="-457200">
              <a:buFont typeface="Arial" panose="020B0604020202020204" pitchFamily="34" charset="0"/>
              <a:buChar char="•"/>
            </a:pPr>
            <a:r>
              <a:rPr lang="en-ZA" sz="2800" dirty="0">
                <a:solidFill>
                  <a:schemeClr val="tx1"/>
                </a:solidFill>
              </a:rPr>
              <a:t>(C) ANTI- Money 	LAUNDERING 	LEGISLATION and </a:t>
            </a:r>
          </a:p>
          <a:p>
            <a:pPr marL="457200" indent="-457200">
              <a:buFont typeface="Arial" panose="020B0604020202020204" pitchFamily="34" charset="0"/>
              <a:buChar char="•"/>
            </a:pPr>
            <a:r>
              <a:rPr lang="en-ZA" sz="2800" dirty="0">
                <a:solidFill>
                  <a:schemeClr val="tx1"/>
                </a:solidFill>
              </a:rPr>
              <a:t>(D) The Banking (Anti-  	money laundering) 	Regulations of 2003</a:t>
            </a:r>
            <a:endParaRPr lang="en-ZA" sz="3000" dirty="0">
              <a:solidFill>
                <a:schemeClr val="tx1"/>
              </a:solidFill>
            </a:endParaRPr>
          </a:p>
          <a:p>
            <a:pPr marL="342900" indent="-342900">
              <a:buFont typeface="Wingdings" panose="05000000000000000000" pitchFamily="2" charset="2"/>
              <a:buChar char="§"/>
            </a:pPr>
            <a:endParaRPr lang="en-ZA" sz="3000" dirty="0">
              <a:solidFill>
                <a:schemeClr val="tx1"/>
              </a:solidFill>
            </a:endParaRPr>
          </a:p>
        </p:txBody>
      </p:sp>
      <p:sp>
        <p:nvSpPr>
          <p:cNvPr id="2" name="Title 1">
            <a:extLst>
              <a:ext uri="{FF2B5EF4-FFF2-40B4-BE49-F238E27FC236}">
                <a16:creationId xmlns:a16="http://schemas.microsoft.com/office/drawing/2014/main" id="{C328F58D-E509-D08B-75C7-3414949A994B}"/>
              </a:ext>
            </a:extLst>
          </p:cNvPr>
          <p:cNvSpPr>
            <a:spLocks noGrp="1"/>
          </p:cNvSpPr>
          <p:nvPr>
            <p:ph type="ctrTitle"/>
          </p:nvPr>
        </p:nvSpPr>
        <p:spPr>
          <a:xfrm>
            <a:off x="786580" y="1775923"/>
            <a:ext cx="5996356" cy="6201750"/>
          </a:xfrm>
        </p:spPr>
        <p:txBody>
          <a:bodyPr anchor="ctr">
            <a:normAutofit/>
          </a:bodyPr>
          <a:lstStyle/>
          <a:p>
            <a:r>
              <a:rPr lang="en-ZA" sz="4000" dirty="0">
                <a:solidFill>
                  <a:schemeClr val="bg1"/>
                </a:solidFill>
              </a:rPr>
              <a:t>STRONG ANTI-CORRUPTION LEGISLATION FUNDAMENTAL TO THE DCEC’S MANDATE</a:t>
            </a:r>
          </a:p>
        </p:txBody>
      </p:sp>
    </p:spTree>
    <p:extLst>
      <p:ext uri="{BB962C8B-B14F-4D97-AF65-F5344CB8AC3E}">
        <p14:creationId xmlns:p14="http://schemas.microsoft.com/office/powerpoint/2010/main" val="3135977268"/>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7000"/>
                <a:hueMod val="88000"/>
                <a:satMod val="130000"/>
                <a:lumMod val="124000"/>
              </a:schemeClr>
            </a:gs>
            <a:gs pos="100000">
              <a:schemeClr val="bg1">
                <a:tint val="96000"/>
                <a:shade val="88000"/>
                <a:hueMod val="108000"/>
                <a:satMod val="164000"/>
                <a:lumMod val="76000"/>
              </a:schemeClr>
            </a:gs>
          </a:gsLst>
          <a:path path="circle">
            <a:fillToRect l="45000" t="65000" r="125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21B5EDC-5485-4264-891C-5B291E5397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3004799" cy="97536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0" name="Freeform 36">
            <a:extLst>
              <a:ext uri="{FF2B5EF4-FFF2-40B4-BE49-F238E27FC236}">
                <a16:creationId xmlns:a16="http://schemas.microsoft.com/office/drawing/2014/main" id="{E7ADA758-6D6A-4E4E-88F7-1B5038A0EF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088166" y="-1"/>
            <a:ext cx="596770" cy="5275934"/>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accent1">
              <a:alpha val="80000"/>
            </a:schemeClr>
          </a:solidFill>
          <a:ln>
            <a:noFill/>
          </a:ln>
        </p:spPr>
        <p:txBody>
          <a:bodyPr rtlCol="0" anchor="ctr"/>
          <a:lstStyle/>
          <a:p>
            <a:pPr algn="ctr"/>
            <a:endParaRPr lang="en-US"/>
          </a:p>
        </p:txBody>
      </p:sp>
      <p:sp>
        <p:nvSpPr>
          <p:cNvPr id="12" name="Freeform: Shape 11">
            <a:extLst>
              <a:ext uri="{FF2B5EF4-FFF2-40B4-BE49-F238E27FC236}">
                <a16:creationId xmlns:a16="http://schemas.microsoft.com/office/drawing/2014/main" id="{96D7C53C-B0E3-427C-B58C-BBF279079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5400000" flipH="1">
            <a:off x="-1145645" y="1145647"/>
            <a:ext cx="9753601" cy="7462313"/>
          </a:xfrm>
          <a:custGeom>
            <a:avLst/>
            <a:gdLst>
              <a:gd name="connsiteX0" fmla="*/ 6858001 w 6858001"/>
              <a:gd name="connsiteY0" fmla="*/ 1344715 h 6995918"/>
              <a:gd name="connsiteX1" fmla="*/ 6858001 w 6858001"/>
              <a:gd name="connsiteY1" fmla="*/ 1177 h 6995918"/>
              <a:gd name="connsiteX2" fmla="*/ 6702324 w 6858001"/>
              <a:gd name="connsiteY2" fmla="*/ 26222 h 6995918"/>
              <a:gd name="connsiteX3" fmla="*/ 6547333 w 6858001"/>
              <a:gd name="connsiteY3" fmla="*/ 50091 h 6995918"/>
              <a:gd name="connsiteX4" fmla="*/ 6391657 w 6858001"/>
              <a:gd name="connsiteY4" fmla="*/ 73455 h 6995918"/>
              <a:gd name="connsiteX5" fmla="*/ 6235294 w 6858001"/>
              <a:gd name="connsiteY5" fmla="*/ 93458 h 6995918"/>
              <a:gd name="connsiteX6" fmla="*/ 6079618 w 6858001"/>
              <a:gd name="connsiteY6" fmla="*/ 113629 h 6995918"/>
              <a:gd name="connsiteX7" fmla="*/ 5923255 w 6858001"/>
              <a:gd name="connsiteY7" fmla="*/ 132455 h 6995918"/>
              <a:gd name="connsiteX8" fmla="*/ 5768950 w 6858001"/>
              <a:gd name="connsiteY8" fmla="*/ 148591 h 6995918"/>
              <a:gd name="connsiteX9" fmla="*/ 5612588 w 6858001"/>
              <a:gd name="connsiteY9" fmla="*/ 163887 h 6995918"/>
              <a:gd name="connsiteX10" fmla="*/ 5456911 w 6858001"/>
              <a:gd name="connsiteY10" fmla="*/ 177839 h 6995918"/>
              <a:gd name="connsiteX11" fmla="*/ 5303978 w 6858001"/>
              <a:gd name="connsiteY11" fmla="*/ 189941 h 6995918"/>
              <a:gd name="connsiteX12" fmla="*/ 5148987 w 6858001"/>
              <a:gd name="connsiteY12" fmla="*/ 202044 h 6995918"/>
              <a:gd name="connsiteX13" fmla="*/ 4996054 w 6858001"/>
              <a:gd name="connsiteY13" fmla="*/ 212129 h 6995918"/>
              <a:gd name="connsiteX14" fmla="*/ 4843120 w 6858001"/>
              <a:gd name="connsiteY14" fmla="*/ 220029 h 6995918"/>
              <a:gd name="connsiteX15" fmla="*/ 4690873 w 6858001"/>
              <a:gd name="connsiteY15" fmla="*/ 228266 h 6995918"/>
              <a:gd name="connsiteX16" fmla="*/ 4539997 w 6858001"/>
              <a:gd name="connsiteY16" fmla="*/ 235157 h 6995918"/>
              <a:gd name="connsiteX17" fmla="*/ 4390492 w 6858001"/>
              <a:gd name="connsiteY17" fmla="*/ 240032 h 6995918"/>
              <a:gd name="connsiteX18" fmla="*/ 4240988 w 6858001"/>
              <a:gd name="connsiteY18" fmla="*/ 244234 h 6995918"/>
              <a:gd name="connsiteX19" fmla="*/ 4092855 w 6858001"/>
              <a:gd name="connsiteY19" fmla="*/ 248268 h 6995918"/>
              <a:gd name="connsiteX20" fmla="*/ 3946780 w 6858001"/>
              <a:gd name="connsiteY20" fmla="*/ 250117 h 6995918"/>
              <a:gd name="connsiteX21" fmla="*/ 3800704 w 6858001"/>
              <a:gd name="connsiteY21" fmla="*/ 252134 h 6995918"/>
              <a:gd name="connsiteX22" fmla="*/ 3656686 w 6858001"/>
              <a:gd name="connsiteY22" fmla="*/ 253143 h 6995918"/>
              <a:gd name="connsiteX23" fmla="*/ 3514040 w 6858001"/>
              <a:gd name="connsiteY23" fmla="*/ 252134 h 6995918"/>
              <a:gd name="connsiteX24" fmla="*/ 3372765 w 6858001"/>
              <a:gd name="connsiteY24" fmla="*/ 252134 h 6995918"/>
              <a:gd name="connsiteX25" fmla="*/ 3232862 w 6858001"/>
              <a:gd name="connsiteY25" fmla="*/ 250117 h 6995918"/>
              <a:gd name="connsiteX26" fmla="*/ 3095702 w 6858001"/>
              <a:gd name="connsiteY26" fmla="*/ 247092 h 6995918"/>
              <a:gd name="connsiteX27" fmla="*/ 2959914 w 6858001"/>
              <a:gd name="connsiteY27" fmla="*/ 244234 h 6995918"/>
              <a:gd name="connsiteX28" fmla="*/ 2826868 w 6858001"/>
              <a:gd name="connsiteY28" fmla="*/ 241040 h 6995918"/>
              <a:gd name="connsiteX29" fmla="*/ 2694509 w 6858001"/>
              <a:gd name="connsiteY29" fmla="*/ 236166 h 6995918"/>
              <a:gd name="connsiteX30" fmla="*/ 2564208 w 6858001"/>
              <a:gd name="connsiteY30" fmla="*/ 230955 h 6995918"/>
              <a:gd name="connsiteX31" fmla="*/ 2436649 w 6858001"/>
              <a:gd name="connsiteY31" fmla="*/ 226249 h 6995918"/>
              <a:gd name="connsiteX32" fmla="*/ 2187703 w 6858001"/>
              <a:gd name="connsiteY32" fmla="*/ 212969 h 6995918"/>
              <a:gd name="connsiteX33" fmla="*/ 1949045 w 6858001"/>
              <a:gd name="connsiteY33" fmla="*/ 198850 h 6995918"/>
              <a:gd name="connsiteX34" fmla="*/ 1719988 w 6858001"/>
              <a:gd name="connsiteY34" fmla="*/ 184058 h 6995918"/>
              <a:gd name="connsiteX35" fmla="*/ 1503275 w 6858001"/>
              <a:gd name="connsiteY35" fmla="*/ 167753 h 6995918"/>
              <a:gd name="connsiteX36" fmla="*/ 1296163 w 6858001"/>
              <a:gd name="connsiteY36" fmla="*/ 150776 h 6995918"/>
              <a:gd name="connsiteX37" fmla="*/ 1104139 w 6858001"/>
              <a:gd name="connsiteY37" fmla="*/ 132455 h 6995918"/>
              <a:gd name="connsiteX38" fmla="*/ 923774 w 6858001"/>
              <a:gd name="connsiteY38" fmla="*/ 114469 h 6995918"/>
              <a:gd name="connsiteX39" fmla="*/ 757810 w 6858001"/>
              <a:gd name="connsiteY39" fmla="*/ 96484 h 6995918"/>
              <a:gd name="connsiteX40" fmla="*/ 605563 w 6858001"/>
              <a:gd name="connsiteY40" fmla="*/ 79507 h 6995918"/>
              <a:gd name="connsiteX41" fmla="*/ 470460 w 6858001"/>
              <a:gd name="connsiteY41" fmla="*/ 63370 h 6995918"/>
              <a:gd name="connsiteX42" fmla="*/ 348388 w 6858001"/>
              <a:gd name="connsiteY42" fmla="*/ 48074 h 6995918"/>
              <a:gd name="connsiteX43" fmla="*/ 245518 w 6858001"/>
              <a:gd name="connsiteY43" fmla="*/ 35299 h 6995918"/>
              <a:gd name="connsiteX44" fmla="*/ 159107 w 6858001"/>
              <a:gd name="connsiteY44" fmla="*/ 23197 h 6995918"/>
              <a:gd name="connsiteX45" fmla="*/ 40463 w 6858001"/>
              <a:gd name="connsiteY45" fmla="*/ 5883 h 6995918"/>
              <a:gd name="connsiteX46" fmla="*/ 1 w 6858001"/>
              <a:gd name="connsiteY46" fmla="*/ 0 h 6995918"/>
              <a:gd name="connsiteX47" fmla="*/ 1 w 6858001"/>
              <a:gd name="connsiteY47" fmla="*/ 905354 h 6995918"/>
              <a:gd name="connsiteX48" fmla="*/ 0 w 6858001"/>
              <a:gd name="connsiteY48" fmla="*/ 905354 h 6995918"/>
              <a:gd name="connsiteX49" fmla="*/ 0 w 6858001"/>
              <a:gd name="connsiteY49" fmla="*/ 6995918 h 6995918"/>
              <a:gd name="connsiteX50" fmla="*/ 6858000 w 6858001"/>
              <a:gd name="connsiteY50" fmla="*/ 6995918 h 6995918"/>
              <a:gd name="connsiteX51" fmla="*/ 6858000 w 6858001"/>
              <a:gd name="connsiteY51" fmla="*/ 1344715 h 6995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858001" h="6995918">
                <a:moveTo>
                  <a:pt x="6858001" y="1344715"/>
                </a:moveTo>
                <a:lnTo>
                  <a:pt x="6858001" y="1177"/>
                </a:lnTo>
                <a:lnTo>
                  <a:pt x="6702324" y="26222"/>
                </a:lnTo>
                <a:lnTo>
                  <a:pt x="6547333" y="50091"/>
                </a:lnTo>
                <a:lnTo>
                  <a:pt x="6391657" y="73455"/>
                </a:lnTo>
                <a:lnTo>
                  <a:pt x="6235294" y="93458"/>
                </a:lnTo>
                <a:lnTo>
                  <a:pt x="6079618" y="113629"/>
                </a:lnTo>
                <a:lnTo>
                  <a:pt x="5923255" y="132455"/>
                </a:lnTo>
                <a:lnTo>
                  <a:pt x="5768950" y="148591"/>
                </a:lnTo>
                <a:lnTo>
                  <a:pt x="5612588" y="163887"/>
                </a:lnTo>
                <a:lnTo>
                  <a:pt x="5456911" y="177839"/>
                </a:lnTo>
                <a:lnTo>
                  <a:pt x="5303978" y="189941"/>
                </a:lnTo>
                <a:lnTo>
                  <a:pt x="5148987" y="202044"/>
                </a:lnTo>
                <a:lnTo>
                  <a:pt x="4996054" y="212129"/>
                </a:lnTo>
                <a:lnTo>
                  <a:pt x="4843120" y="220029"/>
                </a:lnTo>
                <a:lnTo>
                  <a:pt x="4690873" y="228266"/>
                </a:lnTo>
                <a:lnTo>
                  <a:pt x="4539997" y="235157"/>
                </a:lnTo>
                <a:lnTo>
                  <a:pt x="4390492" y="240032"/>
                </a:lnTo>
                <a:lnTo>
                  <a:pt x="4240988" y="244234"/>
                </a:lnTo>
                <a:lnTo>
                  <a:pt x="4092855" y="248268"/>
                </a:lnTo>
                <a:lnTo>
                  <a:pt x="3946780" y="250117"/>
                </a:lnTo>
                <a:lnTo>
                  <a:pt x="3800704" y="252134"/>
                </a:lnTo>
                <a:lnTo>
                  <a:pt x="3656686" y="253143"/>
                </a:lnTo>
                <a:lnTo>
                  <a:pt x="3514040" y="252134"/>
                </a:lnTo>
                <a:lnTo>
                  <a:pt x="3372765" y="252134"/>
                </a:lnTo>
                <a:lnTo>
                  <a:pt x="3232862" y="250117"/>
                </a:lnTo>
                <a:lnTo>
                  <a:pt x="3095702" y="247092"/>
                </a:lnTo>
                <a:lnTo>
                  <a:pt x="2959914" y="244234"/>
                </a:lnTo>
                <a:lnTo>
                  <a:pt x="2826868" y="241040"/>
                </a:lnTo>
                <a:lnTo>
                  <a:pt x="2694509" y="236166"/>
                </a:lnTo>
                <a:lnTo>
                  <a:pt x="2564208" y="230955"/>
                </a:lnTo>
                <a:lnTo>
                  <a:pt x="2436649" y="226249"/>
                </a:lnTo>
                <a:lnTo>
                  <a:pt x="2187703" y="212969"/>
                </a:lnTo>
                <a:lnTo>
                  <a:pt x="1949045" y="198850"/>
                </a:lnTo>
                <a:lnTo>
                  <a:pt x="1719988" y="184058"/>
                </a:lnTo>
                <a:lnTo>
                  <a:pt x="1503275" y="167753"/>
                </a:lnTo>
                <a:lnTo>
                  <a:pt x="1296163" y="150776"/>
                </a:lnTo>
                <a:lnTo>
                  <a:pt x="1104139" y="132455"/>
                </a:lnTo>
                <a:lnTo>
                  <a:pt x="923774" y="114469"/>
                </a:lnTo>
                <a:lnTo>
                  <a:pt x="757810" y="96484"/>
                </a:lnTo>
                <a:lnTo>
                  <a:pt x="605563" y="79507"/>
                </a:lnTo>
                <a:lnTo>
                  <a:pt x="470460" y="63370"/>
                </a:lnTo>
                <a:lnTo>
                  <a:pt x="348388" y="48074"/>
                </a:lnTo>
                <a:lnTo>
                  <a:pt x="245518" y="35299"/>
                </a:lnTo>
                <a:lnTo>
                  <a:pt x="159107" y="23197"/>
                </a:lnTo>
                <a:lnTo>
                  <a:pt x="40463" y="5883"/>
                </a:lnTo>
                <a:lnTo>
                  <a:pt x="1" y="0"/>
                </a:lnTo>
                <a:lnTo>
                  <a:pt x="1" y="905354"/>
                </a:lnTo>
                <a:lnTo>
                  <a:pt x="0" y="905354"/>
                </a:lnTo>
                <a:lnTo>
                  <a:pt x="0" y="6995918"/>
                </a:lnTo>
                <a:lnTo>
                  <a:pt x="6858000" y="6995918"/>
                </a:lnTo>
                <a:lnTo>
                  <a:pt x="6858000" y="1344715"/>
                </a:lnTo>
                <a:close/>
              </a:path>
            </a:pathLst>
          </a:custGeom>
          <a:solidFill>
            <a:schemeClr val="tx1"/>
          </a:solidFill>
          <a:ln>
            <a:noFill/>
          </a:ln>
        </p:spPr>
        <p:txBody>
          <a:bodyPr/>
          <a:lstStyle/>
          <a:p>
            <a:endParaRPr lang="en-ZA"/>
          </a:p>
        </p:txBody>
      </p:sp>
      <p:sp>
        <p:nvSpPr>
          <p:cNvPr id="3" name="Subtitle 2">
            <a:extLst>
              <a:ext uri="{FF2B5EF4-FFF2-40B4-BE49-F238E27FC236}">
                <a16:creationId xmlns:a16="http://schemas.microsoft.com/office/drawing/2014/main" id="{EECB9D44-593E-1718-1183-F7678B5F1C2F}"/>
              </a:ext>
            </a:extLst>
          </p:cNvPr>
          <p:cNvSpPr>
            <a:spLocks noGrp="1"/>
          </p:cNvSpPr>
          <p:nvPr>
            <p:ph type="subTitle" idx="1"/>
          </p:nvPr>
        </p:nvSpPr>
        <p:spPr>
          <a:xfrm>
            <a:off x="7593125" y="1775924"/>
            <a:ext cx="4488753" cy="6201751"/>
          </a:xfrm>
        </p:spPr>
        <p:txBody>
          <a:bodyPr anchor="ctr">
            <a:normAutofit/>
          </a:bodyPr>
          <a:lstStyle/>
          <a:p>
            <a:r>
              <a:rPr lang="en-ZA" sz="2800" dirty="0">
                <a:solidFill>
                  <a:schemeClr val="tx1"/>
                </a:solidFill>
              </a:rPr>
              <a:t>"the WORK OF THE Directorate of Corruption and Economic Crime (DCEC) in Botswana has created new offences of corruption, including being in control of disproportionate assets or maintaining an unexplained high standard of living.</a:t>
            </a:r>
            <a:r>
              <a:rPr lang="en-ZA" sz="3000" dirty="0">
                <a:solidFill>
                  <a:schemeClr val="tx1"/>
                </a:solidFill>
              </a:rPr>
              <a:t>“</a:t>
            </a:r>
          </a:p>
        </p:txBody>
      </p:sp>
      <p:sp>
        <p:nvSpPr>
          <p:cNvPr id="2" name="Title 1">
            <a:extLst>
              <a:ext uri="{FF2B5EF4-FFF2-40B4-BE49-F238E27FC236}">
                <a16:creationId xmlns:a16="http://schemas.microsoft.com/office/drawing/2014/main" id="{EAA3EF0C-E032-3E3F-42D7-07A74BB0FF96}"/>
              </a:ext>
            </a:extLst>
          </p:cNvPr>
          <p:cNvSpPr>
            <a:spLocks noGrp="1"/>
          </p:cNvSpPr>
          <p:nvPr>
            <p:ph type="ctrTitle"/>
          </p:nvPr>
        </p:nvSpPr>
        <p:spPr>
          <a:xfrm>
            <a:off x="786580" y="1775923"/>
            <a:ext cx="5883626" cy="6201750"/>
          </a:xfrm>
        </p:spPr>
        <p:txBody>
          <a:bodyPr anchor="ctr">
            <a:normAutofit/>
          </a:bodyPr>
          <a:lstStyle/>
          <a:p>
            <a:r>
              <a:rPr lang="en-ZA" sz="8200" dirty="0">
                <a:solidFill>
                  <a:schemeClr val="bg1"/>
                </a:solidFill>
              </a:rPr>
              <a:t>MPHENDU AND HOLTZHAUSEN</a:t>
            </a:r>
          </a:p>
        </p:txBody>
      </p:sp>
    </p:spTree>
    <p:extLst>
      <p:ext uri="{BB962C8B-B14F-4D97-AF65-F5344CB8AC3E}">
        <p14:creationId xmlns:p14="http://schemas.microsoft.com/office/powerpoint/2010/main" val="726743997"/>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7000"/>
                <a:hueMod val="88000"/>
                <a:satMod val="130000"/>
                <a:lumMod val="124000"/>
              </a:schemeClr>
            </a:gs>
            <a:gs pos="100000">
              <a:schemeClr val="bg1">
                <a:tint val="96000"/>
                <a:shade val="88000"/>
                <a:hueMod val="108000"/>
                <a:satMod val="164000"/>
                <a:lumMod val="76000"/>
              </a:schemeClr>
            </a:gs>
          </a:gsLst>
          <a:path path="circle">
            <a:fillToRect l="45000" t="65000" r="125000" b="100000"/>
          </a:path>
        </a:gradFill>
        <a:effectLst/>
      </p:bgPr>
    </p:bg>
    <p:spTree>
      <p:nvGrpSpPr>
        <p:cNvPr id="1" name="">
          <a:extLst>
            <a:ext uri="{FF2B5EF4-FFF2-40B4-BE49-F238E27FC236}">
              <a16:creationId xmlns:a16="http://schemas.microsoft.com/office/drawing/2014/main" id="{B406D399-3C3B-BBD4-E127-B9E4A6330E2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05698A-1DD6-CCB0-868C-7E25E5BD7D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3004799" cy="97536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0" name="Freeform 36">
            <a:extLst>
              <a:ext uri="{FF2B5EF4-FFF2-40B4-BE49-F238E27FC236}">
                <a16:creationId xmlns:a16="http://schemas.microsoft.com/office/drawing/2014/main" id="{7B5EAE9A-FCB8-DCC3-57BB-D4C091AE95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088166" y="-1"/>
            <a:ext cx="596770" cy="5275934"/>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accent1">
              <a:alpha val="80000"/>
            </a:schemeClr>
          </a:solidFill>
          <a:ln>
            <a:noFill/>
          </a:ln>
        </p:spPr>
        <p:txBody>
          <a:bodyPr rtlCol="0" anchor="ctr"/>
          <a:lstStyle/>
          <a:p>
            <a:pPr algn="ctr"/>
            <a:endParaRPr lang="en-US"/>
          </a:p>
        </p:txBody>
      </p:sp>
      <p:sp>
        <p:nvSpPr>
          <p:cNvPr id="12" name="Freeform: Shape 11">
            <a:extLst>
              <a:ext uri="{FF2B5EF4-FFF2-40B4-BE49-F238E27FC236}">
                <a16:creationId xmlns:a16="http://schemas.microsoft.com/office/drawing/2014/main" id="{7C9DDD43-DA74-C6D5-AEC6-AE0A768B2E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5400000" flipH="1">
            <a:off x="-1145645" y="1145647"/>
            <a:ext cx="9753601" cy="7462313"/>
          </a:xfrm>
          <a:custGeom>
            <a:avLst/>
            <a:gdLst>
              <a:gd name="connsiteX0" fmla="*/ 6858001 w 6858001"/>
              <a:gd name="connsiteY0" fmla="*/ 1344715 h 6995918"/>
              <a:gd name="connsiteX1" fmla="*/ 6858001 w 6858001"/>
              <a:gd name="connsiteY1" fmla="*/ 1177 h 6995918"/>
              <a:gd name="connsiteX2" fmla="*/ 6702324 w 6858001"/>
              <a:gd name="connsiteY2" fmla="*/ 26222 h 6995918"/>
              <a:gd name="connsiteX3" fmla="*/ 6547333 w 6858001"/>
              <a:gd name="connsiteY3" fmla="*/ 50091 h 6995918"/>
              <a:gd name="connsiteX4" fmla="*/ 6391657 w 6858001"/>
              <a:gd name="connsiteY4" fmla="*/ 73455 h 6995918"/>
              <a:gd name="connsiteX5" fmla="*/ 6235294 w 6858001"/>
              <a:gd name="connsiteY5" fmla="*/ 93458 h 6995918"/>
              <a:gd name="connsiteX6" fmla="*/ 6079618 w 6858001"/>
              <a:gd name="connsiteY6" fmla="*/ 113629 h 6995918"/>
              <a:gd name="connsiteX7" fmla="*/ 5923255 w 6858001"/>
              <a:gd name="connsiteY7" fmla="*/ 132455 h 6995918"/>
              <a:gd name="connsiteX8" fmla="*/ 5768950 w 6858001"/>
              <a:gd name="connsiteY8" fmla="*/ 148591 h 6995918"/>
              <a:gd name="connsiteX9" fmla="*/ 5612588 w 6858001"/>
              <a:gd name="connsiteY9" fmla="*/ 163887 h 6995918"/>
              <a:gd name="connsiteX10" fmla="*/ 5456911 w 6858001"/>
              <a:gd name="connsiteY10" fmla="*/ 177839 h 6995918"/>
              <a:gd name="connsiteX11" fmla="*/ 5303978 w 6858001"/>
              <a:gd name="connsiteY11" fmla="*/ 189941 h 6995918"/>
              <a:gd name="connsiteX12" fmla="*/ 5148987 w 6858001"/>
              <a:gd name="connsiteY12" fmla="*/ 202044 h 6995918"/>
              <a:gd name="connsiteX13" fmla="*/ 4996054 w 6858001"/>
              <a:gd name="connsiteY13" fmla="*/ 212129 h 6995918"/>
              <a:gd name="connsiteX14" fmla="*/ 4843120 w 6858001"/>
              <a:gd name="connsiteY14" fmla="*/ 220029 h 6995918"/>
              <a:gd name="connsiteX15" fmla="*/ 4690873 w 6858001"/>
              <a:gd name="connsiteY15" fmla="*/ 228266 h 6995918"/>
              <a:gd name="connsiteX16" fmla="*/ 4539997 w 6858001"/>
              <a:gd name="connsiteY16" fmla="*/ 235157 h 6995918"/>
              <a:gd name="connsiteX17" fmla="*/ 4390492 w 6858001"/>
              <a:gd name="connsiteY17" fmla="*/ 240032 h 6995918"/>
              <a:gd name="connsiteX18" fmla="*/ 4240988 w 6858001"/>
              <a:gd name="connsiteY18" fmla="*/ 244234 h 6995918"/>
              <a:gd name="connsiteX19" fmla="*/ 4092855 w 6858001"/>
              <a:gd name="connsiteY19" fmla="*/ 248268 h 6995918"/>
              <a:gd name="connsiteX20" fmla="*/ 3946780 w 6858001"/>
              <a:gd name="connsiteY20" fmla="*/ 250117 h 6995918"/>
              <a:gd name="connsiteX21" fmla="*/ 3800704 w 6858001"/>
              <a:gd name="connsiteY21" fmla="*/ 252134 h 6995918"/>
              <a:gd name="connsiteX22" fmla="*/ 3656686 w 6858001"/>
              <a:gd name="connsiteY22" fmla="*/ 253143 h 6995918"/>
              <a:gd name="connsiteX23" fmla="*/ 3514040 w 6858001"/>
              <a:gd name="connsiteY23" fmla="*/ 252134 h 6995918"/>
              <a:gd name="connsiteX24" fmla="*/ 3372765 w 6858001"/>
              <a:gd name="connsiteY24" fmla="*/ 252134 h 6995918"/>
              <a:gd name="connsiteX25" fmla="*/ 3232862 w 6858001"/>
              <a:gd name="connsiteY25" fmla="*/ 250117 h 6995918"/>
              <a:gd name="connsiteX26" fmla="*/ 3095702 w 6858001"/>
              <a:gd name="connsiteY26" fmla="*/ 247092 h 6995918"/>
              <a:gd name="connsiteX27" fmla="*/ 2959914 w 6858001"/>
              <a:gd name="connsiteY27" fmla="*/ 244234 h 6995918"/>
              <a:gd name="connsiteX28" fmla="*/ 2826868 w 6858001"/>
              <a:gd name="connsiteY28" fmla="*/ 241040 h 6995918"/>
              <a:gd name="connsiteX29" fmla="*/ 2694509 w 6858001"/>
              <a:gd name="connsiteY29" fmla="*/ 236166 h 6995918"/>
              <a:gd name="connsiteX30" fmla="*/ 2564208 w 6858001"/>
              <a:gd name="connsiteY30" fmla="*/ 230955 h 6995918"/>
              <a:gd name="connsiteX31" fmla="*/ 2436649 w 6858001"/>
              <a:gd name="connsiteY31" fmla="*/ 226249 h 6995918"/>
              <a:gd name="connsiteX32" fmla="*/ 2187703 w 6858001"/>
              <a:gd name="connsiteY32" fmla="*/ 212969 h 6995918"/>
              <a:gd name="connsiteX33" fmla="*/ 1949045 w 6858001"/>
              <a:gd name="connsiteY33" fmla="*/ 198850 h 6995918"/>
              <a:gd name="connsiteX34" fmla="*/ 1719988 w 6858001"/>
              <a:gd name="connsiteY34" fmla="*/ 184058 h 6995918"/>
              <a:gd name="connsiteX35" fmla="*/ 1503275 w 6858001"/>
              <a:gd name="connsiteY35" fmla="*/ 167753 h 6995918"/>
              <a:gd name="connsiteX36" fmla="*/ 1296163 w 6858001"/>
              <a:gd name="connsiteY36" fmla="*/ 150776 h 6995918"/>
              <a:gd name="connsiteX37" fmla="*/ 1104139 w 6858001"/>
              <a:gd name="connsiteY37" fmla="*/ 132455 h 6995918"/>
              <a:gd name="connsiteX38" fmla="*/ 923774 w 6858001"/>
              <a:gd name="connsiteY38" fmla="*/ 114469 h 6995918"/>
              <a:gd name="connsiteX39" fmla="*/ 757810 w 6858001"/>
              <a:gd name="connsiteY39" fmla="*/ 96484 h 6995918"/>
              <a:gd name="connsiteX40" fmla="*/ 605563 w 6858001"/>
              <a:gd name="connsiteY40" fmla="*/ 79507 h 6995918"/>
              <a:gd name="connsiteX41" fmla="*/ 470460 w 6858001"/>
              <a:gd name="connsiteY41" fmla="*/ 63370 h 6995918"/>
              <a:gd name="connsiteX42" fmla="*/ 348388 w 6858001"/>
              <a:gd name="connsiteY42" fmla="*/ 48074 h 6995918"/>
              <a:gd name="connsiteX43" fmla="*/ 245518 w 6858001"/>
              <a:gd name="connsiteY43" fmla="*/ 35299 h 6995918"/>
              <a:gd name="connsiteX44" fmla="*/ 159107 w 6858001"/>
              <a:gd name="connsiteY44" fmla="*/ 23197 h 6995918"/>
              <a:gd name="connsiteX45" fmla="*/ 40463 w 6858001"/>
              <a:gd name="connsiteY45" fmla="*/ 5883 h 6995918"/>
              <a:gd name="connsiteX46" fmla="*/ 1 w 6858001"/>
              <a:gd name="connsiteY46" fmla="*/ 0 h 6995918"/>
              <a:gd name="connsiteX47" fmla="*/ 1 w 6858001"/>
              <a:gd name="connsiteY47" fmla="*/ 905354 h 6995918"/>
              <a:gd name="connsiteX48" fmla="*/ 0 w 6858001"/>
              <a:gd name="connsiteY48" fmla="*/ 905354 h 6995918"/>
              <a:gd name="connsiteX49" fmla="*/ 0 w 6858001"/>
              <a:gd name="connsiteY49" fmla="*/ 6995918 h 6995918"/>
              <a:gd name="connsiteX50" fmla="*/ 6858000 w 6858001"/>
              <a:gd name="connsiteY50" fmla="*/ 6995918 h 6995918"/>
              <a:gd name="connsiteX51" fmla="*/ 6858000 w 6858001"/>
              <a:gd name="connsiteY51" fmla="*/ 1344715 h 6995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858001" h="6995918">
                <a:moveTo>
                  <a:pt x="6858001" y="1344715"/>
                </a:moveTo>
                <a:lnTo>
                  <a:pt x="6858001" y="1177"/>
                </a:lnTo>
                <a:lnTo>
                  <a:pt x="6702324" y="26222"/>
                </a:lnTo>
                <a:lnTo>
                  <a:pt x="6547333" y="50091"/>
                </a:lnTo>
                <a:lnTo>
                  <a:pt x="6391657" y="73455"/>
                </a:lnTo>
                <a:lnTo>
                  <a:pt x="6235294" y="93458"/>
                </a:lnTo>
                <a:lnTo>
                  <a:pt x="6079618" y="113629"/>
                </a:lnTo>
                <a:lnTo>
                  <a:pt x="5923255" y="132455"/>
                </a:lnTo>
                <a:lnTo>
                  <a:pt x="5768950" y="148591"/>
                </a:lnTo>
                <a:lnTo>
                  <a:pt x="5612588" y="163887"/>
                </a:lnTo>
                <a:lnTo>
                  <a:pt x="5456911" y="177839"/>
                </a:lnTo>
                <a:lnTo>
                  <a:pt x="5303978" y="189941"/>
                </a:lnTo>
                <a:lnTo>
                  <a:pt x="5148987" y="202044"/>
                </a:lnTo>
                <a:lnTo>
                  <a:pt x="4996054" y="212129"/>
                </a:lnTo>
                <a:lnTo>
                  <a:pt x="4843120" y="220029"/>
                </a:lnTo>
                <a:lnTo>
                  <a:pt x="4690873" y="228266"/>
                </a:lnTo>
                <a:lnTo>
                  <a:pt x="4539997" y="235157"/>
                </a:lnTo>
                <a:lnTo>
                  <a:pt x="4390492" y="240032"/>
                </a:lnTo>
                <a:lnTo>
                  <a:pt x="4240988" y="244234"/>
                </a:lnTo>
                <a:lnTo>
                  <a:pt x="4092855" y="248268"/>
                </a:lnTo>
                <a:lnTo>
                  <a:pt x="3946780" y="250117"/>
                </a:lnTo>
                <a:lnTo>
                  <a:pt x="3800704" y="252134"/>
                </a:lnTo>
                <a:lnTo>
                  <a:pt x="3656686" y="253143"/>
                </a:lnTo>
                <a:lnTo>
                  <a:pt x="3514040" y="252134"/>
                </a:lnTo>
                <a:lnTo>
                  <a:pt x="3372765" y="252134"/>
                </a:lnTo>
                <a:lnTo>
                  <a:pt x="3232862" y="250117"/>
                </a:lnTo>
                <a:lnTo>
                  <a:pt x="3095702" y="247092"/>
                </a:lnTo>
                <a:lnTo>
                  <a:pt x="2959914" y="244234"/>
                </a:lnTo>
                <a:lnTo>
                  <a:pt x="2826868" y="241040"/>
                </a:lnTo>
                <a:lnTo>
                  <a:pt x="2694509" y="236166"/>
                </a:lnTo>
                <a:lnTo>
                  <a:pt x="2564208" y="230955"/>
                </a:lnTo>
                <a:lnTo>
                  <a:pt x="2436649" y="226249"/>
                </a:lnTo>
                <a:lnTo>
                  <a:pt x="2187703" y="212969"/>
                </a:lnTo>
                <a:lnTo>
                  <a:pt x="1949045" y="198850"/>
                </a:lnTo>
                <a:lnTo>
                  <a:pt x="1719988" y="184058"/>
                </a:lnTo>
                <a:lnTo>
                  <a:pt x="1503275" y="167753"/>
                </a:lnTo>
                <a:lnTo>
                  <a:pt x="1296163" y="150776"/>
                </a:lnTo>
                <a:lnTo>
                  <a:pt x="1104139" y="132455"/>
                </a:lnTo>
                <a:lnTo>
                  <a:pt x="923774" y="114469"/>
                </a:lnTo>
                <a:lnTo>
                  <a:pt x="757810" y="96484"/>
                </a:lnTo>
                <a:lnTo>
                  <a:pt x="605563" y="79507"/>
                </a:lnTo>
                <a:lnTo>
                  <a:pt x="470460" y="63370"/>
                </a:lnTo>
                <a:lnTo>
                  <a:pt x="348388" y="48074"/>
                </a:lnTo>
                <a:lnTo>
                  <a:pt x="245518" y="35299"/>
                </a:lnTo>
                <a:lnTo>
                  <a:pt x="159107" y="23197"/>
                </a:lnTo>
                <a:lnTo>
                  <a:pt x="40463" y="5883"/>
                </a:lnTo>
                <a:lnTo>
                  <a:pt x="1" y="0"/>
                </a:lnTo>
                <a:lnTo>
                  <a:pt x="1" y="905354"/>
                </a:lnTo>
                <a:lnTo>
                  <a:pt x="0" y="905354"/>
                </a:lnTo>
                <a:lnTo>
                  <a:pt x="0" y="6995918"/>
                </a:lnTo>
                <a:lnTo>
                  <a:pt x="6858000" y="6995918"/>
                </a:lnTo>
                <a:lnTo>
                  <a:pt x="6858000" y="1344715"/>
                </a:lnTo>
                <a:close/>
              </a:path>
            </a:pathLst>
          </a:custGeom>
          <a:solidFill>
            <a:schemeClr val="tx1"/>
          </a:solidFill>
          <a:ln>
            <a:noFill/>
          </a:ln>
        </p:spPr>
        <p:txBody>
          <a:bodyPr/>
          <a:lstStyle/>
          <a:p>
            <a:endParaRPr lang="en-ZA"/>
          </a:p>
        </p:txBody>
      </p:sp>
      <p:sp>
        <p:nvSpPr>
          <p:cNvPr id="3" name="Subtitle 2">
            <a:extLst>
              <a:ext uri="{FF2B5EF4-FFF2-40B4-BE49-F238E27FC236}">
                <a16:creationId xmlns:a16="http://schemas.microsoft.com/office/drawing/2014/main" id="{B5C666E0-4E5E-69A9-A5D9-05F2040E4536}"/>
              </a:ext>
            </a:extLst>
          </p:cNvPr>
          <p:cNvSpPr>
            <a:spLocks noGrp="1"/>
          </p:cNvSpPr>
          <p:nvPr>
            <p:ph type="subTitle" idx="1"/>
          </p:nvPr>
        </p:nvSpPr>
        <p:spPr>
          <a:xfrm>
            <a:off x="7593125" y="1775924"/>
            <a:ext cx="4488753" cy="6201751"/>
          </a:xfrm>
        </p:spPr>
        <p:txBody>
          <a:bodyPr anchor="ctr">
            <a:noAutofit/>
          </a:bodyPr>
          <a:lstStyle/>
          <a:p>
            <a:r>
              <a:rPr lang="en-ZA" sz="3600" dirty="0">
                <a:solidFill>
                  <a:schemeClr val="tx1"/>
                </a:solidFill>
              </a:rPr>
              <a:t> “enjoyed considerable success in implementing anti-corruption reforms due to strong political commitment, adequate resources and support from civil society”.</a:t>
            </a:r>
          </a:p>
        </p:txBody>
      </p:sp>
      <p:sp>
        <p:nvSpPr>
          <p:cNvPr id="2" name="Title 1">
            <a:extLst>
              <a:ext uri="{FF2B5EF4-FFF2-40B4-BE49-F238E27FC236}">
                <a16:creationId xmlns:a16="http://schemas.microsoft.com/office/drawing/2014/main" id="{C092C31E-3C7B-7D82-41E5-5C1FF8474890}"/>
              </a:ext>
            </a:extLst>
          </p:cNvPr>
          <p:cNvSpPr>
            <a:spLocks noGrp="1"/>
          </p:cNvSpPr>
          <p:nvPr>
            <p:ph type="ctrTitle"/>
          </p:nvPr>
        </p:nvSpPr>
        <p:spPr>
          <a:xfrm>
            <a:off x="786580" y="1775923"/>
            <a:ext cx="5883626" cy="6201750"/>
          </a:xfrm>
        </p:spPr>
        <p:txBody>
          <a:bodyPr anchor="ctr">
            <a:normAutofit/>
          </a:bodyPr>
          <a:lstStyle/>
          <a:p>
            <a:r>
              <a:rPr lang="en-ZA" sz="8200" dirty="0">
                <a:solidFill>
                  <a:schemeClr val="bg1"/>
                </a:solidFill>
              </a:rPr>
              <a:t>KHEMANI</a:t>
            </a:r>
          </a:p>
        </p:txBody>
      </p:sp>
    </p:spTree>
    <p:extLst>
      <p:ext uri="{BB962C8B-B14F-4D97-AF65-F5344CB8AC3E}">
        <p14:creationId xmlns:p14="http://schemas.microsoft.com/office/powerpoint/2010/main" val="1654869168"/>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3" name="Rectangle 1032">
            <a:extLst>
              <a:ext uri="{FF2B5EF4-FFF2-40B4-BE49-F238E27FC236}">
                <a16:creationId xmlns:a16="http://schemas.microsoft.com/office/drawing/2014/main" id="{F3F4807A-5068-4492-8025-D75F320E90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3004800" cy="97536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92D96E9-C392-5FF1-15ED-D1D2BC3D478B}"/>
              </a:ext>
            </a:extLst>
          </p:cNvPr>
          <p:cNvSpPr>
            <a:spLocks noGrp="1"/>
          </p:cNvSpPr>
          <p:nvPr>
            <p:ph type="ctrTitle"/>
          </p:nvPr>
        </p:nvSpPr>
        <p:spPr>
          <a:xfrm>
            <a:off x="7878364" y="1885696"/>
            <a:ext cx="4435557" cy="4361254"/>
          </a:xfrm>
        </p:spPr>
        <p:txBody>
          <a:bodyPr>
            <a:normAutofit/>
          </a:bodyPr>
          <a:lstStyle/>
          <a:p>
            <a:pPr>
              <a:lnSpc>
                <a:spcPct val="90000"/>
              </a:lnSpc>
            </a:pPr>
            <a:r>
              <a:rPr lang="en-ZA" sz="5700">
                <a:solidFill>
                  <a:srgbClr val="EBEBEB"/>
                </a:solidFill>
              </a:rPr>
              <a:t>SOCIO-ECONOMIC AND POLITICAL OVERVIEW</a:t>
            </a:r>
          </a:p>
        </p:txBody>
      </p:sp>
      <p:sp>
        <p:nvSpPr>
          <p:cNvPr id="3" name="Subtitle 2">
            <a:extLst>
              <a:ext uri="{FF2B5EF4-FFF2-40B4-BE49-F238E27FC236}">
                <a16:creationId xmlns:a16="http://schemas.microsoft.com/office/drawing/2014/main" id="{098EC98D-B646-97B2-E3CE-0C6853A7C74B}"/>
              </a:ext>
            </a:extLst>
          </p:cNvPr>
          <p:cNvSpPr>
            <a:spLocks noGrp="1"/>
          </p:cNvSpPr>
          <p:nvPr>
            <p:ph type="subTitle" idx="1"/>
          </p:nvPr>
        </p:nvSpPr>
        <p:spPr>
          <a:xfrm>
            <a:off x="7878364" y="6525623"/>
            <a:ext cx="4435557" cy="2306145"/>
          </a:xfrm>
        </p:spPr>
        <p:txBody>
          <a:bodyPr>
            <a:normAutofit/>
          </a:bodyPr>
          <a:lstStyle/>
          <a:p>
            <a:r>
              <a:rPr lang="en-ZA" sz="2200">
                <a:solidFill>
                  <a:schemeClr val="tx2">
                    <a:lumMod val="40000"/>
                    <a:lumOff val="60000"/>
                  </a:schemeClr>
                </a:solidFill>
              </a:rPr>
              <a:t>1966-UP TO DATE</a:t>
            </a:r>
          </a:p>
        </p:txBody>
      </p:sp>
      <p:sp>
        <p:nvSpPr>
          <p:cNvPr id="1035" name="Freeform 36">
            <a:extLst>
              <a:ext uri="{FF2B5EF4-FFF2-40B4-BE49-F238E27FC236}">
                <a16:creationId xmlns:a16="http://schemas.microsoft.com/office/drawing/2014/main" id="{B24996F8-180C-4DCB-8A26-DFA336CDEF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092955" y="-1"/>
            <a:ext cx="596770" cy="5275934"/>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bg1">
              <a:alpha val="20000"/>
            </a:schemeClr>
          </a:solidFill>
          <a:ln>
            <a:noFill/>
          </a:ln>
        </p:spPr>
        <p:txBody>
          <a:bodyPr rtlCol="0" anchor="ctr"/>
          <a:lstStyle/>
          <a:p>
            <a:pPr algn="ctr"/>
            <a:endParaRPr lang="en-US"/>
          </a:p>
        </p:txBody>
      </p:sp>
      <p:sp useBgFill="1">
        <p:nvSpPr>
          <p:cNvPr id="1037" name="Freeform: Shape 1036">
            <a:extLst>
              <a:ext uri="{FF2B5EF4-FFF2-40B4-BE49-F238E27FC236}">
                <a16:creationId xmlns:a16="http://schemas.microsoft.com/office/drawing/2014/main" id="{D8B22DE2-C518-4F77-BE90-E1B6B1909D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5400000" flipH="1">
            <a:off x="-1145643" y="1145642"/>
            <a:ext cx="9753601" cy="7462313"/>
          </a:xfrm>
          <a:custGeom>
            <a:avLst/>
            <a:gdLst>
              <a:gd name="connsiteX0" fmla="*/ 6858001 w 6858001"/>
              <a:gd name="connsiteY0" fmla="*/ 1344715 h 6995918"/>
              <a:gd name="connsiteX1" fmla="*/ 6858001 w 6858001"/>
              <a:gd name="connsiteY1" fmla="*/ 1177 h 6995918"/>
              <a:gd name="connsiteX2" fmla="*/ 6702324 w 6858001"/>
              <a:gd name="connsiteY2" fmla="*/ 26222 h 6995918"/>
              <a:gd name="connsiteX3" fmla="*/ 6547333 w 6858001"/>
              <a:gd name="connsiteY3" fmla="*/ 50091 h 6995918"/>
              <a:gd name="connsiteX4" fmla="*/ 6391657 w 6858001"/>
              <a:gd name="connsiteY4" fmla="*/ 73455 h 6995918"/>
              <a:gd name="connsiteX5" fmla="*/ 6235294 w 6858001"/>
              <a:gd name="connsiteY5" fmla="*/ 93458 h 6995918"/>
              <a:gd name="connsiteX6" fmla="*/ 6079618 w 6858001"/>
              <a:gd name="connsiteY6" fmla="*/ 113629 h 6995918"/>
              <a:gd name="connsiteX7" fmla="*/ 5923255 w 6858001"/>
              <a:gd name="connsiteY7" fmla="*/ 132455 h 6995918"/>
              <a:gd name="connsiteX8" fmla="*/ 5768950 w 6858001"/>
              <a:gd name="connsiteY8" fmla="*/ 148591 h 6995918"/>
              <a:gd name="connsiteX9" fmla="*/ 5612588 w 6858001"/>
              <a:gd name="connsiteY9" fmla="*/ 163887 h 6995918"/>
              <a:gd name="connsiteX10" fmla="*/ 5456911 w 6858001"/>
              <a:gd name="connsiteY10" fmla="*/ 177839 h 6995918"/>
              <a:gd name="connsiteX11" fmla="*/ 5303978 w 6858001"/>
              <a:gd name="connsiteY11" fmla="*/ 189941 h 6995918"/>
              <a:gd name="connsiteX12" fmla="*/ 5148987 w 6858001"/>
              <a:gd name="connsiteY12" fmla="*/ 202044 h 6995918"/>
              <a:gd name="connsiteX13" fmla="*/ 4996054 w 6858001"/>
              <a:gd name="connsiteY13" fmla="*/ 212129 h 6995918"/>
              <a:gd name="connsiteX14" fmla="*/ 4843120 w 6858001"/>
              <a:gd name="connsiteY14" fmla="*/ 220029 h 6995918"/>
              <a:gd name="connsiteX15" fmla="*/ 4690873 w 6858001"/>
              <a:gd name="connsiteY15" fmla="*/ 228266 h 6995918"/>
              <a:gd name="connsiteX16" fmla="*/ 4539997 w 6858001"/>
              <a:gd name="connsiteY16" fmla="*/ 235157 h 6995918"/>
              <a:gd name="connsiteX17" fmla="*/ 4390492 w 6858001"/>
              <a:gd name="connsiteY17" fmla="*/ 240032 h 6995918"/>
              <a:gd name="connsiteX18" fmla="*/ 4240988 w 6858001"/>
              <a:gd name="connsiteY18" fmla="*/ 244234 h 6995918"/>
              <a:gd name="connsiteX19" fmla="*/ 4092855 w 6858001"/>
              <a:gd name="connsiteY19" fmla="*/ 248268 h 6995918"/>
              <a:gd name="connsiteX20" fmla="*/ 3946780 w 6858001"/>
              <a:gd name="connsiteY20" fmla="*/ 250117 h 6995918"/>
              <a:gd name="connsiteX21" fmla="*/ 3800704 w 6858001"/>
              <a:gd name="connsiteY21" fmla="*/ 252134 h 6995918"/>
              <a:gd name="connsiteX22" fmla="*/ 3656686 w 6858001"/>
              <a:gd name="connsiteY22" fmla="*/ 253143 h 6995918"/>
              <a:gd name="connsiteX23" fmla="*/ 3514040 w 6858001"/>
              <a:gd name="connsiteY23" fmla="*/ 252134 h 6995918"/>
              <a:gd name="connsiteX24" fmla="*/ 3372765 w 6858001"/>
              <a:gd name="connsiteY24" fmla="*/ 252134 h 6995918"/>
              <a:gd name="connsiteX25" fmla="*/ 3232862 w 6858001"/>
              <a:gd name="connsiteY25" fmla="*/ 250117 h 6995918"/>
              <a:gd name="connsiteX26" fmla="*/ 3095702 w 6858001"/>
              <a:gd name="connsiteY26" fmla="*/ 247092 h 6995918"/>
              <a:gd name="connsiteX27" fmla="*/ 2959914 w 6858001"/>
              <a:gd name="connsiteY27" fmla="*/ 244234 h 6995918"/>
              <a:gd name="connsiteX28" fmla="*/ 2826868 w 6858001"/>
              <a:gd name="connsiteY28" fmla="*/ 241040 h 6995918"/>
              <a:gd name="connsiteX29" fmla="*/ 2694509 w 6858001"/>
              <a:gd name="connsiteY29" fmla="*/ 236166 h 6995918"/>
              <a:gd name="connsiteX30" fmla="*/ 2564208 w 6858001"/>
              <a:gd name="connsiteY30" fmla="*/ 230955 h 6995918"/>
              <a:gd name="connsiteX31" fmla="*/ 2436649 w 6858001"/>
              <a:gd name="connsiteY31" fmla="*/ 226249 h 6995918"/>
              <a:gd name="connsiteX32" fmla="*/ 2187703 w 6858001"/>
              <a:gd name="connsiteY32" fmla="*/ 212969 h 6995918"/>
              <a:gd name="connsiteX33" fmla="*/ 1949045 w 6858001"/>
              <a:gd name="connsiteY33" fmla="*/ 198850 h 6995918"/>
              <a:gd name="connsiteX34" fmla="*/ 1719988 w 6858001"/>
              <a:gd name="connsiteY34" fmla="*/ 184058 h 6995918"/>
              <a:gd name="connsiteX35" fmla="*/ 1503275 w 6858001"/>
              <a:gd name="connsiteY35" fmla="*/ 167753 h 6995918"/>
              <a:gd name="connsiteX36" fmla="*/ 1296163 w 6858001"/>
              <a:gd name="connsiteY36" fmla="*/ 150776 h 6995918"/>
              <a:gd name="connsiteX37" fmla="*/ 1104139 w 6858001"/>
              <a:gd name="connsiteY37" fmla="*/ 132455 h 6995918"/>
              <a:gd name="connsiteX38" fmla="*/ 923774 w 6858001"/>
              <a:gd name="connsiteY38" fmla="*/ 114469 h 6995918"/>
              <a:gd name="connsiteX39" fmla="*/ 757810 w 6858001"/>
              <a:gd name="connsiteY39" fmla="*/ 96484 h 6995918"/>
              <a:gd name="connsiteX40" fmla="*/ 605563 w 6858001"/>
              <a:gd name="connsiteY40" fmla="*/ 79507 h 6995918"/>
              <a:gd name="connsiteX41" fmla="*/ 470460 w 6858001"/>
              <a:gd name="connsiteY41" fmla="*/ 63370 h 6995918"/>
              <a:gd name="connsiteX42" fmla="*/ 348388 w 6858001"/>
              <a:gd name="connsiteY42" fmla="*/ 48074 h 6995918"/>
              <a:gd name="connsiteX43" fmla="*/ 245518 w 6858001"/>
              <a:gd name="connsiteY43" fmla="*/ 35299 h 6995918"/>
              <a:gd name="connsiteX44" fmla="*/ 159107 w 6858001"/>
              <a:gd name="connsiteY44" fmla="*/ 23197 h 6995918"/>
              <a:gd name="connsiteX45" fmla="*/ 40463 w 6858001"/>
              <a:gd name="connsiteY45" fmla="*/ 5883 h 6995918"/>
              <a:gd name="connsiteX46" fmla="*/ 1 w 6858001"/>
              <a:gd name="connsiteY46" fmla="*/ 0 h 6995918"/>
              <a:gd name="connsiteX47" fmla="*/ 1 w 6858001"/>
              <a:gd name="connsiteY47" fmla="*/ 905354 h 6995918"/>
              <a:gd name="connsiteX48" fmla="*/ 0 w 6858001"/>
              <a:gd name="connsiteY48" fmla="*/ 905354 h 6995918"/>
              <a:gd name="connsiteX49" fmla="*/ 0 w 6858001"/>
              <a:gd name="connsiteY49" fmla="*/ 6995918 h 6995918"/>
              <a:gd name="connsiteX50" fmla="*/ 6858000 w 6858001"/>
              <a:gd name="connsiteY50" fmla="*/ 6995918 h 6995918"/>
              <a:gd name="connsiteX51" fmla="*/ 6858000 w 6858001"/>
              <a:gd name="connsiteY51" fmla="*/ 1344715 h 6995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858001" h="6995918">
                <a:moveTo>
                  <a:pt x="6858001" y="1344715"/>
                </a:moveTo>
                <a:lnTo>
                  <a:pt x="6858001" y="1177"/>
                </a:lnTo>
                <a:lnTo>
                  <a:pt x="6702324" y="26222"/>
                </a:lnTo>
                <a:lnTo>
                  <a:pt x="6547333" y="50091"/>
                </a:lnTo>
                <a:lnTo>
                  <a:pt x="6391657" y="73455"/>
                </a:lnTo>
                <a:lnTo>
                  <a:pt x="6235294" y="93458"/>
                </a:lnTo>
                <a:lnTo>
                  <a:pt x="6079618" y="113629"/>
                </a:lnTo>
                <a:lnTo>
                  <a:pt x="5923255" y="132455"/>
                </a:lnTo>
                <a:lnTo>
                  <a:pt x="5768950" y="148591"/>
                </a:lnTo>
                <a:lnTo>
                  <a:pt x="5612588" y="163887"/>
                </a:lnTo>
                <a:lnTo>
                  <a:pt x="5456911" y="177839"/>
                </a:lnTo>
                <a:lnTo>
                  <a:pt x="5303978" y="189941"/>
                </a:lnTo>
                <a:lnTo>
                  <a:pt x="5148987" y="202044"/>
                </a:lnTo>
                <a:lnTo>
                  <a:pt x="4996054" y="212129"/>
                </a:lnTo>
                <a:lnTo>
                  <a:pt x="4843120" y="220029"/>
                </a:lnTo>
                <a:lnTo>
                  <a:pt x="4690873" y="228266"/>
                </a:lnTo>
                <a:lnTo>
                  <a:pt x="4539997" y="235157"/>
                </a:lnTo>
                <a:lnTo>
                  <a:pt x="4390492" y="240032"/>
                </a:lnTo>
                <a:lnTo>
                  <a:pt x="4240988" y="244234"/>
                </a:lnTo>
                <a:lnTo>
                  <a:pt x="4092855" y="248268"/>
                </a:lnTo>
                <a:lnTo>
                  <a:pt x="3946780" y="250117"/>
                </a:lnTo>
                <a:lnTo>
                  <a:pt x="3800704" y="252134"/>
                </a:lnTo>
                <a:lnTo>
                  <a:pt x="3656686" y="253143"/>
                </a:lnTo>
                <a:lnTo>
                  <a:pt x="3514040" y="252134"/>
                </a:lnTo>
                <a:lnTo>
                  <a:pt x="3372765" y="252134"/>
                </a:lnTo>
                <a:lnTo>
                  <a:pt x="3232862" y="250117"/>
                </a:lnTo>
                <a:lnTo>
                  <a:pt x="3095702" y="247092"/>
                </a:lnTo>
                <a:lnTo>
                  <a:pt x="2959914" y="244234"/>
                </a:lnTo>
                <a:lnTo>
                  <a:pt x="2826868" y="241040"/>
                </a:lnTo>
                <a:lnTo>
                  <a:pt x="2694509" y="236166"/>
                </a:lnTo>
                <a:lnTo>
                  <a:pt x="2564208" y="230955"/>
                </a:lnTo>
                <a:lnTo>
                  <a:pt x="2436649" y="226249"/>
                </a:lnTo>
                <a:lnTo>
                  <a:pt x="2187703" y="212969"/>
                </a:lnTo>
                <a:lnTo>
                  <a:pt x="1949045" y="198850"/>
                </a:lnTo>
                <a:lnTo>
                  <a:pt x="1719988" y="184058"/>
                </a:lnTo>
                <a:lnTo>
                  <a:pt x="1503275" y="167753"/>
                </a:lnTo>
                <a:lnTo>
                  <a:pt x="1296163" y="150776"/>
                </a:lnTo>
                <a:lnTo>
                  <a:pt x="1104139" y="132455"/>
                </a:lnTo>
                <a:lnTo>
                  <a:pt x="923774" y="114469"/>
                </a:lnTo>
                <a:lnTo>
                  <a:pt x="757810" y="96484"/>
                </a:lnTo>
                <a:lnTo>
                  <a:pt x="605563" y="79507"/>
                </a:lnTo>
                <a:lnTo>
                  <a:pt x="470460" y="63370"/>
                </a:lnTo>
                <a:lnTo>
                  <a:pt x="348388" y="48074"/>
                </a:lnTo>
                <a:lnTo>
                  <a:pt x="245518" y="35299"/>
                </a:lnTo>
                <a:lnTo>
                  <a:pt x="159107" y="23197"/>
                </a:lnTo>
                <a:lnTo>
                  <a:pt x="40463" y="5883"/>
                </a:lnTo>
                <a:lnTo>
                  <a:pt x="1" y="0"/>
                </a:lnTo>
                <a:lnTo>
                  <a:pt x="1" y="905354"/>
                </a:lnTo>
                <a:lnTo>
                  <a:pt x="0" y="905354"/>
                </a:lnTo>
                <a:lnTo>
                  <a:pt x="0" y="6995918"/>
                </a:lnTo>
                <a:lnTo>
                  <a:pt x="6858000" y="6995918"/>
                </a:lnTo>
                <a:lnTo>
                  <a:pt x="6858000" y="1344715"/>
                </a:lnTo>
                <a:close/>
              </a:path>
            </a:pathLst>
          </a:custGeom>
          <a:ln>
            <a:noFill/>
          </a:ln>
        </p:spPr>
        <p:txBody>
          <a:bodyPr/>
          <a:lstStyle/>
          <a:p>
            <a:endParaRPr lang="en-ZA"/>
          </a:p>
        </p:txBody>
      </p:sp>
      <p:sp>
        <p:nvSpPr>
          <p:cNvPr id="1039" name="Rectangle 1038">
            <a:extLst>
              <a:ext uri="{FF2B5EF4-FFF2-40B4-BE49-F238E27FC236}">
                <a16:creationId xmlns:a16="http://schemas.microsoft.com/office/drawing/2014/main" id="{630182B0-3559-41D5-9EBC-0BD86BEDA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33666" y="0"/>
            <a:ext cx="731520" cy="16256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ZA"/>
          </a:p>
        </p:txBody>
      </p:sp>
      <p:pic>
        <p:nvPicPr>
          <p:cNvPr id="1028" name="Picture 4" descr="Botswana - National Flag">
            <a:extLst>
              <a:ext uri="{FF2B5EF4-FFF2-40B4-BE49-F238E27FC236}">
                <a16:creationId xmlns:a16="http://schemas.microsoft.com/office/drawing/2014/main" id="{AEFB062E-DD41-5177-C31D-92D65C539F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3830" r="14688"/>
          <a:stretch/>
        </p:blipFill>
        <p:spPr bwMode="auto">
          <a:xfrm>
            <a:off x="686777" y="1730097"/>
            <a:ext cx="5813928" cy="6292744"/>
          </a:xfrm>
          <a:prstGeom prst="rect">
            <a:avLst/>
          </a:prstGeom>
          <a:noFill/>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801597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7000"/>
                <a:hueMod val="88000"/>
                <a:satMod val="130000"/>
                <a:lumMod val="124000"/>
              </a:schemeClr>
            </a:gs>
            <a:gs pos="100000">
              <a:schemeClr val="bg1">
                <a:tint val="96000"/>
                <a:shade val="88000"/>
                <a:hueMod val="108000"/>
                <a:satMod val="164000"/>
                <a:lumMod val="76000"/>
              </a:schemeClr>
            </a:gs>
          </a:gsLst>
          <a:path path="circle">
            <a:fillToRect l="45000" t="65000" r="125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21B5EDC-5485-4264-891C-5B291E5397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3004799" cy="97536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0" name="Freeform 36">
            <a:extLst>
              <a:ext uri="{FF2B5EF4-FFF2-40B4-BE49-F238E27FC236}">
                <a16:creationId xmlns:a16="http://schemas.microsoft.com/office/drawing/2014/main" id="{E7ADA758-6D6A-4E4E-88F7-1B5038A0EF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088166" y="-1"/>
            <a:ext cx="596770" cy="5275934"/>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accent1">
              <a:alpha val="80000"/>
            </a:schemeClr>
          </a:solidFill>
          <a:ln>
            <a:noFill/>
          </a:ln>
        </p:spPr>
        <p:txBody>
          <a:bodyPr rtlCol="0" anchor="ctr"/>
          <a:lstStyle/>
          <a:p>
            <a:pPr algn="ctr"/>
            <a:endParaRPr lang="en-US"/>
          </a:p>
        </p:txBody>
      </p:sp>
      <p:sp>
        <p:nvSpPr>
          <p:cNvPr id="12" name="Freeform: Shape 11">
            <a:extLst>
              <a:ext uri="{FF2B5EF4-FFF2-40B4-BE49-F238E27FC236}">
                <a16:creationId xmlns:a16="http://schemas.microsoft.com/office/drawing/2014/main" id="{96D7C53C-B0E3-427C-B58C-BBF279079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5400000" flipH="1">
            <a:off x="-1145645" y="1145647"/>
            <a:ext cx="9753601" cy="7462313"/>
          </a:xfrm>
          <a:custGeom>
            <a:avLst/>
            <a:gdLst>
              <a:gd name="connsiteX0" fmla="*/ 6858001 w 6858001"/>
              <a:gd name="connsiteY0" fmla="*/ 1344715 h 6995918"/>
              <a:gd name="connsiteX1" fmla="*/ 6858001 w 6858001"/>
              <a:gd name="connsiteY1" fmla="*/ 1177 h 6995918"/>
              <a:gd name="connsiteX2" fmla="*/ 6702324 w 6858001"/>
              <a:gd name="connsiteY2" fmla="*/ 26222 h 6995918"/>
              <a:gd name="connsiteX3" fmla="*/ 6547333 w 6858001"/>
              <a:gd name="connsiteY3" fmla="*/ 50091 h 6995918"/>
              <a:gd name="connsiteX4" fmla="*/ 6391657 w 6858001"/>
              <a:gd name="connsiteY4" fmla="*/ 73455 h 6995918"/>
              <a:gd name="connsiteX5" fmla="*/ 6235294 w 6858001"/>
              <a:gd name="connsiteY5" fmla="*/ 93458 h 6995918"/>
              <a:gd name="connsiteX6" fmla="*/ 6079618 w 6858001"/>
              <a:gd name="connsiteY6" fmla="*/ 113629 h 6995918"/>
              <a:gd name="connsiteX7" fmla="*/ 5923255 w 6858001"/>
              <a:gd name="connsiteY7" fmla="*/ 132455 h 6995918"/>
              <a:gd name="connsiteX8" fmla="*/ 5768950 w 6858001"/>
              <a:gd name="connsiteY8" fmla="*/ 148591 h 6995918"/>
              <a:gd name="connsiteX9" fmla="*/ 5612588 w 6858001"/>
              <a:gd name="connsiteY9" fmla="*/ 163887 h 6995918"/>
              <a:gd name="connsiteX10" fmla="*/ 5456911 w 6858001"/>
              <a:gd name="connsiteY10" fmla="*/ 177839 h 6995918"/>
              <a:gd name="connsiteX11" fmla="*/ 5303978 w 6858001"/>
              <a:gd name="connsiteY11" fmla="*/ 189941 h 6995918"/>
              <a:gd name="connsiteX12" fmla="*/ 5148987 w 6858001"/>
              <a:gd name="connsiteY12" fmla="*/ 202044 h 6995918"/>
              <a:gd name="connsiteX13" fmla="*/ 4996054 w 6858001"/>
              <a:gd name="connsiteY13" fmla="*/ 212129 h 6995918"/>
              <a:gd name="connsiteX14" fmla="*/ 4843120 w 6858001"/>
              <a:gd name="connsiteY14" fmla="*/ 220029 h 6995918"/>
              <a:gd name="connsiteX15" fmla="*/ 4690873 w 6858001"/>
              <a:gd name="connsiteY15" fmla="*/ 228266 h 6995918"/>
              <a:gd name="connsiteX16" fmla="*/ 4539997 w 6858001"/>
              <a:gd name="connsiteY16" fmla="*/ 235157 h 6995918"/>
              <a:gd name="connsiteX17" fmla="*/ 4390492 w 6858001"/>
              <a:gd name="connsiteY17" fmla="*/ 240032 h 6995918"/>
              <a:gd name="connsiteX18" fmla="*/ 4240988 w 6858001"/>
              <a:gd name="connsiteY18" fmla="*/ 244234 h 6995918"/>
              <a:gd name="connsiteX19" fmla="*/ 4092855 w 6858001"/>
              <a:gd name="connsiteY19" fmla="*/ 248268 h 6995918"/>
              <a:gd name="connsiteX20" fmla="*/ 3946780 w 6858001"/>
              <a:gd name="connsiteY20" fmla="*/ 250117 h 6995918"/>
              <a:gd name="connsiteX21" fmla="*/ 3800704 w 6858001"/>
              <a:gd name="connsiteY21" fmla="*/ 252134 h 6995918"/>
              <a:gd name="connsiteX22" fmla="*/ 3656686 w 6858001"/>
              <a:gd name="connsiteY22" fmla="*/ 253143 h 6995918"/>
              <a:gd name="connsiteX23" fmla="*/ 3514040 w 6858001"/>
              <a:gd name="connsiteY23" fmla="*/ 252134 h 6995918"/>
              <a:gd name="connsiteX24" fmla="*/ 3372765 w 6858001"/>
              <a:gd name="connsiteY24" fmla="*/ 252134 h 6995918"/>
              <a:gd name="connsiteX25" fmla="*/ 3232862 w 6858001"/>
              <a:gd name="connsiteY25" fmla="*/ 250117 h 6995918"/>
              <a:gd name="connsiteX26" fmla="*/ 3095702 w 6858001"/>
              <a:gd name="connsiteY26" fmla="*/ 247092 h 6995918"/>
              <a:gd name="connsiteX27" fmla="*/ 2959914 w 6858001"/>
              <a:gd name="connsiteY27" fmla="*/ 244234 h 6995918"/>
              <a:gd name="connsiteX28" fmla="*/ 2826868 w 6858001"/>
              <a:gd name="connsiteY28" fmla="*/ 241040 h 6995918"/>
              <a:gd name="connsiteX29" fmla="*/ 2694509 w 6858001"/>
              <a:gd name="connsiteY29" fmla="*/ 236166 h 6995918"/>
              <a:gd name="connsiteX30" fmla="*/ 2564208 w 6858001"/>
              <a:gd name="connsiteY30" fmla="*/ 230955 h 6995918"/>
              <a:gd name="connsiteX31" fmla="*/ 2436649 w 6858001"/>
              <a:gd name="connsiteY31" fmla="*/ 226249 h 6995918"/>
              <a:gd name="connsiteX32" fmla="*/ 2187703 w 6858001"/>
              <a:gd name="connsiteY32" fmla="*/ 212969 h 6995918"/>
              <a:gd name="connsiteX33" fmla="*/ 1949045 w 6858001"/>
              <a:gd name="connsiteY33" fmla="*/ 198850 h 6995918"/>
              <a:gd name="connsiteX34" fmla="*/ 1719988 w 6858001"/>
              <a:gd name="connsiteY34" fmla="*/ 184058 h 6995918"/>
              <a:gd name="connsiteX35" fmla="*/ 1503275 w 6858001"/>
              <a:gd name="connsiteY35" fmla="*/ 167753 h 6995918"/>
              <a:gd name="connsiteX36" fmla="*/ 1296163 w 6858001"/>
              <a:gd name="connsiteY36" fmla="*/ 150776 h 6995918"/>
              <a:gd name="connsiteX37" fmla="*/ 1104139 w 6858001"/>
              <a:gd name="connsiteY37" fmla="*/ 132455 h 6995918"/>
              <a:gd name="connsiteX38" fmla="*/ 923774 w 6858001"/>
              <a:gd name="connsiteY38" fmla="*/ 114469 h 6995918"/>
              <a:gd name="connsiteX39" fmla="*/ 757810 w 6858001"/>
              <a:gd name="connsiteY39" fmla="*/ 96484 h 6995918"/>
              <a:gd name="connsiteX40" fmla="*/ 605563 w 6858001"/>
              <a:gd name="connsiteY40" fmla="*/ 79507 h 6995918"/>
              <a:gd name="connsiteX41" fmla="*/ 470460 w 6858001"/>
              <a:gd name="connsiteY41" fmla="*/ 63370 h 6995918"/>
              <a:gd name="connsiteX42" fmla="*/ 348388 w 6858001"/>
              <a:gd name="connsiteY42" fmla="*/ 48074 h 6995918"/>
              <a:gd name="connsiteX43" fmla="*/ 245518 w 6858001"/>
              <a:gd name="connsiteY43" fmla="*/ 35299 h 6995918"/>
              <a:gd name="connsiteX44" fmla="*/ 159107 w 6858001"/>
              <a:gd name="connsiteY44" fmla="*/ 23197 h 6995918"/>
              <a:gd name="connsiteX45" fmla="*/ 40463 w 6858001"/>
              <a:gd name="connsiteY45" fmla="*/ 5883 h 6995918"/>
              <a:gd name="connsiteX46" fmla="*/ 1 w 6858001"/>
              <a:gd name="connsiteY46" fmla="*/ 0 h 6995918"/>
              <a:gd name="connsiteX47" fmla="*/ 1 w 6858001"/>
              <a:gd name="connsiteY47" fmla="*/ 905354 h 6995918"/>
              <a:gd name="connsiteX48" fmla="*/ 0 w 6858001"/>
              <a:gd name="connsiteY48" fmla="*/ 905354 h 6995918"/>
              <a:gd name="connsiteX49" fmla="*/ 0 w 6858001"/>
              <a:gd name="connsiteY49" fmla="*/ 6995918 h 6995918"/>
              <a:gd name="connsiteX50" fmla="*/ 6858000 w 6858001"/>
              <a:gd name="connsiteY50" fmla="*/ 6995918 h 6995918"/>
              <a:gd name="connsiteX51" fmla="*/ 6858000 w 6858001"/>
              <a:gd name="connsiteY51" fmla="*/ 1344715 h 6995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858001" h="6995918">
                <a:moveTo>
                  <a:pt x="6858001" y="1344715"/>
                </a:moveTo>
                <a:lnTo>
                  <a:pt x="6858001" y="1177"/>
                </a:lnTo>
                <a:lnTo>
                  <a:pt x="6702324" y="26222"/>
                </a:lnTo>
                <a:lnTo>
                  <a:pt x="6547333" y="50091"/>
                </a:lnTo>
                <a:lnTo>
                  <a:pt x="6391657" y="73455"/>
                </a:lnTo>
                <a:lnTo>
                  <a:pt x="6235294" y="93458"/>
                </a:lnTo>
                <a:lnTo>
                  <a:pt x="6079618" y="113629"/>
                </a:lnTo>
                <a:lnTo>
                  <a:pt x="5923255" y="132455"/>
                </a:lnTo>
                <a:lnTo>
                  <a:pt x="5768950" y="148591"/>
                </a:lnTo>
                <a:lnTo>
                  <a:pt x="5612588" y="163887"/>
                </a:lnTo>
                <a:lnTo>
                  <a:pt x="5456911" y="177839"/>
                </a:lnTo>
                <a:lnTo>
                  <a:pt x="5303978" y="189941"/>
                </a:lnTo>
                <a:lnTo>
                  <a:pt x="5148987" y="202044"/>
                </a:lnTo>
                <a:lnTo>
                  <a:pt x="4996054" y="212129"/>
                </a:lnTo>
                <a:lnTo>
                  <a:pt x="4843120" y="220029"/>
                </a:lnTo>
                <a:lnTo>
                  <a:pt x="4690873" y="228266"/>
                </a:lnTo>
                <a:lnTo>
                  <a:pt x="4539997" y="235157"/>
                </a:lnTo>
                <a:lnTo>
                  <a:pt x="4390492" y="240032"/>
                </a:lnTo>
                <a:lnTo>
                  <a:pt x="4240988" y="244234"/>
                </a:lnTo>
                <a:lnTo>
                  <a:pt x="4092855" y="248268"/>
                </a:lnTo>
                <a:lnTo>
                  <a:pt x="3946780" y="250117"/>
                </a:lnTo>
                <a:lnTo>
                  <a:pt x="3800704" y="252134"/>
                </a:lnTo>
                <a:lnTo>
                  <a:pt x="3656686" y="253143"/>
                </a:lnTo>
                <a:lnTo>
                  <a:pt x="3514040" y="252134"/>
                </a:lnTo>
                <a:lnTo>
                  <a:pt x="3372765" y="252134"/>
                </a:lnTo>
                <a:lnTo>
                  <a:pt x="3232862" y="250117"/>
                </a:lnTo>
                <a:lnTo>
                  <a:pt x="3095702" y="247092"/>
                </a:lnTo>
                <a:lnTo>
                  <a:pt x="2959914" y="244234"/>
                </a:lnTo>
                <a:lnTo>
                  <a:pt x="2826868" y="241040"/>
                </a:lnTo>
                <a:lnTo>
                  <a:pt x="2694509" y="236166"/>
                </a:lnTo>
                <a:lnTo>
                  <a:pt x="2564208" y="230955"/>
                </a:lnTo>
                <a:lnTo>
                  <a:pt x="2436649" y="226249"/>
                </a:lnTo>
                <a:lnTo>
                  <a:pt x="2187703" y="212969"/>
                </a:lnTo>
                <a:lnTo>
                  <a:pt x="1949045" y="198850"/>
                </a:lnTo>
                <a:lnTo>
                  <a:pt x="1719988" y="184058"/>
                </a:lnTo>
                <a:lnTo>
                  <a:pt x="1503275" y="167753"/>
                </a:lnTo>
                <a:lnTo>
                  <a:pt x="1296163" y="150776"/>
                </a:lnTo>
                <a:lnTo>
                  <a:pt x="1104139" y="132455"/>
                </a:lnTo>
                <a:lnTo>
                  <a:pt x="923774" y="114469"/>
                </a:lnTo>
                <a:lnTo>
                  <a:pt x="757810" y="96484"/>
                </a:lnTo>
                <a:lnTo>
                  <a:pt x="605563" y="79507"/>
                </a:lnTo>
                <a:lnTo>
                  <a:pt x="470460" y="63370"/>
                </a:lnTo>
                <a:lnTo>
                  <a:pt x="348388" y="48074"/>
                </a:lnTo>
                <a:lnTo>
                  <a:pt x="245518" y="35299"/>
                </a:lnTo>
                <a:lnTo>
                  <a:pt x="159107" y="23197"/>
                </a:lnTo>
                <a:lnTo>
                  <a:pt x="40463" y="5883"/>
                </a:lnTo>
                <a:lnTo>
                  <a:pt x="1" y="0"/>
                </a:lnTo>
                <a:lnTo>
                  <a:pt x="1" y="905354"/>
                </a:lnTo>
                <a:lnTo>
                  <a:pt x="0" y="905354"/>
                </a:lnTo>
                <a:lnTo>
                  <a:pt x="0" y="6995918"/>
                </a:lnTo>
                <a:lnTo>
                  <a:pt x="6858000" y="6995918"/>
                </a:lnTo>
                <a:lnTo>
                  <a:pt x="6858000" y="1344715"/>
                </a:lnTo>
                <a:close/>
              </a:path>
            </a:pathLst>
          </a:custGeom>
          <a:solidFill>
            <a:schemeClr val="tx1"/>
          </a:solidFill>
          <a:ln>
            <a:noFill/>
          </a:ln>
        </p:spPr>
        <p:txBody>
          <a:bodyPr/>
          <a:lstStyle/>
          <a:p>
            <a:endParaRPr lang="en-ZA"/>
          </a:p>
        </p:txBody>
      </p:sp>
      <p:sp>
        <p:nvSpPr>
          <p:cNvPr id="3" name="Subtitle 2">
            <a:extLst>
              <a:ext uri="{FF2B5EF4-FFF2-40B4-BE49-F238E27FC236}">
                <a16:creationId xmlns:a16="http://schemas.microsoft.com/office/drawing/2014/main" id="{C245273F-E264-9308-5601-2D88C2D002D7}"/>
              </a:ext>
            </a:extLst>
          </p:cNvPr>
          <p:cNvSpPr>
            <a:spLocks noGrp="1"/>
          </p:cNvSpPr>
          <p:nvPr>
            <p:ph type="subTitle" idx="1"/>
          </p:nvPr>
        </p:nvSpPr>
        <p:spPr>
          <a:xfrm>
            <a:off x="7593125" y="1775924"/>
            <a:ext cx="4488753" cy="6201751"/>
          </a:xfrm>
        </p:spPr>
        <p:txBody>
          <a:bodyPr anchor="ctr">
            <a:normAutofit/>
          </a:bodyPr>
          <a:lstStyle/>
          <a:p>
            <a:pPr marL="342900" indent="-342900">
              <a:lnSpc>
                <a:spcPct val="90000"/>
              </a:lnSpc>
              <a:buFont typeface="Arial" panose="020B0604020202020204" pitchFamily="34" charset="0"/>
              <a:buChar char="•"/>
            </a:pPr>
            <a:r>
              <a:rPr lang="en-ZA" sz="2600" dirty="0">
                <a:solidFill>
                  <a:schemeClr val="tx1"/>
                </a:solidFill>
              </a:rPr>
              <a:t>Lack of skills and adequate training for staff in the corruption prevention division</a:t>
            </a:r>
          </a:p>
          <a:p>
            <a:pPr marL="342900" indent="-342900">
              <a:lnSpc>
                <a:spcPct val="90000"/>
              </a:lnSpc>
              <a:buFont typeface="Arial" panose="020B0604020202020204" pitchFamily="34" charset="0"/>
              <a:buChar char="•"/>
            </a:pPr>
            <a:r>
              <a:rPr lang="en-ZA" sz="2600" dirty="0">
                <a:solidFill>
                  <a:schemeClr val="tx1"/>
                </a:solidFill>
              </a:rPr>
              <a:t>Budgetary constraints</a:t>
            </a:r>
          </a:p>
          <a:p>
            <a:pPr marL="342900" indent="-342900">
              <a:lnSpc>
                <a:spcPct val="90000"/>
              </a:lnSpc>
              <a:buFont typeface="Arial" panose="020B0604020202020204" pitchFamily="34" charset="0"/>
              <a:buChar char="•"/>
            </a:pPr>
            <a:r>
              <a:rPr lang="en-ZA" sz="2600" dirty="0">
                <a:solidFill>
                  <a:schemeClr val="tx1"/>
                </a:solidFill>
              </a:rPr>
              <a:t>Lack of independence as it falls under the office of the president</a:t>
            </a:r>
          </a:p>
          <a:p>
            <a:pPr marL="342900" indent="-342900">
              <a:lnSpc>
                <a:spcPct val="90000"/>
              </a:lnSpc>
              <a:buFont typeface="Arial" panose="020B0604020202020204" pitchFamily="34" charset="0"/>
              <a:buChar char="•"/>
            </a:pPr>
            <a:r>
              <a:rPr lang="en-ZA" sz="2600" dirty="0">
                <a:solidFill>
                  <a:schemeClr val="tx1"/>
                </a:solidFill>
              </a:rPr>
              <a:t>Challenges in obtaining convictions with regard to high-level investigations.</a:t>
            </a:r>
          </a:p>
        </p:txBody>
      </p:sp>
      <p:sp>
        <p:nvSpPr>
          <p:cNvPr id="2" name="Title 1">
            <a:extLst>
              <a:ext uri="{FF2B5EF4-FFF2-40B4-BE49-F238E27FC236}">
                <a16:creationId xmlns:a16="http://schemas.microsoft.com/office/drawing/2014/main" id="{93D93B5F-0A43-A60F-6A44-18D15B96DF96}"/>
              </a:ext>
            </a:extLst>
          </p:cNvPr>
          <p:cNvSpPr>
            <a:spLocks noGrp="1"/>
          </p:cNvSpPr>
          <p:nvPr>
            <p:ph type="ctrTitle"/>
          </p:nvPr>
        </p:nvSpPr>
        <p:spPr>
          <a:xfrm>
            <a:off x="786580" y="1775923"/>
            <a:ext cx="5996356" cy="6201750"/>
          </a:xfrm>
        </p:spPr>
        <p:txBody>
          <a:bodyPr anchor="ctr">
            <a:normAutofit/>
          </a:bodyPr>
          <a:lstStyle/>
          <a:p>
            <a:r>
              <a:rPr lang="en-ZA" sz="7000">
                <a:solidFill>
                  <a:schemeClr val="bg1"/>
                </a:solidFill>
              </a:rPr>
              <a:t>CHALLENGES</a:t>
            </a:r>
          </a:p>
        </p:txBody>
      </p:sp>
    </p:spTree>
    <p:extLst>
      <p:ext uri="{BB962C8B-B14F-4D97-AF65-F5344CB8AC3E}">
        <p14:creationId xmlns:p14="http://schemas.microsoft.com/office/powerpoint/2010/main" val="4051531749"/>
      </p:ext>
    </p:extLst>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7000"/>
                <a:hueMod val="88000"/>
                <a:satMod val="130000"/>
                <a:lumMod val="124000"/>
              </a:schemeClr>
            </a:gs>
            <a:gs pos="100000">
              <a:schemeClr val="bg1">
                <a:tint val="96000"/>
                <a:shade val="88000"/>
                <a:hueMod val="108000"/>
                <a:satMod val="164000"/>
                <a:lumMod val="76000"/>
              </a:schemeClr>
            </a:gs>
          </a:gsLst>
          <a:path path="circle">
            <a:fillToRect l="45000" t="65000" r="125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21B5EDC-5485-4264-891C-5B291E5397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3004799" cy="97536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0" name="Freeform 36">
            <a:extLst>
              <a:ext uri="{FF2B5EF4-FFF2-40B4-BE49-F238E27FC236}">
                <a16:creationId xmlns:a16="http://schemas.microsoft.com/office/drawing/2014/main" id="{E7ADA758-6D6A-4E4E-88F7-1B5038A0EF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088166" y="-1"/>
            <a:ext cx="596770" cy="5275934"/>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accent1">
              <a:alpha val="80000"/>
            </a:schemeClr>
          </a:solidFill>
          <a:ln>
            <a:noFill/>
          </a:ln>
        </p:spPr>
        <p:txBody>
          <a:bodyPr rtlCol="0" anchor="ctr"/>
          <a:lstStyle/>
          <a:p>
            <a:pPr algn="ctr"/>
            <a:endParaRPr lang="en-US"/>
          </a:p>
        </p:txBody>
      </p:sp>
      <p:sp>
        <p:nvSpPr>
          <p:cNvPr id="12" name="Freeform: Shape 11">
            <a:extLst>
              <a:ext uri="{FF2B5EF4-FFF2-40B4-BE49-F238E27FC236}">
                <a16:creationId xmlns:a16="http://schemas.microsoft.com/office/drawing/2014/main" id="{96D7C53C-B0E3-427C-B58C-BBF279079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5400000" flipH="1">
            <a:off x="-1145645" y="1145647"/>
            <a:ext cx="9753601" cy="7462313"/>
          </a:xfrm>
          <a:custGeom>
            <a:avLst/>
            <a:gdLst>
              <a:gd name="connsiteX0" fmla="*/ 6858001 w 6858001"/>
              <a:gd name="connsiteY0" fmla="*/ 1344715 h 6995918"/>
              <a:gd name="connsiteX1" fmla="*/ 6858001 w 6858001"/>
              <a:gd name="connsiteY1" fmla="*/ 1177 h 6995918"/>
              <a:gd name="connsiteX2" fmla="*/ 6702324 w 6858001"/>
              <a:gd name="connsiteY2" fmla="*/ 26222 h 6995918"/>
              <a:gd name="connsiteX3" fmla="*/ 6547333 w 6858001"/>
              <a:gd name="connsiteY3" fmla="*/ 50091 h 6995918"/>
              <a:gd name="connsiteX4" fmla="*/ 6391657 w 6858001"/>
              <a:gd name="connsiteY4" fmla="*/ 73455 h 6995918"/>
              <a:gd name="connsiteX5" fmla="*/ 6235294 w 6858001"/>
              <a:gd name="connsiteY5" fmla="*/ 93458 h 6995918"/>
              <a:gd name="connsiteX6" fmla="*/ 6079618 w 6858001"/>
              <a:gd name="connsiteY6" fmla="*/ 113629 h 6995918"/>
              <a:gd name="connsiteX7" fmla="*/ 5923255 w 6858001"/>
              <a:gd name="connsiteY7" fmla="*/ 132455 h 6995918"/>
              <a:gd name="connsiteX8" fmla="*/ 5768950 w 6858001"/>
              <a:gd name="connsiteY8" fmla="*/ 148591 h 6995918"/>
              <a:gd name="connsiteX9" fmla="*/ 5612588 w 6858001"/>
              <a:gd name="connsiteY9" fmla="*/ 163887 h 6995918"/>
              <a:gd name="connsiteX10" fmla="*/ 5456911 w 6858001"/>
              <a:gd name="connsiteY10" fmla="*/ 177839 h 6995918"/>
              <a:gd name="connsiteX11" fmla="*/ 5303978 w 6858001"/>
              <a:gd name="connsiteY11" fmla="*/ 189941 h 6995918"/>
              <a:gd name="connsiteX12" fmla="*/ 5148987 w 6858001"/>
              <a:gd name="connsiteY12" fmla="*/ 202044 h 6995918"/>
              <a:gd name="connsiteX13" fmla="*/ 4996054 w 6858001"/>
              <a:gd name="connsiteY13" fmla="*/ 212129 h 6995918"/>
              <a:gd name="connsiteX14" fmla="*/ 4843120 w 6858001"/>
              <a:gd name="connsiteY14" fmla="*/ 220029 h 6995918"/>
              <a:gd name="connsiteX15" fmla="*/ 4690873 w 6858001"/>
              <a:gd name="connsiteY15" fmla="*/ 228266 h 6995918"/>
              <a:gd name="connsiteX16" fmla="*/ 4539997 w 6858001"/>
              <a:gd name="connsiteY16" fmla="*/ 235157 h 6995918"/>
              <a:gd name="connsiteX17" fmla="*/ 4390492 w 6858001"/>
              <a:gd name="connsiteY17" fmla="*/ 240032 h 6995918"/>
              <a:gd name="connsiteX18" fmla="*/ 4240988 w 6858001"/>
              <a:gd name="connsiteY18" fmla="*/ 244234 h 6995918"/>
              <a:gd name="connsiteX19" fmla="*/ 4092855 w 6858001"/>
              <a:gd name="connsiteY19" fmla="*/ 248268 h 6995918"/>
              <a:gd name="connsiteX20" fmla="*/ 3946780 w 6858001"/>
              <a:gd name="connsiteY20" fmla="*/ 250117 h 6995918"/>
              <a:gd name="connsiteX21" fmla="*/ 3800704 w 6858001"/>
              <a:gd name="connsiteY21" fmla="*/ 252134 h 6995918"/>
              <a:gd name="connsiteX22" fmla="*/ 3656686 w 6858001"/>
              <a:gd name="connsiteY22" fmla="*/ 253143 h 6995918"/>
              <a:gd name="connsiteX23" fmla="*/ 3514040 w 6858001"/>
              <a:gd name="connsiteY23" fmla="*/ 252134 h 6995918"/>
              <a:gd name="connsiteX24" fmla="*/ 3372765 w 6858001"/>
              <a:gd name="connsiteY24" fmla="*/ 252134 h 6995918"/>
              <a:gd name="connsiteX25" fmla="*/ 3232862 w 6858001"/>
              <a:gd name="connsiteY25" fmla="*/ 250117 h 6995918"/>
              <a:gd name="connsiteX26" fmla="*/ 3095702 w 6858001"/>
              <a:gd name="connsiteY26" fmla="*/ 247092 h 6995918"/>
              <a:gd name="connsiteX27" fmla="*/ 2959914 w 6858001"/>
              <a:gd name="connsiteY27" fmla="*/ 244234 h 6995918"/>
              <a:gd name="connsiteX28" fmla="*/ 2826868 w 6858001"/>
              <a:gd name="connsiteY28" fmla="*/ 241040 h 6995918"/>
              <a:gd name="connsiteX29" fmla="*/ 2694509 w 6858001"/>
              <a:gd name="connsiteY29" fmla="*/ 236166 h 6995918"/>
              <a:gd name="connsiteX30" fmla="*/ 2564208 w 6858001"/>
              <a:gd name="connsiteY30" fmla="*/ 230955 h 6995918"/>
              <a:gd name="connsiteX31" fmla="*/ 2436649 w 6858001"/>
              <a:gd name="connsiteY31" fmla="*/ 226249 h 6995918"/>
              <a:gd name="connsiteX32" fmla="*/ 2187703 w 6858001"/>
              <a:gd name="connsiteY32" fmla="*/ 212969 h 6995918"/>
              <a:gd name="connsiteX33" fmla="*/ 1949045 w 6858001"/>
              <a:gd name="connsiteY33" fmla="*/ 198850 h 6995918"/>
              <a:gd name="connsiteX34" fmla="*/ 1719988 w 6858001"/>
              <a:gd name="connsiteY34" fmla="*/ 184058 h 6995918"/>
              <a:gd name="connsiteX35" fmla="*/ 1503275 w 6858001"/>
              <a:gd name="connsiteY35" fmla="*/ 167753 h 6995918"/>
              <a:gd name="connsiteX36" fmla="*/ 1296163 w 6858001"/>
              <a:gd name="connsiteY36" fmla="*/ 150776 h 6995918"/>
              <a:gd name="connsiteX37" fmla="*/ 1104139 w 6858001"/>
              <a:gd name="connsiteY37" fmla="*/ 132455 h 6995918"/>
              <a:gd name="connsiteX38" fmla="*/ 923774 w 6858001"/>
              <a:gd name="connsiteY38" fmla="*/ 114469 h 6995918"/>
              <a:gd name="connsiteX39" fmla="*/ 757810 w 6858001"/>
              <a:gd name="connsiteY39" fmla="*/ 96484 h 6995918"/>
              <a:gd name="connsiteX40" fmla="*/ 605563 w 6858001"/>
              <a:gd name="connsiteY40" fmla="*/ 79507 h 6995918"/>
              <a:gd name="connsiteX41" fmla="*/ 470460 w 6858001"/>
              <a:gd name="connsiteY41" fmla="*/ 63370 h 6995918"/>
              <a:gd name="connsiteX42" fmla="*/ 348388 w 6858001"/>
              <a:gd name="connsiteY42" fmla="*/ 48074 h 6995918"/>
              <a:gd name="connsiteX43" fmla="*/ 245518 w 6858001"/>
              <a:gd name="connsiteY43" fmla="*/ 35299 h 6995918"/>
              <a:gd name="connsiteX44" fmla="*/ 159107 w 6858001"/>
              <a:gd name="connsiteY44" fmla="*/ 23197 h 6995918"/>
              <a:gd name="connsiteX45" fmla="*/ 40463 w 6858001"/>
              <a:gd name="connsiteY45" fmla="*/ 5883 h 6995918"/>
              <a:gd name="connsiteX46" fmla="*/ 1 w 6858001"/>
              <a:gd name="connsiteY46" fmla="*/ 0 h 6995918"/>
              <a:gd name="connsiteX47" fmla="*/ 1 w 6858001"/>
              <a:gd name="connsiteY47" fmla="*/ 905354 h 6995918"/>
              <a:gd name="connsiteX48" fmla="*/ 0 w 6858001"/>
              <a:gd name="connsiteY48" fmla="*/ 905354 h 6995918"/>
              <a:gd name="connsiteX49" fmla="*/ 0 w 6858001"/>
              <a:gd name="connsiteY49" fmla="*/ 6995918 h 6995918"/>
              <a:gd name="connsiteX50" fmla="*/ 6858000 w 6858001"/>
              <a:gd name="connsiteY50" fmla="*/ 6995918 h 6995918"/>
              <a:gd name="connsiteX51" fmla="*/ 6858000 w 6858001"/>
              <a:gd name="connsiteY51" fmla="*/ 1344715 h 6995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858001" h="6995918">
                <a:moveTo>
                  <a:pt x="6858001" y="1344715"/>
                </a:moveTo>
                <a:lnTo>
                  <a:pt x="6858001" y="1177"/>
                </a:lnTo>
                <a:lnTo>
                  <a:pt x="6702324" y="26222"/>
                </a:lnTo>
                <a:lnTo>
                  <a:pt x="6547333" y="50091"/>
                </a:lnTo>
                <a:lnTo>
                  <a:pt x="6391657" y="73455"/>
                </a:lnTo>
                <a:lnTo>
                  <a:pt x="6235294" y="93458"/>
                </a:lnTo>
                <a:lnTo>
                  <a:pt x="6079618" y="113629"/>
                </a:lnTo>
                <a:lnTo>
                  <a:pt x="5923255" y="132455"/>
                </a:lnTo>
                <a:lnTo>
                  <a:pt x="5768950" y="148591"/>
                </a:lnTo>
                <a:lnTo>
                  <a:pt x="5612588" y="163887"/>
                </a:lnTo>
                <a:lnTo>
                  <a:pt x="5456911" y="177839"/>
                </a:lnTo>
                <a:lnTo>
                  <a:pt x="5303978" y="189941"/>
                </a:lnTo>
                <a:lnTo>
                  <a:pt x="5148987" y="202044"/>
                </a:lnTo>
                <a:lnTo>
                  <a:pt x="4996054" y="212129"/>
                </a:lnTo>
                <a:lnTo>
                  <a:pt x="4843120" y="220029"/>
                </a:lnTo>
                <a:lnTo>
                  <a:pt x="4690873" y="228266"/>
                </a:lnTo>
                <a:lnTo>
                  <a:pt x="4539997" y="235157"/>
                </a:lnTo>
                <a:lnTo>
                  <a:pt x="4390492" y="240032"/>
                </a:lnTo>
                <a:lnTo>
                  <a:pt x="4240988" y="244234"/>
                </a:lnTo>
                <a:lnTo>
                  <a:pt x="4092855" y="248268"/>
                </a:lnTo>
                <a:lnTo>
                  <a:pt x="3946780" y="250117"/>
                </a:lnTo>
                <a:lnTo>
                  <a:pt x="3800704" y="252134"/>
                </a:lnTo>
                <a:lnTo>
                  <a:pt x="3656686" y="253143"/>
                </a:lnTo>
                <a:lnTo>
                  <a:pt x="3514040" y="252134"/>
                </a:lnTo>
                <a:lnTo>
                  <a:pt x="3372765" y="252134"/>
                </a:lnTo>
                <a:lnTo>
                  <a:pt x="3232862" y="250117"/>
                </a:lnTo>
                <a:lnTo>
                  <a:pt x="3095702" y="247092"/>
                </a:lnTo>
                <a:lnTo>
                  <a:pt x="2959914" y="244234"/>
                </a:lnTo>
                <a:lnTo>
                  <a:pt x="2826868" y="241040"/>
                </a:lnTo>
                <a:lnTo>
                  <a:pt x="2694509" y="236166"/>
                </a:lnTo>
                <a:lnTo>
                  <a:pt x="2564208" y="230955"/>
                </a:lnTo>
                <a:lnTo>
                  <a:pt x="2436649" y="226249"/>
                </a:lnTo>
                <a:lnTo>
                  <a:pt x="2187703" y="212969"/>
                </a:lnTo>
                <a:lnTo>
                  <a:pt x="1949045" y="198850"/>
                </a:lnTo>
                <a:lnTo>
                  <a:pt x="1719988" y="184058"/>
                </a:lnTo>
                <a:lnTo>
                  <a:pt x="1503275" y="167753"/>
                </a:lnTo>
                <a:lnTo>
                  <a:pt x="1296163" y="150776"/>
                </a:lnTo>
                <a:lnTo>
                  <a:pt x="1104139" y="132455"/>
                </a:lnTo>
                <a:lnTo>
                  <a:pt x="923774" y="114469"/>
                </a:lnTo>
                <a:lnTo>
                  <a:pt x="757810" y="96484"/>
                </a:lnTo>
                <a:lnTo>
                  <a:pt x="605563" y="79507"/>
                </a:lnTo>
                <a:lnTo>
                  <a:pt x="470460" y="63370"/>
                </a:lnTo>
                <a:lnTo>
                  <a:pt x="348388" y="48074"/>
                </a:lnTo>
                <a:lnTo>
                  <a:pt x="245518" y="35299"/>
                </a:lnTo>
                <a:lnTo>
                  <a:pt x="159107" y="23197"/>
                </a:lnTo>
                <a:lnTo>
                  <a:pt x="40463" y="5883"/>
                </a:lnTo>
                <a:lnTo>
                  <a:pt x="1" y="0"/>
                </a:lnTo>
                <a:lnTo>
                  <a:pt x="1" y="905354"/>
                </a:lnTo>
                <a:lnTo>
                  <a:pt x="0" y="905354"/>
                </a:lnTo>
                <a:lnTo>
                  <a:pt x="0" y="6995918"/>
                </a:lnTo>
                <a:lnTo>
                  <a:pt x="6858000" y="6995918"/>
                </a:lnTo>
                <a:lnTo>
                  <a:pt x="6858000" y="1344715"/>
                </a:lnTo>
                <a:close/>
              </a:path>
            </a:pathLst>
          </a:custGeom>
          <a:solidFill>
            <a:schemeClr val="tx1"/>
          </a:solidFill>
          <a:ln>
            <a:noFill/>
          </a:ln>
        </p:spPr>
        <p:txBody>
          <a:bodyPr/>
          <a:lstStyle/>
          <a:p>
            <a:endParaRPr lang="en-ZA"/>
          </a:p>
        </p:txBody>
      </p:sp>
      <p:sp>
        <p:nvSpPr>
          <p:cNvPr id="3" name="Subtitle 2">
            <a:extLst>
              <a:ext uri="{FF2B5EF4-FFF2-40B4-BE49-F238E27FC236}">
                <a16:creationId xmlns:a16="http://schemas.microsoft.com/office/drawing/2014/main" id="{2258B533-4D99-9B23-49F8-7D0CEB2DD5BE}"/>
              </a:ext>
            </a:extLst>
          </p:cNvPr>
          <p:cNvSpPr>
            <a:spLocks noGrp="1"/>
          </p:cNvSpPr>
          <p:nvPr>
            <p:ph type="subTitle" idx="1"/>
          </p:nvPr>
        </p:nvSpPr>
        <p:spPr>
          <a:xfrm>
            <a:off x="7593125" y="1775924"/>
            <a:ext cx="4488753" cy="6201751"/>
          </a:xfrm>
        </p:spPr>
        <p:txBody>
          <a:bodyPr anchor="ctr">
            <a:normAutofit/>
          </a:bodyPr>
          <a:lstStyle/>
          <a:p>
            <a:pPr marL="342900" indent="-342900">
              <a:lnSpc>
                <a:spcPct val="90000"/>
              </a:lnSpc>
              <a:buFont typeface="Arial" panose="020B0604020202020204" pitchFamily="34" charset="0"/>
              <a:buChar char="•"/>
            </a:pPr>
            <a:r>
              <a:rPr lang="en-ZA" sz="1900" dirty="0">
                <a:solidFill>
                  <a:schemeClr val="tx1"/>
                </a:solidFill>
              </a:rPr>
              <a:t>THE CONSTITUTION OF THE REPUBLIC OF BOTSWANA, 1966-DOES NOT EXPRESSLY ENSRHINE PROVISIONS PERTAINING TO THE DCEC</a:t>
            </a:r>
          </a:p>
          <a:p>
            <a:pPr marL="342900" indent="-342900">
              <a:lnSpc>
                <a:spcPct val="90000"/>
              </a:lnSpc>
              <a:buFont typeface="Arial" panose="020B0604020202020204" pitchFamily="34" charset="0"/>
              <a:buChar char="•"/>
            </a:pPr>
            <a:r>
              <a:rPr lang="en-ZA" sz="1900" dirty="0">
                <a:solidFill>
                  <a:schemeClr val="tx1"/>
                </a:solidFill>
              </a:rPr>
              <a:t>HOWEVER, REGARDING THE DIRECTOR’S APPOINTMENT-SECTION 47 IS RELEVANT</a:t>
            </a:r>
          </a:p>
          <a:p>
            <a:pPr marL="342900" indent="-342900">
              <a:lnSpc>
                <a:spcPct val="90000"/>
              </a:lnSpc>
              <a:buFont typeface="Arial" panose="020B0604020202020204" pitchFamily="34" charset="0"/>
              <a:buChar char="•"/>
            </a:pPr>
            <a:r>
              <a:rPr lang="en-ZA" sz="1900" dirty="0">
                <a:solidFill>
                  <a:schemeClr val="tx1"/>
                </a:solidFill>
              </a:rPr>
              <a:t>SECTION 47: “THE EXECUTIVE POWER OF BOTSWANA VESTS IN THE PRESIDENT, AND IS EXERCISED BY HIM DIRECTLY OR THROUGH OFFICERS SUBORDINATE TO HIM</a:t>
            </a:r>
          </a:p>
          <a:p>
            <a:pPr marL="342900" indent="-342900">
              <a:lnSpc>
                <a:spcPct val="90000"/>
              </a:lnSpc>
              <a:buFont typeface="Arial" panose="020B0604020202020204" pitchFamily="34" charset="0"/>
              <a:buChar char="•"/>
            </a:pPr>
            <a:r>
              <a:rPr lang="en-ZA" sz="1900" dirty="0">
                <a:solidFill>
                  <a:schemeClr val="tx1"/>
                </a:solidFill>
              </a:rPr>
              <a:t>WHEN EXERCISING THE POWERS VESTED UPON HIM, HE ACTS IN HIS OWN DELBERATE JUDGMENT AND IS NOT OBLIGED TO FOLLOW ANYONE’S ADVICE.</a:t>
            </a:r>
          </a:p>
          <a:p>
            <a:pPr marL="342900" indent="-342900">
              <a:lnSpc>
                <a:spcPct val="90000"/>
              </a:lnSpc>
              <a:buFont typeface="Arial" panose="020B0604020202020204" pitchFamily="34" charset="0"/>
              <a:buChar char="•"/>
            </a:pPr>
            <a:endParaRPr lang="en-ZA" sz="1900" dirty="0">
              <a:solidFill>
                <a:schemeClr val="tx1"/>
              </a:solidFill>
            </a:endParaRPr>
          </a:p>
          <a:p>
            <a:pPr marL="342900" indent="-342900">
              <a:lnSpc>
                <a:spcPct val="90000"/>
              </a:lnSpc>
              <a:buFont typeface="Arial" panose="020B0604020202020204" pitchFamily="34" charset="0"/>
              <a:buChar char="•"/>
            </a:pPr>
            <a:endParaRPr lang="en-ZA" sz="1900" dirty="0">
              <a:solidFill>
                <a:schemeClr val="tx1"/>
              </a:solidFill>
            </a:endParaRPr>
          </a:p>
        </p:txBody>
      </p:sp>
      <p:sp>
        <p:nvSpPr>
          <p:cNvPr id="2" name="Title 1">
            <a:extLst>
              <a:ext uri="{FF2B5EF4-FFF2-40B4-BE49-F238E27FC236}">
                <a16:creationId xmlns:a16="http://schemas.microsoft.com/office/drawing/2014/main" id="{07FB163F-7F08-92A6-5421-5F228B5AC7AD}"/>
              </a:ext>
            </a:extLst>
          </p:cNvPr>
          <p:cNvSpPr>
            <a:spLocks noGrp="1"/>
          </p:cNvSpPr>
          <p:nvPr>
            <p:ph type="ctrTitle"/>
          </p:nvPr>
        </p:nvSpPr>
        <p:spPr>
          <a:xfrm>
            <a:off x="786580" y="1775923"/>
            <a:ext cx="5996356" cy="6201750"/>
          </a:xfrm>
        </p:spPr>
        <p:txBody>
          <a:bodyPr anchor="ctr">
            <a:normAutofit/>
          </a:bodyPr>
          <a:lstStyle/>
          <a:p>
            <a:pPr>
              <a:lnSpc>
                <a:spcPct val="90000"/>
              </a:lnSpc>
            </a:pPr>
            <a:r>
              <a:rPr lang="en-ZA" sz="7000">
                <a:solidFill>
                  <a:schemeClr val="bg1"/>
                </a:solidFill>
              </a:rPr>
              <a:t>LEGAL FRAMEWORK GOVERNING THE DCEC</a:t>
            </a:r>
            <a:br>
              <a:rPr lang="en-ZA" sz="7000">
                <a:solidFill>
                  <a:schemeClr val="bg1"/>
                </a:solidFill>
              </a:rPr>
            </a:br>
            <a:endParaRPr lang="en-ZA" sz="7000">
              <a:solidFill>
                <a:schemeClr val="bg1"/>
              </a:solidFill>
            </a:endParaRPr>
          </a:p>
        </p:txBody>
      </p:sp>
    </p:spTree>
    <p:extLst>
      <p:ext uri="{BB962C8B-B14F-4D97-AF65-F5344CB8AC3E}">
        <p14:creationId xmlns:p14="http://schemas.microsoft.com/office/powerpoint/2010/main" val="3168515047"/>
      </p:ext>
    </p:extLst>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7000"/>
                <a:hueMod val="88000"/>
                <a:satMod val="130000"/>
                <a:lumMod val="124000"/>
              </a:schemeClr>
            </a:gs>
            <a:gs pos="100000">
              <a:schemeClr val="bg1">
                <a:tint val="96000"/>
                <a:shade val="88000"/>
                <a:hueMod val="108000"/>
                <a:satMod val="164000"/>
                <a:lumMod val="76000"/>
              </a:schemeClr>
            </a:gs>
          </a:gsLst>
          <a:path path="circle">
            <a:fillToRect l="45000" t="65000" r="125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21B5EDC-5485-4264-891C-5B291E5397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3004799" cy="97536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0" name="Freeform 36">
            <a:extLst>
              <a:ext uri="{FF2B5EF4-FFF2-40B4-BE49-F238E27FC236}">
                <a16:creationId xmlns:a16="http://schemas.microsoft.com/office/drawing/2014/main" id="{E7ADA758-6D6A-4E4E-88F7-1B5038A0EF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088166" y="-1"/>
            <a:ext cx="596770" cy="5275934"/>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accent1">
              <a:alpha val="80000"/>
            </a:schemeClr>
          </a:solidFill>
          <a:ln>
            <a:noFill/>
          </a:ln>
        </p:spPr>
        <p:txBody>
          <a:bodyPr rtlCol="0" anchor="ctr"/>
          <a:lstStyle/>
          <a:p>
            <a:pPr algn="ctr"/>
            <a:endParaRPr lang="en-US"/>
          </a:p>
        </p:txBody>
      </p:sp>
      <p:sp>
        <p:nvSpPr>
          <p:cNvPr id="12" name="Freeform: Shape 11">
            <a:extLst>
              <a:ext uri="{FF2B5EF4-FFF2-40B4-BE49-F238E27FC236}">
                <a16:creationId xmlns:a16="http://schemas.microsoft.com/office/drawing/2014/main" id="{96D7C53C-B0E3-427C-B58C-BBF279079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5400000" flipH="1">
            <a:off x="-1145645" y="1145647"/>
            <a:ext cx="9753601" cy="7462313"/>
          </a:xfrm>
          <a:custGeom>
            <a:avLst/>
            <a:gdLst>
              <a:gd name="connsiteX0" fmla="*/ 6858001 w 6858001"/>
              <a:gd name="connsiteY0" fmla="*/ 1344715 h 6995918"/>
              <a:gd name="connsiteX1" fmla="*/ 6858001 w 6858001"/>
              <a:gd name="connsiteY1" fmla="*/ 1177 h 6995918"/>
              <a:gd name="connsiteX2" fmla="*/ 6702324 w 6858001"/>
              <a:gd name="connsiteY2" fmla="*/ 26222 h 6995918"/>
              <a:gd name="connsiteX3" fmla="*/ 6547333 w 6858001"/>
              <a:gd name="connsiteY3" fmla="*/ 50091 h 6995918"/>
              <a:gd name="connsiteX4" fmla="*/ 6391657 w 6858001"/>
              <a:gd name="connsiteY4" fmla="*/ 73455 h 6995918"/>
              <a:gd name="connsiteX5" fmla="*/ 6235294 w 6858001"/>
              <a:gd name="connsiteY5" fmla="*/ 93458 h 6995918"/>
              <a:gd name="connsiteX6" fmla="*/ 6079618 w 6858001"/>
              <a:gd name="connsiteY6" fmla="*/ 113629 h 6995918"/>
              <a:gd name="connsiteX7" fmla="*/ 5923255 w 6858001"/>
              <a:gd name="connsiteY7" fmla="*/ 132455 h 6995918"/>
              <a:gd name="connsiteX8" fmla="*/ 5768950 w 6858001"/>
              <a:gd name="connsiteY8" fmla="*/ 148591 h 6995918"/>
              <a:gd name="connsiteX9" fmla="*/ 5612588 w 6858001"/>
              <a:gd name="connsiteY9" fmla="*/ 163887 h 6995918"/>
              <a:gd name="connsiteX10" fmla="*/ 5456911 w 6858001"/>
              <a:gd name="connsiteY10" fmla="*/ 177839 h 6995918"/>
              <a:gd name="connsiteX11" fmla="*/ 5303978 w 6858001"/>
              <a:gd name="connsiteY11" fmla="*/ 189941 h 6995918"/>
              <a:gd name="connsiteX12" fmla="*/ 5148987 w 6858001"/>
              <a:gd name="connsiteY12" fmla="*/ 202044 h 6995918"/>
              <a:gd name="connsiteX13" fmla="*/ 4996054 w 6858001"/>
              <a:gd name="connsiteY13" fmla="*/ 212129 h 6995918"/>
              <a:gd name="connsiteX14" fmla="*/ 4843120 w 6858001"/>
              <a:gd name="connsiteY14" fmla="*/ 220029 h 6995918"/>
              <a:gd name="connsiteX15" fmla="*/ 4690873 w 6858001"/>
              <a:gd name="connsiteY15" fmla="*/ 228266 h 6995918"/>
              <a:gd name="connsiteX16" fmla="*/ 4539997 w 6858001"/>
              <a:gd name="connsiteY16" fmla="*/ 235157 h 6995918"/>
              <a:gd name="connsiteX17" fmla="*/ 4390492 w 6858001"/>
              <a:gd name="connsiteY17" fmla="*/ 240032 h 6995918"/>
              <a:gd name="connsiteX18" fmla="*/ 4240988 w 6858001"/>
              <a:gd name="connsiteY18" fmla="*/ 244234 h 6995918"/>
              <a:gd name="connsiteX19" fmla="*/ 4092855 w 6858001"/>
              <a:gd name="connsiteY19" fmla="*/ 248268 h 6995918"/>
              <a:gd name="connsiteX20" fmla="*/ 3946780 w 6858001"/>
              <a:gd name="connsiteY20" fmla="*/ 250117 h 6995918"/>
              <a:gd name="connsiteX21" fmla="*/ 3800704 w 6858001"/>
              <a:gd name="connsiteY21" fmla="*/ 252134 h 6995918"/>
              <a:gd name="connsiteX22" fmla="*/ 3656686 w 6858001"/>
              <a:gd name="connsiteY22" fmla="*/ 253143 h 6995918"/>
              <a:gd name="connsiteX23" fmla="*/ 3514040 w 6858001"/>
              <a:gd name="connsiteY23" fmla="*/ 252134 h 6995918"/>
              <a:gd name="connsiteX24" fmla="*/ 3372765 w 6858001"/>
              <a:gd name="connsiteY24" fmla="*/ 252134 h 6995918"/>
              <a:gd name="connsiteX25" fmla="*/ 3232862 w 6858001"/>
              <a:gd name="connsiteY25" fmla="*/ 250117 h 6995918"/>
              <a:gd name="connsiteX26" fmla="*/ 3095702 w 6858001"/>
              <a:gd name="connsiteY26" fmla="*/ 247092 h 6995918"/>
              <a:gd name="connsiteX27" fmla="*/ 2959914 w 6858001"/>
              <a:gd name="connsiteY27" fmla="*/ 244234 h 6995918"/>
              <a:gd name="connsiteX28" fmla="*/ 2826868 w 6858001"/>
              <a:gd name="connsiteY28" fmla="*/ 241040 h 6995918"/>
              <a:gd name="connsiteX29" fmla="*/ 2694509 w 6858001"/>
              <a:gd name="connsiteY29" fmla="*/ 236166 h 6995918"/>
              <a:gd name="connsiteX30" fmla="*/ 2564208 w 6858001"/>
              <a:gd name="connsiteY30" fmla="*/ 230955 h 6995918"/>
              <a:gd name="connsiteX31" fmla="*/ 2436649 w 6858001"/>
              <a:gd name="connsiteY31" fmla="*/ 226249 h 6995918"/>
              <a:gd name="connsiteX32" fmla="*/ 2187703 w 6858001"/>
              <a:gd name="connsiteY32" fmla="*/ 212969 h 6995918"/>
              <a:gd name="connsiteX33" fmla="*/ 1949045 w 6858001"/>
              <a:gd name="connsiteY33" fmla="*/ 198850 h 6995918"/>
              <a:gd name="connsiteX34" fmla="*/ 1719988 w 6858001"/>
              <a:gd name="connsiteY34" fmla="*/ 184058 h 6995918"/>
              <a:gd name="connsiteX35" fmla="*/ 1503275 w 6858001"/>
              <a:gd name="connsiteY35" fmla="*/ 167753 h 6995918"/>
              <a:gd name="connsiteX36" fmla="*/ 1296163 w 6858001"/>
              <a:gd name="connsiteY36" fmla="*/ 150776 h 6995918"/>
              <a:gd name="connsiteX37" fmla="*/ 1104139 w 6858001"/>
              <a:gd name="connsiteY37" fmla="*/ 132455 h 6995918"/>
              <a:gd name="connsiteX38" fmla="*/ 923774 w 6858001"/>
              <a:gd name="connsiteY38" fmla="*/ 114469 h 6995918"/>
              <a:gd name="connsiteX39" fmla="*/ 757810 w 6858001"/>
              <a:gd name="connsiteY39" fmla="*/ 96484 h 6995918"/>
              <a:gd name="connsiteX40" fmla="*/ 605563 w 6858001"/>
              <a:gd name="connsiteY40" fmla="*/ 79507 h 6995918"/>
              <a:gd name="connsiteX41" fmla="*/ 470460 w 6858001"/>
              <a:gd name="connsiteY41" fmla="*/ 63370 h 6995918"/>
              <a:gd name="connsiteX42" fmla="*/ 348388 w 6858001"/>
              <a:gd name="connsiteY42" fmla="*/ 48074 h 6995918"/>
              <a:gd name="connsiteX43" fmla="*/ 245518 w 6858001"/>
              <a:gd name="connsiteY43" fmla="*/ 35299 h 6995918"/>
              <a:gd name="connsiteX44" fmla="*/ 159107 w 6858001"/>
              <a:gd name="connsiteY44" fmla="*/ 23197 h 6995918"/>
              <a:gd name="connsiteX45" fmla="*/ 40463 w 6858001"/>
              <a:gd name="connsiteY45" fmla="*/ 5883 h 6995918"/>
              <a:gd name="connsiteX46" fmla="*/ 1 w 6858001"/>
              <a:gd name="connsiteY46" fmla="*/ 0 h 6995918"/>
              <a:gd name="connsiteX47" fmla="*/ 1 w 6858001"/>
              <a:gd name="connsiteY47" fmla="*/ 905354 h 6995918"/>
              <a:gd name="connsiteX48" fmla="*/ 0 w 6858001"/>
              <a:gd name="connsiteY48" fmla="*/ 905354 h 6995918"/>
              <a:gd name="connsiteX49" fmla="*/ 0 w 6858001"/>
              <a:gd name="connsiteY49" fmla="*/ 6995918 h 6995918"/>
              <a:gd name="connsiteX50" fmla="*/ 6858000 w 6858001"/>
              <a:gd name="connsiteY50" fmla="*/ 6995918 h 6995918"/>
              <a:gd name="connsiteX51" fmla="*/ 6858000 w 6858001"/>
              <a:gd name="connsiteY51" fmla="*/ 1344715 h 6995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858001" h="6995918">
                <a:moveTo>
                  <a:pt x="6858001" y="1344715"/>
                </a:moveTo>
                <a:lnTo>
                  <a:pt x="6858001" y="1177"/>
                </a:lnTo>
                <a:lnTo>
                  <a:pt x="6702324" y="26222"/>
                </a:lnTo>
                <a:lnTo>
                  <a:pt x="6547333" y="50091"/>
                </a:lnTo>
                <a:lnTo>
                  <a:pt x="6391657" y="73455"/>
                </a:lnTo>
                <a:lnTo>
                  <a:pt x="6235294" y="93458"/>
                </a:lnTo>
                <a:lnTo>
                  <a:pt x="6079618" y="113629"/>
                </a:lnTo>
                <a:lnTo>
                  <a:pt x="5923255" y="132455"/>
                </a:lnTo>
                <a:lnTo>
                  <a:pt x="5768950" y="148591"/>
                </a:lnTo>
                <a:lnTo>
                  <a:pt x="5612588" y="163887"/>
                </a:lnTo>
                <a:lnTo>
                  <a:pt x="5456911" y="177839"/>
                </a:lnTo>
                <a:lnTo>
                  <a:pt x="5303978" y="189941"/>
                </a:lnTo>
                <a:lnTo>
                  <a:pt x="5148987" y="202044"/>
                </a:lnTo>
                <a:lnTo>
                  <a:pt x="4996054" y="212129"/>
                </a:lnTo>
                <a:lnTo>
                  <a:pt x="4843120" y="220029"/>
                </a:lnTo>
                <a:lnTo>
                  <a:pt x="4690873" y="228266"/>
                </a:lnTo>
                <a:lnTo>
                  <a:pt x="4539997" y="235157"/>
                </a:lnTo>
                <a:lnTo>
                  <a:pt x="4390492" y="240032"/>
                </a:lnTo>
                <a:lnTo>
                  <a:pt x="4240988" y="244234"/>
                </a:lnTo>
                <a:lnTo>
                  <a:pt x="4092855" y="248268"/>
                </a:lnTo>
                <a:lnTo>
                  <a:pt x="3946780" y="250117"/>
                </a:lnTo>
                <a:lnTo>
                  <a:pt x="3800704" y="252134"/>
                </a:lnTo>
                <a:lnTo>
                  <a:pt x="3656686" y="253143"/>
                </a:lnTo>
                <a:lnTo>
                  <a:pt x="3514040" y="252134"/>
                </a:lnTo>
                <a:lnTo>
                  <a:pt x="3372765" y="252134"/>
                </a:lnTo>
                <a:lnTo>
                  <a:pt x="3232862" y="250117"/>
                </a:lnTo>
                <a:lnTo>
                  <a:pt x="3095702" y="247092"/>
                </a:lnTo>
                <a:lnTo>
                  <a:pt x="2959914" y="244234"/>
                </a:lnTo>
                <a:lnTo>
                  <a:pt x="2826868" y="241040"/>
                </a:lnTo>
                <a:lnTo>
                  <a:pt x="2694509" y="236166"/>
                </a:lnTo>
                <a:lnTo>
                  <a:pt x="2564208" y="230955"/>
                </a:lnTo>
                <a:lnTo>
                  <a:pt x="2436649" y="226249"/>
                </a:lnTo>
                <a:lnTo>
                  <a:pt x="2187703" y="212969"/>
                </a:lnTo>
                <a:lnTo>
                  <a:pt x="1949045" y="198850"/>
                </a:lnTo>
                <a:lnTo>
                  <a:pt x="1719988" y="184058"/>
                </a:lnTo>
                <a:lnTo>
                  <a:pt x="1503275" y="167753"/>
                </a:lnTo>
                <a:lnTo>
                  <a:pt x="1296163" y="150776"/>
                </a:lnTo>
                <a:lnTo>
                  <a:pt x="1104139" y="132455"/>
                </a:lnTo>
                <a:lnTo>
                  <a:pt x="923774" y="114469"/>
                </a:lnTo>
                <a:lnTo>
                  <a:pt x="757810" y="96484"/>
                </a:lnTo>
                <a:lnTo>
                  <a:pt x="605563" y="79507"/>
                </a:lnTo>
                <a:lnTo>
                  <a:pt x="470460" y="63370"/>
                </a:lnTo>
                <a:lnTo>
                  <a:pt x="348388" y="48074"/>
                </a:lnTo>
                <a:lnTo>
                  <a:pt x="245518" y="35299"/>
                </a:lnTo>
                <a:lnTo>
                  <a:pt x="159107" y="23197"/>
                </a:lnTo>
                <a:lnTo>
                  <a:pt x="40463" y="5883"/>
                </a:lnTo>
                <a:lnTo>
                  <a:pt x="1" y="0"/>
                </a:lnTo>
                <a:lnTo>
                  <a:pt x="1" y="905354"/>
                </a:lnTo>
                <a:lnTo>
                  <a:pt x="0" y="905354"/>
                </a:lnTo>
                <a:lnTo>
                  <a:pt x="0" y="6995918"/>
                </a:lnTo>
                <a:lnTo>
                  <a:pt x="6858000" y="6995918"/>
                </a:lnTo>
                <a:lnTo>
                  <a:pt x="6858000" y="1344715"/>
                </a:lnTo>
                <a:close/>
              </a:path>
            </a:pathLst>
          </a:custGeom>
          <a:solidFill>
            <a:schemeClr val="tx1"/>
          </a:solidFill>
          <a:ln>
            <a:noFill/>
          </a:ln>
        </p:spPr>
        <p:txBody>
          <a:bodyPr/>
          <a:lstStyle/>
          <a:p>
            <a:endParaRPr lang="en-ZA"/>
          </a:p>
        </p:txBody>
      </p:sp>
      <p:sp>
        <p:nvSpPr>
          <p:cNvPr id="3" name="Subtitle 2">
            <a:extLst>
              <a:ext uri="{FF2B5EF4-FFF2-40B4-BE49-F238E27FC236}">
                <a16:creationId xmlns:a16="http://schemas.microsoft.com/office/drawing/2014/main" id="{9AEAB73D-61FF-B00D-8EAE-06DED4A86F67}"/>
              </a:ext>
            </a:extLst>
          </p:cNvPr>
          <p:cNvSpPr>
            <a:spLocks noGrp="1"/>
          </p:cNvSpPr>
          <p:nvPr>
            <p:ph type="subTitle" idx="1"/>
          </p:nvPr>
        </p:nvSpPr>
        <p:spPr>
          <a:xfrm>
            <a:off x="7593125" y="1775924"/>
            <a:ext cx="4488753" cy="6201751"/>
          </a:xfrm>
        </p:spPr>
        <p:txBody>
          <a:bodyPr anchor="ctr">
            <a:normAutofit fontScale="85000" lnSpcReduction="20000"/>
          </a:bodyPr>
          <a:lstStyle/>
          <a:p>
            <a:pPr marL="457200" indent="-457200">
              <a:buFont typeface="Arial" panose="020B0604020202020204" pitchFamily="34" charset="0"/>
              <a:buChar char="•"/>
            </a:pPr>
            <a:r>
              <a:rPr lang="en-ZA" sz="2400" dirty="0">
                <a:solidFill>
                  <a:schemeClr val="tx1"/>
                </a:solidFill>
              </a:rPr>
              <a:t>S 4: VESTS THE APPOINTMENT OF THE DIRECTOR IN THE PRESIDENT, USING HIS DISCRETIONARY POWERS</a:t>
            </a:r>
          </a:p>
          <a:p>
            <a:pPr marL="457200" indent="-457200">
              <a:buFont typeface="Arial" panose="020B0604020202020204" pitchFamily="34" charset="0"/>
              <a:buChar char="•"/>
            </a:pPr>
            <a:r>
              <a:rPr lang="en-ZA" sz="2400" dirty="0">
                <a:solidFill>
                  <a:schemeClr val="tx1"/>
                </a:solidFill>
              </a:rPr>
              <a:t>S 6: DEALS WITH THE FUNCTIONS OF THE DIRECTORATE</a:t>
            </a:r>
          </a:p>
          <a:p>
            <a:pPr marL="457200" indent="-457200">
              <a:buFont typeface="Arial" panose="020B0604020202020204" pitchFamily="34" charset="0"/>
              <a:buChar char="•"/>
            </a:pPr>
            <a:r>
              <a:rPr lang="en-ZA" sz="2400" dirty="0">
                <a:solidFill>
                  <a:schemeClr val="tx1"/>
                </a:solidFill>
              </a:rPr>
              <a:t>S 8: EMPOWERS THE DIRECTOR THE POWER TO OBTAIN INFORMATION NECESSARY TO CONDUCT AN INVESTIGATION</a:t>
            </a:r>
          </a:p>
          <a:p>
            <a:pPr marL="457200" indent="-457200">
              <a:buFont typeface="Arial" panose="020B0604020202020204" pitchFamily="34" charset="0"/>
              <a:buChar char="•"/>
            </a:pPr>
            <a:r>
              <a:rPr lang="en-ZA" sz="2400" dirty="0">
                <a:solidFill>
                  <a:schemeClr val="tx1"/>
                </a:solidFill>
              </a:rPr>
              <a:t>S 10: AN OFFICER ACTING ON BEHALF OF THE DIRECTOR MAY CARRY OUT AN ARREST UNDER SPECIFIED CIRCUMSTANCES</a:t>
            </a:r>
          </a:p>
          <a:p>
            <a:pPr marL="457200" indent="-457200">
              <a:buFont typeface="Arial" panose="020B0604020202020204" pitchFamily="34" charset="0"/>
              <a:buChar char="•"/>
            </a:pPr>
            <a:r>
              <a:rPr lang="en-ZA" sz="2400" dirty="0">
                <a:solidFill>
                  <a:schemeClr val="tx1"/>
                </a:solidFill>
              </a:rPr>
              <a:t>S 11: PROVISIONS FOR SEARCH AND SEIZURE</a:t>
            </a:r>
          </a:p>
          <a:p>
            <a:pPr marL="457200" indent="-457200">
              <a:buFont typeface="Arial" panose="020B0604020202020204" pitchFamily="34" charset="0"/>
              <a:buChar char="•"/>
            </a:pPr>
            <a:r>
              <a:rPr lang="en-ZA" sz="2400" dirty="0">
                <a:solidFill>
                  <a:schemeClr val="tx1"/>
                </a:solidFill>
              </a:rPr>
              <a:t>S 13: SEARCH WITH WARRANTS</a:t>
            </a:r>
          </a:p>
          <a:p>
            <a:pPr marL="457200" indent="-457200">
              <a:buFont typeface="Arial" panose="020B0604020202020204" pitchFamily="34" charset="0"/>
              <a:buChar char="•"/>
            </a:pPr>
            <a:r>
              <a:rPr lang="en-ZA" sz="2400" dirty="0">
                <a:solidFill>
                  <a:schemeClr val="tx1"/>
                </a:solidFill>
              </a:rPr>
              <a:t>S 14: SEARCH WITHOUT 			   WARRANTS</a:t>
            </a:r>
          </a:p>
          <a:p>
            <a:pPr marL="457200" indent="-457200">
              <a:buFont typeface="Arial" panose="020B0604020202020204" pitchFamily="34" charset="0"/>
              <a:buChar char="•"/>
            </a:pPr>
            <a:r>
              <a:rPr lang="en-ZA" sz="2400" dirty="0">
                <a:solidFill>
                  <a:schemeClr val="tx1"/>
                </a:solidFill>
              </a:rPr>
              <a:t>S 24: CORRUPTION BY A PUBLIC 		OFFICER</a:t>
            </a:r>
          </a:p>
        </p:txBody>
      </p:sp>
      <p:sp>
        <p:nvSpPr>
          <p:cNvPr id="2" name="Title 1">
            <a:extLst>
              <a:ext uri="{FF2B5EF4-FFF2-40B4-BE49-F238E27FC236}">
                <a16:creationId xmlns:a16="http://schemas.microsoft.com/office/drawing/2014/main" id="{1FBE4F4C-28F4-6ECA-8377-9790B2C2744D}"/>
              </a:ext>
            </a:extLst>
          </p:cNvPr>
          <p:cNvSpPr>
            <a:spLocks noGrp="1"/>
          </p:cNvSpPr>
          <p:nvPr>
            <p:ph type="ctrTitle"/>
          </p:nvPr>
        </p:nvSpPr>
        <p:spPr>
          <a:xfrm>
            <a:off x="786580" y="1775923"/>
            <a:ext cx="6301586" cy="6201750"/>
          </a:xfrm>
        </p:spPr>
        <p:txBody>
          <a:bodyPr anchor="ctr">
            <a:normAutofit fontScale="90000"/>
          </a:bodyPr>
          <a:lstStyle/>
          <a:p>
            <a:r>
              <a:rPr lang="en-ZA" sz="8200" dirty="0">
                <a:solidFill>
                  <a:schemeClr val="bg1"/>
                </a:solidFill>
              </a:rPr>
              <a:t>THE CORRUPTION AND ECONOMIC CRIME ACT 13 OF 1994</a:t>
            </a:r>
          </a:p>
        </p:txBody>
      </p:sp>
    </p:spTree>
    <p:extLst>
      <p:ext uri="{BB962C8B-B14F-4D97-AF65-F5344CB8AC3E}">
        <p14:creationId xmlns:p14="http://schemas.microsoft.com/office/powerpoint/2010/main" val="664173187"/>
      </p:ext>
    </p:extLst>
  </p:cSld>
  <p:clrMapOvr>
    <a:overrideClrMapping bg1="lt1" tx1="dk1" bg2="lt2" tx2="dk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57B325C-3E35-45CF-9D07-3BCB281F3B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004800" cy="97536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D799DE0-E47E-7964-9D20-8E278B70AF8D}"/>
              </a:ext>
            </a:extLst>
          </p:cNvPr>
          <p:cNvSpPr>
            <a:spLocks noGrp="1"/>
          </p:cNvSpPr>
          <p:nvPr>
            <p:ph type="ctrTitle"/>
          </p:nvPr>
        </p:nvSpPr>
        <p:spPr>
          <a:xfrm>
            <a:off x="8738053" y="1885696"/>
            <a:ext cx="3575867" cy="4361254"/>
          </a:xfrm>
        </p:spPr>
        <p:txBody>
          <a:bodyPr>
            <a:normAutofit/>
          </a:bodyPr>
          <a:lstStyle/>
          <a:p>
            <a:r>
              <a:rPr lang="en-ZA" sz="3700">
                <a:solidFill>
                  <a:srgbClr val="EBEBEB"/>
                </a:solidFill>
              </a:rPr>
              <a:t>CONCLUSION</a:t>
            </a:r>
          </a:p>
        </p:txBody>
      </p:sp>
      <p:sp>
        <p:nvSpPr>
          <p:cNvPr id="3" name="Subtitle 2">
            <a:extLst>
              <a:ext uri="{FF2B5EF4-FFF2-40B4-BE49-F238E27FC236}">
                <a16:creationId xmlns:a16="http://schemas.microsoft.com/office/drawing/2014/main" id="{16499BFF-9095-B04F-93AF-D24977DA9571}"/>
              </a:ext>
            </a:extLst>
          </p:cNvPr>
          <p:cNvSpPr>
            <a:spLocks noGrp="1"/>
          </p:cNvSpPr>
          <p:nvPr>
            <p:ph type="subTitle" idx="1"/>
          </p:nvPr>
        </p:nvSpPr>
        <p:spPr>
          <a:xfrm>
            <a:off x="8738053" y="6525623"/>
            <a:ext cx="3575867" cy="2306145"/>
          </a:xfrm>
        </p:spPr>
        <p:txBody>
          <a:bodyPr>
            <a:normAutofit/>
          </a:bodyPr>
          <a:lstStyle/>
          <a:p>
            <a:pPr>
              <a:lnSpc>
                <a:spcPct val="90000"/>
              </a:lnSpc>
            </a:pPr>
            <a:r>
              <a:rPr lang="en-ZA" sz="1200">
                <a:solidFill>
                  <a:schemeClr val="tx2">
                    <a:lumMod val="40000"/>
                    <a:lumOff val="60000"/>
                  </a:schemeClr>
                </a:solidFill>
              </a:rPr>
              <a:t>THE NEWLY ELECTED PRESIDENT duma boko HAS INDICATED THAT THERE IS AN UPCOMING CONSTITUTIONAL REVIEW PROCESS. Perhaps that exercise will review the constitutional mandate of the dcec, particularly in relation to the need to separate it from the office of the president. Parliament should exercise more oversight over the work of the dcec, and its director should only be appointed by the president upon recommendation from the legislative body.</a:t>
            </a:r>
          </a:p>
        </p:txBody>
      </p:sp>
      <p:sp>
        <p:nvSpPr>
          <p:cNvPr id="12" name="Freeform 36">
            <a:extLst>
              <a:ext uri="{FF2B5EF4-FFF2-40B4-BE49-F238E27FC236}">
                <a16:creationId xmlns:a16="http://schemas.microsoft.com/office/drawing/2014/main" id="{C24BEC42-AFF3-40D1-93A2-A27A42E1E2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61259" y="-1"/>
            <a:ext cx="596770" cy="5275934"/>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bg1">
              <a:alpha val="20000"/>
            </a:schemeClr>
          </a:solidFill>
          <a:ln>
            <a:noFill/>
          </a:ln>
        </p:spPr>
        <p:txBody>
          <a:bodyPr rtlCol="0" anchor="ctr"/>
          <a:lstStyle/>
          <a:p>
            <a:pPr algn="ctr"/>
            <a:endParaRPr lang="en-US"/>
          </a:p>
        </p:txBody>
      </p:sp>
      <p:sp useBgFill="1">
        <p:nvSpPr>
          <p:cNvPr id="14" name="Freeform: Shape 13">
            <a:extLst>
              <a:ext uri="{FF2B5EF4-FFF2-40B4-BE49-F238E27FC236}">
                <a16:creationId xmlns:a16="http://schemas.microsoft.com/office/drawing/2014/main" id="{608F427C-1EC9-4280-9367-F2B3AA063E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330617" cy="9753600"/>
          </a:xfrm>
          <a:custGeom>
            <a:avLst/>
            <a:gdLst>
              <a:gd name="connsiteX0" fmla="*/ 6465239 w 7809954"/>
              <a:gd name="connsiteY0" fmla="*/ 0 h 6858000"/>
              <a:gd name="connsiteX1" fmla="*/ 7808777 w 7809954"/>
              <a:gd name="connsiteY1" fmla="*/ 0 h 6858000"/>
              <a:gd name="connsiteX2" fmla="*/ 7783732 w 7809954"/>
              <a:gd name="connsiteY2" fmla="*/ 155676 h 6858000"/>
              <a:gd name="connsiteX3" fmla="*/ 7759863 w 7809954"/>
              <a:gd name="connsiteY3" fmla="*/ 310667 h 6858000"/>
              <a:gd name="connsiteX4" fmla="*/ 7736499 w 7809954"/>
              <a:gd name="connsiteY4" fmla="*/ 466344 h 6858000"/>
              <a:gd name="connsiteX5" fmla="*/ 7716496 w 7809954"/>
              <a:gd name="connsiteY5" fmla="*/ 622706 h 6858000"/>
              <a:gd name="connsiteX6" fmla="*/ 7696325 w 7809954"/>
              <a:gd name="connsiteY6" fmla="*/ 778383 h 6858000"/>
              <a:gd name="connsiteX7" fmla="*/ 7677499 w 7809954"/>
              <a:gd name="connsiteY7" fmla="*/ 934745 h 6858000"/>
              <a:gd name="connsiteX8" fmla="*/ 7661363 w 7809954"/>
              <a:gd name="connsiteY8" fmla="*/ 1089050 h 6858000"/>
              <a:gd name="connsiteX9" fmla="*/ 7646067 w 7809954"/>
              <a:gd name="connsiteY9" fmla="*/ 1245413 h 6858000"/>
              <a:gd name="connsiteX10" fmla="*/ 7632115 w 7809954"/>
              <a:gd name="connsiteY10" fmla="*/ 1401089 h 6858000"/>
              <a:gd name="connsiteX11" fmla="*/ 7620013 w 7809954"/>
              <a:gd name="connsiteY11" fmla="*/ 1554023 h 6858000"/>
              <a:gd name="connsiteX12" fmla="*/ 7607910 w 7809954"/>
              <a:gd name="connsiteY12" fmla="*/ 1709013 h 6858000"/>
              <a:gd name="connsiteX13" fmla="*/ 7597825 w 7809954"/>
              <a:gd name="connsiteY13" fmla="*/ 1861947 h 6858000"/>
              <a:gd name="connsiteX14" fmla="*/ 7589925 w 7809954"/>
              <a:gd name="connsiteY14" fmla="*/ 2014880 h 6858000"/>
              <a:gd name="connsiteX15" fmla="*/ 7581688 w 7809954"/>
              <a:gd name="connsiteY15" fmla="*/ 2167128 h 6858000"/>
              <a:gd name="connsiteX16" fmla="*/ 7574797 w 7809954"/>
              <a:gd name="connsiteY16" fmla="*/ 2318004 h 6858000"/>
              <a:gd name="connsiteX17" fmla="*/ 7569922 w 7809954"/>
              <a:gd name="connsiteY17" fmla="*/ 2467508 h 6858000"/>
              <a:gd name="connsiteX18" fmla="*/ 7565720 w 7809954"/>
              <a:gd name="connsiteY18" fmla="*/ 2617013 h 6858000"/>
              <a:gd name="connsiteX19" fmla="*/ 7561686 w 7809954"/>
              <a:gd name="connsiteY19" fmla="*/ 2765145 h 6858000"/>
              <a:gd name="connsiteX20" fmla="*/ 7559837 w 7809954"/>
              <a:gd name="connsiteY20" fmla="*/ 2911221 h 6858000"/>
              <a:gd name="connsiteX21" fmla="*/ 7557820 w 7809954"/>
              <a:gd name="connsiteY21" fmla="*/ 3057296 h 6858000"/>
              <a:gd name="connsiteX22" fmla="*/ 7556811 w 7809954"/>
              <a:gd name="connsiteY22" fmla="*/ 3201314 h 6858000"/>
              <a:gd name="connsiteX23" fmla="*/ 7557820 w 7809954"/>
              <a:gd name="connsiteY23" fmla="*/ 3343960 h 6858000"/>
              <a:gd name="connsiteX24" fmla="*/ 7557820 w 7809954"/>
              <a:gd name="connsiteY24" fmla="*/ 3485235 h 6858000"/>
              <a:gd name="connsiteX25" fmla="*/ 7559837 w 7809954"/>
              <a:gd name="connsiteY25" fmla="*/ 3625138 h 6858000"/>
              <a:gd name="connsiteX26" fmla="*/ 7562862 w 7809954"/>
              <a:gd name="connsiteY26" fmla="*/ 3762298 h 6858000"/>
              <a:gd name="connsiteX27" fmla="*/ 7565720 w 7809954"/>
              <a:gd name="connsiteY27" fmla="*/ 3898087 h 6858000"/>
              <a:gd name="connsiteX28" fmla="*/ 7568914 w 7809954"/>
              <a:gd name="connsiteY28" fmla="*/ 4031132 h 6858000"/>
              <a:gd name="connsiteX29" fmla="*/ 7573788 w 7809954"/>
              <a:gd name="connsiteY29" fmla="*/ 4163491 h 6858000"/>
              <a:gd name="connsiteX30" fmla="*/ 7578999 w 7809954"/>
              <a:gd name="connsiteY30" fmla="*/ 4293793 h 6858000"/>
              <a:gd name="connsiteX31" fmla="*/ 7583705 w 7809954"/>
              <a:gd name="connsiteY31" fmla="*/ 4421352 h 6858000"/>
              <a:gd name="connsiteX32" fmla="*/ 7596985 w 7809954"/>
              <a:gd name="connsiteY32" fmla="*/ 4670298 h 6858000"/>
              <a:gd name="connsiteX33" fmla="*/ 7611104 w 7809954"/>
              <a:gd name="connsiteY33" fmla="*/ 4908956 h 6858000"/>
              <a:gd name="connsiteX34" fmla="*/ 7625896 w 7809954"/>
              <a:gd name="connsiteY34" fmla="*/ 5138013 h 6858000"/>
              <a:gd name="connsiteX35" fmla="*/ 7642201 w 7809954"/>
              <a:gd name="connsiteY35" fmla="*/ 5354726 h 6858000"/>
              <a:gd name="connsiteX36" fmla="*/ 7659178 w 7809954"/>
              <a:gd name="connsiteY36" fmla="*/ 5561838 h 6858000"/>
              <a:gd name="connsiteX37" fmla="*/ 7677499 w 7809954"/>
              <a:gd name="connsiteY37" fmla="*/ 5753862 h 6858000"/>
              <a:gd name="connsiteX38" fmla="*/ 7695485 w 7809954"/>
              <a:gd name="connsiteY38" fmla="*/ 5934227 h 6858000"/>
              <a:gd name="connsiteX39" fmla="*/ 7713470 w 7809954"/>
              <a:gd name="connsiteY39" fmla="*/ 6100191 h 6858000"/>
              <a:gd name="connsiteX40" fmla="*/ 7730447 w 7809954"/>
              <a:gd name="connsiteY40" fmla="*/ 6252438 h 6858000"/>
              <a:gd name="connsiteX41" fmla="*/ 7746584 w 7809954"/>
              <a:gd name="connsiteY41" fmla="*/ 6387541 h 6858000"/>
              <a:gd name="connsiteX42" fmla="*/ 7761880 w 7809954"/>
              <a:gd name="connsiteY42" fmla="*/ 6509613 h 6858000"/>
              <a:gd name="connsiteX43" fmla="*/ 7774655 w 7809954"/>
              <a:gd name="connsiteY43" fmla="*/ 6612483 h 6858000"/>
              <a:gd name="connsiteX44" fmla="*/ 7786757 w 7809954"/>
              <a:gd name="connsiteY44" fmla="*/ 6698894 h 6858000"/>
              <a:gd name="connsiteX45" fmla="*/ 7804071 w 7809954"/>
              <a:gd name="connsiteY45" fmla="*/ 6817538 h 6858000"/>
              <a:gd name="connsiteX46" fmla="*/ 7809954 w 7809954"/>
              <a:gd name="connsiteY46" fmla="*/ 6858000 h 6858000"/>
              <a:gd name="connsiteX47" fmla="*/ 7157124 w 7809954"/>
              <a:gd name="connsiteY47" fmla="*/ 6858000 h 6858000"/>
              <a:gd name="connsiteX48" fmla="*/ 7157124 w 7809954"/>
              <a:gd name="connsiteY48" fmla="*/ 6858000 h 6858000"/>
              <a:gd name="connsiteX49" fmla="*/ 0 w 7809954"/>
              <a:gd name="connsiteY49" fmla="*/ 6858000 h 6858000"/>
              <a:gd name="connsiteX50" fmla="*/ 0 w 7809954"/>
              <a:gd name="connsiteY50" fmla="*/ 0 h 6858000"/>
              <a:gd name="connsiteX51" fmla="*/ 6465239 w 7809954"/>
              <a:gd name="connsiteY51"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7809954" h="6858000">
                <a:moveTo>
                  <a:pt x="6465239" y="0"/>
                </a:moveTo>
                <a:lnTo>
                  <a:pt x="7808777" y="0"/>
                </a:lnTo>
                <a:lnTo>
                  <a:pt x="7783732" y="155676"/>
                </a:lnTo>
                <a:lnTo>
                  <a:pt x="7759863" y="310667"/>
                </a:lnTo>
                <a:lnTo>
                  <a:pt x="7736499" y="466344"/>
                </a:lnTo>
                <a:lnTo>
                  <a:pt x="7716496" y="622706"/>
                </a:lnTo>
                <a:lnTo>
                  <a:pt x="7696325" y="778383"/>
                </a:lnTo>
                <a:lnTo>
                  <a:pt x="7677499" y="934745"/>
                </a:lnTo>
                <a:lnTo>
                  <a:pt x="7661363" y="1089050"/>
                </a:lnTo>
                <a:lnTo>
                  <a:pt x="7646067" y="1245413"/>
                </a:lnTo>
                <a:lnTo>
                  <a:pt x="7632115" y="1401089"/>
                </a:lnTo>
                <a:lnTo>
                  <a:pt x="7620013" y="1554023"/>
                </a:lnTo>
                <a:lnTo>
                  <a:pt x="7607910" y="1709013"/>
                </a:lnTo>
                <a:lnTo>
                  <a:pt x="7597825" y="1861947"/>
                </a:lnTo>
                <a:lnTo>
                  <a:pt x="7589925" y="2014880"/>
                </a:lnTo>
                <a:lnTo>
                  <a:pt x="7581688" y="2167128"/>
                </a:lnTo>
                <a:lnTo>
                  <a:pt x="7574797" y="2318004"/>
                </a:lnTo>
                <a:lnTo>
                  <a:pt x="7569922" y="2467508"/>
                </a:lnTo>
                <a:lnTo>
                  <a:pt x="7565720" y="2617013"/>
                </a:lnTo>
                <a:lnTo>
                  <a:pt x="7561686" y="2765145"/>
                </a:lnTo>
                <a:lnTo>
                  <a:pt x="7559837" y="2911221"/>
                </a:lnTo>
                <a:lnTo>
                  <a:pt x="7557820" y="3057296"/>
                </a:lnTo>
                <a:lnTo>
                  <a:pt x="7556811" y="3201314"/>
                </a:lnTo>
                <a:lnTo>
                  <a:pt x="7557820" y="3343960"/>
                </a:lnTo>
                <a:lnTo>
                  <a:pt x="7557820" y="3485235"/>
                </a:lnTo>
                <a:lnTo>
                  <a:pt x="7559837" y="3625138"/>
                </a:lnTo>
                <a:lnTo>
                  <a:pt x="7562862" y="3762298"/>
                </a:lnTo>
                <a:lnTo>
                  <a:pt x="7565720" y="3898087"/>
                </a:lnTo>
                <a:lnTo>
                  <a:pt x="7568914" y="4031132"/>
                </a:lnTo>
                <a:lnTo>
                  <a:pt x="7573788" y="4163491"/>
                </a:lnTo>
                <a:lnTo>
                  <a:pt x="7578999" y="4293793"/>
                </a:lnTo>
                <a:lnTo>
                  <a:pt x="7583705" y="4421352"/>
                </a:lnTo>
                <a:lnTo>
                  <a:pt x="7596985" y="4670298"/>
                </a:lnTo>
                <a:lnTo>
                  <a:pt x="7611104" y="4908956"/>
                </a:lnTo>
                <a:lnTo>
                  <a:pt x="7625896" y="5138013"/>
                </a:lnTo>
                <a:lnTo>
                  <a:pt x="7642201" y="5354726"/>
                </a:lnTo>
                <a:lnTo>
                  <a:pt x="7659178" y="5561838"/>
                </a:lnTo>
                <a:lnTo>
                  <a:pt x="7677499" y="5753862"/>
                </a:lnTo>
                <a:lnTo>
                  <a:pt x="7695485" y="5934227"/>
                </a:lnTo>
                <a:lnTo>
                  <a:pt x="7713470" y="6100191"/>
                </a:lnTo>
                <a:lnTo>
                  <a:pt x="7730447" y="6252438"/>
                </a:lnTo>
                <a:lnTo>
                  <a:pt x="7746584" y="6387541"/>
                </a:lnTo>
                <a:lnTo>
                  <a:pt x="7761880" y="6509613"/>
                </a:lnTo>
                <a:lnTo>
                  <a:pt x="7774655" y="6612483"/>
                </a:lnTo>
                <a:lnTo>
                  <a:pt x="7786757" y="6698894"/>
                </a:lnTo>
                <a:lnTo>
                  <a:pt x="7804071" y="6817538"/>
                </a:lnTo>
                <a:lnTo>
                  <a:pt x="7809954" y="6858000"/>
                </a:lnTo>
                <a:lnTo>
                  <a:pt x="7157124" y="6858000"/>
                </a:lnTo>
                <a:lnTo>
                  <a:pt x="7157124" y="6858000"/>
                </a:lnTo>
                <a:lnTo>
                  <a:pt x="0" y="6858000"/>
                </a:lnTo>
                <a:lnTo>
                  <a:pt x="0" y="0"/>
                </a:lnTo>
                <a:lnTo>
                  <a:pt x="6465239"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F98810A7-E114-447A-A7D6-69B27CFB56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33666" y="0"/>
            <a:ext cx="731520" cy="16256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ZA"/>
          </a:p>
        </p:txBody>
      </p:sp>
      <p:pic>
        <p:nvPicPr>
          <p:cNvPr id="7" name="Graphic 6" descr="Gavel">
            <a:extLst>
              <a:ext uri="{FF2B5EF4-FFF2-40B4-BE49-F238E27FC236}">
                <a16:creationId xmlns:a16="http://schemas.microsoft.com/office/drawing/2014/main" id="{A857C809-B775-0801-7FAD-31B4937EF85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6777" y="1532116"/>
            <a:ext cx="6688706" cy="6688706"/>
          </a:xfrm>
          <a:prstGeom prst="rect">
            <a:avLst/>
          </a:prstGeom>
          <a:effectLst/>
        </p:spPr>
      </p:pic>
    </p:spTree>
    <p:extLst>
      <p:ext uri="{BB962C8B-B14F-4D97-AF65-F5344CB8AC3E}">
        <p14:creationId xmlns:p14="http://schemas.microsoft.com/office/powerpoint/2010/main" val="251946324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par>
                                <p:cTn id="11" presetID="10" presetClass="entr" presetSubtype="0" fill="hold" nodeType="withEffect">
                                  <p:stCondLst>
                                    <p:cond delay="500"/>
                                  </p:stCondLst>
                                  <p:iterate>
                                    <p:tmPct val="10000"/>
                                  </p:iterate>
                                  <p:childTnLst>
                                    <p:set>
                                      <p:cBhvr>
                                        <p:cTn id="12" dur="1" fill="hold">
                                          <p:stCondLst>
                                            <p:cond delay="0"/>
                                          </p:stCondLst>
                                        </p:cTn>
                                        <p:tgtEl>
                                          <p:spTgt spid="7"/>
                                        </p:tgtEl>
                                        <p:attrNameLst>
                                          <p:attrName>style.visibility</p:attrName>
                                        </p:attrNameLst>
                                      </p:cBhvr>
                                      <p:to>
                                        <p:strVal val="visible"/>
                                      </p:to>
                                    </p:set>
                                    <p:animEffect transition="in" filter="fade">
                                      <p:cBhvr>
                                        <p:cTn id="13" dur="7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57B325C-3E35-45CF-9D07-3BCB281F3B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004800" cy="97536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332BAF1-4CAF-F128-B773-483A9DB475C8}"/>
              </a:ext>
            </a:extLst>
          </p:cNvPr>
          <p:cNvSpPr>
            <a:spLocks noGrp="1"/>
          </p:cNvSpPr>
          <p:nvPr>
            <p:ph type="ctrTitle"/>
          </p:nvPr>
        </p:nvSpPr>
        <p:spPr>
          <a:xfrm>
            <a:off x="8738053" y="1885696"/>
            <a:ext cx="4266747" cy="4361254"/>
          </a:xfrm>
        </p:spPr>
        <p:txBody>
          <a:bodyPr>
            <a:normAutofit/>
          </a:bodyPr>
          <a:lstStyle/>
          <a:p>
            <a:r>
              <a:rPr lang="en-ZA" sz="6000" dirty="0">
                <a:solidFill>
                  <a:srgbClr val="EBEBEB"/>
                </a:solidFill>
              </a:rPr>
              <a:t>KE A LEBOGA!</a:t>
            </a:r>
          </a:p>
        </p:txBody>
      </p:sp>
      <p:sp>
        <p:nvSpPr>
          <p:cNvPr id="12" name="Freeform 36">
            <a:extLst>
              <a:ext uri="{FF2B5EF4-FFF2-40B4-BE49-F238E27FC236}">
                <a16:creationId xmlns:a16="http://schemas.microsoft.com/office/drawing/2014/main" id="{C24BEC42-AFF3-40D1-93A2-A27A42E1E2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61259" y="-1"/>
            <a:ext cx="596770" cy="5275934"/>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bg1">
              <a:alpha val="20000"/>
            </a:schemeClr>
          </a:solidFill>
          <a:ln>
            <a:noFill/>
          </a:ln>
        </p:spPr>
        <p:txBody>
          <a:bodyPr rtlCol="0" anchor="ctr"/>
          <a:lstStyle/>
          <a:p>
            <a:pPr algn="ctr"/>
            <a:endParaRPr lang="en-US"/>
          </a:p>
        </p:txBody>
      </p:sp>
      <p:sp useBgFill="1">
        <p:nvSpPr>
          <p:cNvPr id="14" name="Freeform: Shape 13">
            <a:extLst>
              <a:ext uri="{FF2B5EF4-FFF2-40B4-BE49-F238E27FC236}">
                <a16:creationId xmlns:a16="http://schemas.microsoft.com/office/drawing/2014/main" id="{608F427C-1EC9-4280-9367-F2B3AA063E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330617" cy="9753600"/>
          </a:xfrm>
          <a:custGeom>
            <a:avLst/>
            <a:gdLst>
              <a:gd name="connsiteX0" fmla="*/ 6465239 w 7809954"/>
              <a:gd name="connsiteY0" fmla="*/ 0 h 6858000"/>
              <a:gd name="connsiteX1" fmla="*/ 7808777 w 7809954"/>
              <a:gd name="connsiteY1" fmla="*/ 0 h 6858000"/>
              <a:gd name="connsiteX2" fmla="*/ 7783732 w 7809954"/>
              <a:gd name="connsiteY2" fmla="*/ 155676 h 6858000"/>
              <a:gd name="connsiteX3" fmla="*/ 7759863 w 7809954"/>
              <a:gd name="connsiteY3" fmla="*/ 310667 h 6858000"/>
              <a:gd name="connsiteX4" fmla="*/ 7736499 w 7809954"/>
              <a:gd name="connsiteY4" fmla="*/ 466344 h 6858000"/>
              <a:gd name="connsiteX5" fmla="*/ 7716496 w 7809954"/>
              <a:gd name="connsiteY5" fmla="*/ 622706 h 6858000"/>
              <a:gd name="connsiteX6" fmla="*/ 7696325 w 7809954"/>
              <a:gd name="connsiteY6" fmla="*/ 778383 h 6858000"/>
              <a:gd name="connsiteX7" fmla="*/ 7677499 w 7809954"/>
              <a:gd name="connsiteY7" fmla="*/ 934745 h 6858000"/>
              <a:gd name="connsiteX8" fmla="*/ 7661363 w 7809954"/>
              <a:gd name="connsiteY8" fmla="*/ 1089050 h 6858000"/>
              <a:gd name="connsiteX9" fmla="*/ 7646067 w 7809954"/>
              <a:gd name="connsiteY9" fmla="*/ 1245413 h 6858000"/>
              <a:gd name="connsiteX10" fmla="*/ 7632115 w 7809954"/>
              <a:gd name="connsiteY10" fmla="*/ 1401089 h 6858000"/>
              <a:gd name="connsiteX11" fmla="*/ 7620013 w 7809954"/>
              <a:gd name="connsiteY11" fmla="*/ 1554023 h 6858000"/>
              <a:gd name="connsiteX12" fmla="*/ 7607910 w 7809954"/>
              <a:gd name="connsiteY12" fmla="*/ 1709013 h 6858000"/>
              <a:gd name="connsiteX13" fmla="*/ 7597825 w 7809954"/>
              <a:gd name="connsiteY13" fmla="*/ 1861947 h 6858000"/>
              <a:gd name="connsiteX14" fmla="*/ 7589925 w 7809954"/>
              <a:gd name="connsiteY14" fmla="*/ 2014880 h 6858000"/>
              <a:gd name="connsiteX15" fmla="*/ 7581688 w 7809954"/>
              <a:gd name="connsiteY15" fmla="*/ 2167128 h 6858000"/>
              <a:gd name="connsiteX16" fmla="*/ 7574797 w 7809954"/>
              <a:gd name="connsiteY16" fmla="*/ 2318004 h 6858000"/>
              <a:gd name="connsiteX17" fmla="*/ 7569922 w 7809954"/>
              <a:gd name="connsiteY17" fmla="*/ 2467508 h 6858000"/>
              <a:gd name="connsiteX18" fmla="*/ 7565720 w 7809954"/>
              <a:gd name="connsiteY18" fmla="*/ 2617013 h 6858000"/>
              <a:gd name="connsiteX19" fmla="*/ 7561686 w 7809954"/>
              <a:gd name="connsiteY19" fmla="*/ 2765145 h 6858000"/>
              <a:gd name="connsiteX20" fmla="*/ 7559837 w 7809954"/>
              <a:gd name="connsiteY20" fmla="*/ 2911221 h 6858000"/>
              <a:gd name="connsiteX21" fmla="*/ 7557820 w 7809954"/>
              <a:gd name="connsiteY21" fmla="*/ 3057296 h 6858000"/>
              <a:gd name="connsiteX22" fmla="*/ 7556811 w 7809954"/>
              <a:gd name="connsiteY22" fmla="*/ 3201314 h 6858000"/>
              <a:gd name="connsiteX23" fmla="*/ 7557820 w 7809954"/>
              <a:gd name="connsiteY23" fmla="*/ 3343960 h 6858000"/>
              <a:gd name="connsiteX24" fmla="*/ 7557820 w 7809954"/>
              <a:gd name="connsiteY24" fmla="*/ 3485235 h 6858000"/>
              <a:gd name="connsiteX25" fmla="*/ 7559837 w 7809954"/>
              <a:gd name="connsiteY25" fmla="*/ 3625138 h 6858000"/>
              <a:gd name="connsiteX26" fmla="*/ 7562862 w 7809954"/>
              <a:gd name="connsiteY26" fmla="*/ 3762298 h 6858000"/>
              <a:gd name="connsiteX27" fmla="*/ 7565720 w 7809954"/>
              <a:gd name="connsiteY27" fmla="*/ 3898087 h 6858000"/>
              <a:gd name="connsiteX28" fmla="*/ 7568914 w 7809954"/>
              <a:gd name="connsiteY28" fmla="*/ 4031132 h 6858000"/>
              <a:gd name="connsiteX29" fmla="*/ 7573788 w 7809954"/>
              <a:gd name="connsiteY29" fmla="*/ 4163491 h 6858000"/>
              <a:gd name="connsiteX30" fmla="*/ 7578999 w 7809954"/>
              <a:gd name="connsiteY30" fmla="*/ 4293793 h 6858000"/>
              <a:gd name="connsiteX31" fmla="*/ 7583705 w 7809954"/>
              <a:gd name="connsiteY31" fmla="*/ 4421352 h 6858000"/>
              <a:gd name="connsiteX32" fmla="*/ 7596985 w 7809954"/>
              <a:gd name="connsiteY32" fmla="*/ 4670298 h 6858000"/>
              <a:gd name="connsiteX33" fmla="*/ 7611104 w 7809954"/>
              <a:gd name="connsiteY33" fmla="*/ 4908956 h 6858000"/>
              <a:gd name="connsiteX34" fmla="*/ 7625896 w 7809954"/>
              <a:gd name="connsiteY34" fmla="*/ 5138013 h 6858000"/>
              <a:gd name="connsiteX35" fmla="*/ 7642201 w 7809954"/>
              <a:gd name="connsiteY35" fmla="*/ 5354726 h 6858000"/>
              <a:gd name="connsiteX36" fmla="*/ 7659178 w 7809954"/>
              <a:gd name="connsiteY36" fmla="*/ 5561838 h 6858000"/>
              <a:gd name="connsiteX37" fmla="*/ 7677499 w 7809954"/>
              <a:gd name="connsiteY37" fmla="*/ 5753862 h 6858000"/>
              <a:gd name="connsiteX38" fmla="*/ 7695485 w 7809954"/>
              <a:gd name="connsiteY38" fmla="*/ 5934227 h 6858000"/>
              <a:gd name="connsiteX39" fmla="*/ 7713470 w 7809954"/>
              <a:gd name="connsiteY39" fmla="*/ 6100191 h 6858000"/>
              <a:gd name="connsiteX40" fmla="*/ 7730447 w 7809954"/>
              <a:gd name="connsiteY40" fmla="*/ 6252438 h 6858000"/>
              <a:gd name="connsiteX41" fmla="*/ 7746584 w 7809954"/>
              <a:gd name="connsiteY41" fmla="*/ 6387541 h 6858000"/>
              <a:gd name="connsiteX42" fmla="*/ 7761880 w 7809954"/>
              <a:gd name="connsiteY42" fmla="*/ 6509613 h 6858000"/>
              <a:gd name="connsiteX43" fmla="*/ 7774655 w 7809954"/>
              <a:gd name="connsiteY43" fmla="*/ 6612483 h 6858000"/>
              <a:gd name="connsiteX44" fmla="*/ 7786757 w 7809954"/>
              <a:gd name="connsiteY44" fmla="*/ 6698894 h 6858000"/>
              <a:gd name="connsiteX45" fmla="*/ 7804071 w 7809954"/>
              <a:gd name="connsiteY45" fmla="*/ 6817538 h 6858000"/>
              <a:gd name="connsiteX46" fmla="*/ 7809954 w 7809954"/>
              <a:gd name="connsiteY46" fmla="*/ 6858000 h 6858000"/>
              <a:gd name="connsiteX47" fmla="*/ 7157124 w 7809954"/>
              <a:gd name="connsiteY47" fmla="*/ 6858000 h 6858000"/>
              <a:gd name="connsiteX48" fmla="*/ 7157124 w 7809954"/>
              <a:gd name="connsiteY48" fmla="*/ 6858000 h 6858000"/>
              <a:gd name="connsiteX49" fmla="*/ 0 w 7809954"/>
              <a:gd name="connsiteY49" fmla="*/ 6858000 h 6858000"/>
              <a:gd name="connsiteX50" fmla="*/ 0 w 7809954"/>
              <a:gd name="connsiteY50" fmla="*/ 0 h 6858000"/>
              <a:gd name="connsiteX51" fmla="*/ 6465239 w 7809954"/>
              <a:gd name="connsiteY51"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7809954" h="6858000">
                <a:moveTo>
                  <a:pt x="6465239" y="0"/>
                </a:moveTo>
                <a:lnTo>
                  <a:pt x="7808777" y="0"/>
                </a:lnTo>
                <a:lnTo>
                  <a:pt x="7783732" y="155676"/>
                </a:lnTo>
                <a:lnTo>
                  <a:pt x="7759863" y="310667"/>
                </a:lnTo>
                <a:lnTo>
                  <a:pt x="7736499" y="466344"/>
                </a:lnTo>
                <a:lnTo>
                  <a:pt x="7716496" y="622706"/>
                </a:lnTo>
                <a:lnTo>
                  <a:pt x="7696325" y="778383"/>
                </a:lnTo>
                <a:lnTo>
                  <a:pt x="7677499" y="934745"/>
                </a:lnTo>
                <a:lnTo>
                  <a:pt x="7661363" y="1089050"/>
                </a:lnTo>
                <a:lnTo>
                  <a:pt x="7646067" y="1245413"/>
                </a:lnTo>
                <a:lnTo>
                  <a:pt x="7632115" y="1401089"/>
                </a:lnTo>
                <a:lnTo>
                  <a:pt x="7620013" y="1554023"/>
                </a:lnTo>
                <a:lnTo>
                  <a:pt x="7607910" y="1709013"/>
                </a:lnTo>
                <a:lnTo>
                  <a:pt x="7597825" y="1861947"/>
                </a:lnTo>
                <a:lnTo>
                  <a:pt x="7589925" y="2014880"/>
                </a:lnTo>
                <a:lnTo>
                  <a:pt x="7581688" y="2167128"/>
                </a:lnTo>
                <a:lnTo>
                  <a:pt x="7574797" y="2318004"/>
                </a:lnTo>
                <a:lnTo>
                  <a:pt x="7569922" y="2467508"/>
                </a:lnTo>
                <a:lnTo>
                  <a:pt x="7565720" y="2617013"/>
                </a:lnTo>
                <a:lnTo>
                  <a:pt x="7561686" y="2765145"/>
                </a:lnTo>
                <a:lnTo>
                  <a:pt x="7559837" y="2911221"/>
                </a:lnTo>
                <a:lnTo>
                  <a:pt x="7557820" y="3057296"/>
                </a:lnTo>
                <a:lnTo>
                  <a:pt x="7556811" y="3201314"/>
                </a:lnTo>
                <a:lnTo>
                  <a:pt x="7557820" y="3343960"/>
                </a:lnTo>
                <a:lnTo>
                  <a:pt x="7557820" y="3485235"/>
                </a:lnTo>
                <a:lnTo>
                  <a:pt x="7559837" y="3625138"/>
                </a:lnTo>
                <a:lnTo>
                  <a:pt x="7562862" y="3762298"/>
                </a:lnTo>
                <a:lnTo>
                  <a:pt x="7565720" y="3898087"/>
                </a:lnTo>
                <a:lnTo>
                  <a:pt x="7568914" y="4031132"/>
                </a:lnTo>
                <a:lnTo>
                  <a:pt x="7573788" y="4163491"/>
                </a:lnTo>
                <a:lnTo>
                  <a:pt x="7578999" y="4293793"/>
                </a:lnTo>
                <a:lnTo>
                  <a:pt x="7583705" y="4421352"/>
                </a:lnTo>
                <a:lnTo>
                  <a:pt x="7596985" y="4670298"/>
                </a:lnTo>
                <a:lnTo>
                  <a:pt x="7611104" y="4908956"/>
                </a:lnTo>
                <a:lnTo>
                  <a:pt x="7625896" y="5138013"/>
                </a:lnTo>
                <a:lnTo>
                  <a:pt x="7642201" y="5354726"/>
                </a:lnTo>
                <a:lnTo>
                  <a:pt x="7659178" y="5561838"/>
                </a:lnTo>
                <a:lnTo>
                  <a:pt x="7677499" y="5753862"/>
                </a:lnTo>
                <a:lnTo>
                  <a:pt x="7695485" y="5934227"/>
                </a:lnTo>
                <a:lnTo>
                  <a:pt x="7713470" y="6100191"/>
                </a:lnTo>
                <a:lnTo>
                  <a:pt x="7730447" y="6252438"/>
                </a:lnTo>
                <a:lnTo>
                  <a:pt x="7746584" y="6387541"/>
                </a:lnTo>
                <a:lnTo>
                  <a:pt x="7761880" y="6509613"/>
                </a:lnTo>
                <a:lnTo>
                  <a:pt x="7774655" y="6612483"/>
                </a:lnTo>
                <a:lnTo>
                  <a:pt x="7786757" y="6698894"/>
                </a:lnTo>
                <a:lnTo>
                  <a:pt x="7804071" y="6817538"/>
                </a:lnTo>
                <a:lnTo>
                  <a:pt x="7809954" y="6858000"/>
                </a:lnTo>
                <a:lnTo>
                  <a:pt x="7157124" y="6858000"/>
                </a:lnTo>
                <a:lnTo>
                  <a:pt x="7157124" y="6858000"/>
                </a:lnTo>
                <a:lnTo>
                  <a:pt x="0" y="6858000"/>
                </a:lnTo>
                <a:lnTo>
                  <a:pt x="0" y="0"/>
                </a:lnTo>
                <a:lnTo>
                  <a:pt x="6465239"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F98810A7-E114-447A-A7D6-69B27CFB56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33666" y="0"/>
            <a:ext cx="731520" cy="16256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ZA"/>
          </a:p>
        </p:txBody>
      </p:sp>
      <p:pic>
        <p:nvPicPr>
          <p:cNvPr id="7" name="Graphic 6" descr="Handshake">
            <a:extLst>
              <a:ext uri="{FF2B5EF4-FFF2-40B4-BE49-F238E27FC236}">
                <a16:creationId xmlns:a16="http://schemas.microsoft.com/office/drawing/2014/main" id="{E512B072-7DC4-0556-A237-07612FB7093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6777" y="1532116"/>
            <a:ext cx="6688706" cy="6688706"/>
          </a:xfrm>
          <a:prstGeom prst="rect">
            <a:avLst/>
          </a:prstGeom>
          <a:effectLst/>
        </p:spPr>
      </p:pic>
    </p:spTree>
    <p:extLst>
      <p:ext uri="{BB962C8B-B14F-4D97-AF65-F5344CB8AC3E}">
        <p14:creationId xmlns:p14="http://schemas.microsoft.com/office/powerpoint/2010/main" val="178075816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nodeType="withEffect">
                                  <p:stCondLst>
                                    <p:cond delay="500"/>
                                  </p:stCondLst>
                                  <p:iterate>
                                    <p:tmPct val="10000"/>
                                  </p:iterate>
                                  <p:childTnLst>
                                    <p:set>
                                      <p:cBhvr>
                                        <p:cTn id="9" dur="1" fill="hold">
                                          <p:stCondLst>
                                            <p:cond delay="0"/>
                                          </p:stCondLst>
                                        </p:cTn>
                                        <p:tgtEl>
                                          <p:spTgt spid="7"/>
                                        </p:tgtEl>
                                        <p:attrNameLst>
                                          <p:attrName>style.visibility</p:attrName>
                                        </p:attrNameLst>
                                      </p:cBhvr>
                                      <p:to>
                                        <p:strVal val="visible"/>
                                      </p:to>
                                    </p:set>
                                    <p:animEffect transition="in" filter="fade">
                                      <p:cBhvr>
                                        <p:cTn id="10" dur="7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91B28F63-CF00-448F-B141-FE33C33B189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3613"/>
          <a:stretch/>
        </p:blipFill>
        <p:spPr>
          <a:xfrm>
            <a:off x="0" y="3796885"/>
            <a:ext cx="4306146" cy="5956715"/>
          </a:xfrm>
          <a:prstGeom prst="rect">
            <a:avLst/>
          </a:prstGeom>
        </p:spPr>
      </p:pic>
      <p:pic>
        <p:nvPicPr>
          <p:cNvPr id="19" name="Picture 18">
            <a:extLst>
              <a:ext uri="{FF2B5EF4-FFF2-40B4-BE49-F238E27FC236}">
                <a16:creationId xmlns:a16="http://schemas.microsoft.com/office/drawing/2014/main" id="{2AE609E2-8522-44E4-9077-980E5BCF3E1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35640"/>
          <a:stretch/>
        </p:blipFill>
        <p:spPr>
          <a:xfrm>
            <a:off x="0" y="4113560"/>
            <a:ext cx="1623906" cy="3364200"/>
          </a:xfrm>
          <a:prstGeom prst="rect">
            <a:avLst/>
          </a:prstGeom>
        </p:spPr>
      </p:pic>
      <p:sp>
        <p:nvSpPr>
          <p:cNvPr id="21" name="Oval 20">
            <a:extLst>
              <a:ext uri="{FF2B5EF4-FFF2-40B4-BE49-F238E27FC236}">
                <a16:creationId xmlns:a16="http://schemas.microsoft.com/office/drawing/2014/main" id="{4FA533C5-33E3-4611-AF9F-72811D8B26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2946" y="2384213"/>
            <a:ext cx="3007360" cy="4009813"/>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pic>
        <p:nvPicPr>
          <p:cNvPr id="23" name="Picture 22">
            <a:extLst>
              <a:ext uri="{FF2B5EF4-FFF2-40B4-BE49-F238E27FC236}">
                <a16:creationId xmlns:a16="http://schemas.microsoft.com/office/drawing/2014/main" id="{8949AD42-25FD-4C3D-9EEE-B7FEC580998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t="28813"/>
          <a:stretch/>
        </p:blipFill>
        <p:spPr>
          <a:xfrm>
            <a:off x="8532706" y="0"/>
            <a:ext cx="1710279" cy="1623334"/>
          </a:xfrm>
          <a:prstGeom prst="rect">
            <a:avLst/>
          </a:prstGeom>
        </p:spPr>
      </p:pic>
      <p:pic>
        <p:nvPicPr>
          <p:cNvPr id="25" name="Picture 24">
            <a:extLst>
              <a:ext uri="{FF2B5EF4-FFF2-40B4-BE49-F238E27FC236}">
                <a16:creationId xmlns:a16="http://schemas.microsoft.com/office/drawing/2014/main" id="{6AC7D913-60B7-4603-881B-831DA5D3A94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5">
            <a:extLst>
              <a:ext uri="{28A0092B-C50C-407E-A947-70E740481C1C}">
                <a14:useLocalDpi xmlns:a14="http://schemas.microsoft.com/office/drawing/2010/main" val="0"/>
              </a:ext>
            </a:extLst>
          </a:blip>
          <a:srcRect b="23320"/>
          <a:stretch/>
        </p:blipFill>
        <p:spPr>
          <a:xfrm>
            <a:off x="9179603" y="8669866"/>
            <a:ext cx="1059983" cy="1083734"/>
          </a:xfrm>
          <a:prstGeom prst="rect">
            <a:avLst/>
          </a:prstGeom>
        </p:spPr>
      </p:pic>
      <p:sp>
        <p:nvSpPr>
          <p:cNvPr id="18" name="Rectangle 17">
            <a:extLst>
              <a:ext uri="{FF2B5EF4-FFF2-40B4-BE49-F238E27FC236}">
                <a16:creationId xmlns:a16="http://schemas.microsoft.com/office/drawing/2014/main" id="{87F0FDC4-AD8C-47D9-9131-623C98ADB0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33666" y="0"/>
            <a:ext cx="731520" cy="16256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20" name="Rectangle 19">
            <a:extLst>
              <a:ext uri="{FF2B5EF4-FFF2-40B4-BE49-F238E27FC236}">
                <a16:creationId xmlns:a16="http://schemas.microsoft.com/office/drawing/2014/main" id="{74CD14DB-BB81-479F-A1FC-1C75640E9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004800" cy="97536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2" name="Rectangle 21">
            <a:extLst>
              <a:ext uri="{FF2B5EF4-FFF2-40B4-BE49-F238E27FC236}">
                <a16:creationId xmlns:a16="http://schemas.microsoft.com/office/drawing/2014/main" id="{C943A91B-7CA7-4592-A975-73B1BF8C4C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33666" y="0"/>
            <a:ext cx="731520" cy="16256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24" name="Freeform 7">
            <a:extLst>
              <a:ext uri="{FF2B5EF4-FFF2-40B4-BE49-F238E27FC236}">
                <a16:creationId xmlns:a16="http://schemas.microsoft.com/office/drawing/2014/main" id="{EC471314-E46A-414B-8D91-74880E84F1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01268" y="2076771"/>
            <a:ext cx="3703530" cy="1174659"/>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useBgFill="1">
        <p:nvSpPr>
          <p:cNvPr id="26" name="Freeform: Shape 25">
            <a:extLst>
              <a:ext uri="{FF2B5EF4-FFF2-40B4-BE49-F238E27FC236}">
                <a16:creationId xmlns:a16="http://schemas.microsoft.com/office/drawing/2014/main" id="{6A681326-1C9D-44A3-A627-3871BDAE41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2506050"/>
            <a:ext cx="13005244" cy="7247550"/>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txBody>
          <a:bodyPr/>
          <a:lstStyle/>
          <a:p>
            <a:endParaRPr lang="en-ZA"/>
          </a:p>
        </p:txBody>
      </p:sp>
      <p:sp>
        <p:nvSpPr>
          <p:cNvPr id="2" name="Title 1">
            <a:extLst>
              <a:ext uri="{FF2B5EF4-FFF2-40B4-BE49-F238E27FC236}">
                <a16:creationId xmlns:a16="http://schemas.microsoft.com/office/drawing/2014/main" id="{4ACF8208-C23E-BAE4-C62A-D4DE65949870}"/>
              </a:ext>
            </a:extLst>
          </p:cNvPr>
          <p:cNvSpPr>
            <a:spLocks noGrp="1"/>
          </p:cNvSpPr>
          <p:nvPr>
            <p:ph type="ctrTitle"/>
          </p:nvPr>
        </p:nvSpPr>
        <p:spPr>
          <a:xfrm>
            <a:off x="1176866" y="643865"/>
            <a:ext cx="9544023" cy="1991865"/>
          </a:xfrm>
        </p:spPr>
        <p:txBody>
          <a:bodyPr vert="horz" lIns="91440" tIns="45720" rIns="91440" bIns="45720" rtlCol="0" anchor="ctr">
            <a:normAutofit/>
          </a:bodyPr>
          <a:lstStyle/>
          <a:p>
            <a:r>
              <a:rPr lang="en-US" sz="4200" b="0" i="0" kern="1200" dirty="0">
                <a:solidFill>
                  <a:srgbClr val="FFFFFF"/>
                </a:solidFill>
                <a:latin typeface="+mj-lt"/>
                <a:ea typeface="+mj-ea"/>
                <a:cs typeface="+mj-cs"/>
              </a:rPr>
              <a:t>AT INDEPENDENCE </a:t>
            </a:r>
          </a:p>
        </p:txBody>
      </p:sp>
      <p:sp>
        <p:nvSpPr>
          <p:cNvPr id="3" name="Subtitle 2">
            <a:extLst>
              <a:ext uri="{FF2B5EF4-FFF2-40B4-BE49-F238E27FC236}">
                <a16:creationId xmlns:a16="http://schemas.microsoft.com/office/drawing/2014/main" id="{3101E2A7-5E26-5137-4979-E95C21F7C577}"/>
              </a:ext>
            </a:extLst>
          </p:cNvPr>
          <p:cNvSpPr>
            <a:spLocks noGrp="1"/>
          </p:cNvSpPr>
          <p:nvPr>
            <p:ph type="subTitle" idx="1"/>
          </p:nvPr>
        </p:nvSpPr>
        <p:spPr>
          <a:xfrm>
            <a:off x="1176866" y="3930339"/>
            <a:ext cx="9542977" cy="4956272"/>
          </a:xfrm>
        </p:spPr>
        <p:txBody>
          <a:bodyPr vert="horz" lIns="91440" tIns="45720" rIns="91440" bIns="45720" rtlCol="0">
            <a:normAutofit lnSpcReduction="10000"/>
          </a:bodyPr>
          <a:lstStyle/>
          <a:p>
            <a:pPr marL="342900" indent="-342900" algn="just">
              <a:buFont typeface="Wingdings 3" charset="2"/>
              <a:buChar char=""/>
            </a:pPr>
            <a:r>
              <a:rPr lang="en-US" sz="2800" dirty="0">
                <a:solidFill>
                  <a:schemeClr val="tx1"/>
                </a:solidFill>
              </a:rPr>
              <a:t>Third poorest country in the world</a:t>
            </a:r>
          </a:p>
          <a:p>
            <a:pPr marL="342900" indent="-342900" algn="just">
              <a:buFont typeface="Wingdings 3" charset="2"/>
              <a:buChar char=""/>
            </a:pPr>
            <a:r>
              <a:rPr lang="en-US" sz="2800" dirty="0">
                <a:solidFill>
                  <a:schemeClr val="tx1"/>
                </a:solidFill>
              </a:rPr>
              <a:t>Only had 5 </a:t>
            </a:r>
            <a:r>
              <a:rPr lang="en-US" sz="2800" dirty="0" err="1">
                <a:solidFill>
                  <a:schemeClr val="tx1"/>
                </a:solidFill>
              </a:rPr>
              <a:t>kilomettres</a:t>
            </a:r>
            <a:r>
              <a:rPr lang="en-US" sz="2800" dirty="0">
                <a:solidFill>
                  <a:schemeClr val="tx1"/>
                </a:solidFill>
              </a:rPr>
              <a:t> of tarred road in a country of 582 000 kilometers square-three times the size of France</a:t>
            </a:r>
          </a:p>
          <a:p>
            <a:pPr marL="342900" indent="-342900" algn="just">
              <a:buFont typeface="Wingdings 3" charset="2"/>
              <a:buChar char=""/>
            </a:pPr>
            <a:r>
              <a:rPr lang="en-US" sz="2800" dirty="0">
                <a:solidFill>
                  <a:schemeClr val="tx1"/>
                </a:solidFill>
              </a:rPr>
              <a:t>Had no university</a:t>
            </a:r>
          </a:p>
          <a:p>
            <a:pPr marL="342900" indent="-342900" algn="just">
              <a:buFont typeface="Wingdings 3" charset="2"/>
              <a:buChar char=""/>
            </a:pPr>
            <a:r>
              <a:rPr lang="en-US" sz="2800" dirty="0">
                <a:solidFill>
                  <a:schemeClr val="tx1"/>
                </a:solidFill>
              </a:rPr>
              <a:t>Only 251 primary schools and 9 secondary schools</a:t>
            </a:r>
          </a:p>
          <a:p>
            <a:pPr marL="342900" indent="-342900" algn="just">
              <a:buFont typeface="Wingdings 3" charset="2"/>
              <a:buChar char=""/>
            </a:pPr>
            <a:r>
              <a:rPr lang="en-US" sz="2800" dirty="0">
                <a:solidFill>
                  <a:schemeClr val="tx1"/>
                </a:solidFill>
              </a:rPr>
              <a:t>Heavily reliant on agriculture as a source of income.</a:t>
            </a:r>
          </a:p>
          <a:p>
            <a:pPr marL="342900" indent="-342900" algn="just">
              <a:buFont typeface="Wingdings 3" charset="2"/>
              <a:buChar char=""/>
            </a:pPr>
            <a:r>
              <a:rPr lang="en-US" sz="2800" dirty="0">
                <a:solidFill>
                  <a:schemeClr val="tx1"/>
                </a:solidFill>
              </a:rPr>
              <a:t>A generally underdeveloped educational system.</a:t>
            </a:r>
          </a:p>
        </p:txBody>
      </p:sp>
    </p:spTree>
    <p:extLst>
      <p:ext uri="{BB962C8B-B14F-4D97-AF65-F5344CB8AC3E}">
        <p14:creationId xmlns:p14="http://schemas.microsoft.com/office/powerpoint/2010/main" val="3281943573"/>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66" name="Rectangle 2065">
            <a:extLst>
              <a:ext uri="{FF2B5EF4-FFF2-40B4-BE49-F238E27FC236}">
                <a16:creationId xmlns:a16="http://schemas.microsoft.com/office/drawing/2014/main" id="{7810E80F-9C89-42DA-AC6A-CA9F6C0FEE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004800" cy="97536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9301E5-86E2-D0C1-2280-CBAB6179CC72}"/>
              </a:ext>
            </a:extLst>
          </p:cNvPr>
          <p:cNvSpPr>
            <a:spLocks noGrp="1"/>
          </p:cNvSpPr>
          <p:nvPr>
            <p:ph type="ctrTitle"/>
          </p:nvPr>
        </p:nvSpPr>
        <p:spPr>
          <a:xfrm>
            <a:off x="8735458" y="1885696"/>
            <a:ext cx="3578460" cy="4361254"/>
          </a:xfrm>
        </p:spPr>
        <p:txBody>
          <a:bodyPr>
            <a:normAutofit/>
          </a:bodyPr>
          <a:lstStyle/>
          <a:p>
            <a:pPr>
              <a:lnSpc>
                <a:spcPct val="90000"/>
              </a:lnSpc>
            </a:pPr>
            <a:r>
              <a:rPr lang="en-ZA" sz="3200" dirty="0">
                <a:solidFill>
                  <a:srgbClr val="EBEBEB"/>
                </a:solidFill>
              </a:rPr>
              <a:t>UP TO DATE:</a:t>
            </a:r>
            <a:br>
              <a:rPr lang="en-ZA" sz="3200" dirty="0">
                <a:solidFill>
                  <a:srgbClr val="EBEBEB"/>
                </a:solidFill>
              </a:rPr>
            </a:br>
            <a:r>
              <a:rPr lang="en-ZA" sz="3200" dirty="0">
                <a:solidFill>
                  <a:srgbClr val="EBEBEB"/>
                </a:solidFill>
              </a:rPr>
              <a:t>EVOLVED TO BE AN UPPER MIDDLE INCOME WITH ONE OF THE GDP PER CAPITAS IN AFRICA</a:t>
            </a:r>
          </a:p>
        </p:txBody>
      </p:sp>
      <p:sp>
        <p:nvSpPr>
          <p:cNvPr id="3" name="Subtitle 2">
            <a:extLst>
              <a:ext uri="{FF2B5EF4-FFF2-40B4-BE49-F238E27FC236}">
                <a16:creationId xmlns:a16="http://schemas.microsoft.com/office/drawing/2014/main" id="{FD44F55B-6FD1-3095-F620-EA355199FB3A}"/>
              </a:ext>
            </a:extLst>
          </p:cNvPr>
          <p:cNvSpPr>
            <a:spLocks noGrp="1"/>
          </p:cNvSpPr>
          <p:nvPr>
            <p:ph type="subTitle" idx="1"/>
          </p:nvPr>
        </p:nvSpPr>
        <p:spPr>
          <a:xfrm>
            <a:off x="8735458" y="6525623"/>
            <a:ext cx="3578460" cy="2317641"/>
          </a:xfrm>
        </p:spPr>
        <p:txBody>
          <a:bodyPr>
            <a:normAutofit/>
          </a:bodyPr>
          <a:lstStyle/>
          <a:p>
            <a:r>
              <a:rPr lang="en-ZA" sz="2200">
                <a:solidFill>
                  <a:schemeClr val="tx2">
                    <a:lumMod val="40000"/>
                    <a:lumOff val="60000"/>
                  </a:schemeClr>
                </a:solidFill>
              </a:rPr>
              <a:t>			2025</a:t>
            </a:r>
          </a:p>
        </p:txBody>
      </p:sp>
      <p:sp>
        <p:nvSpPr>
          <p:cNvPr id="2068" name="Rectangle 2067">
            <a:extLst>
              <a:ext uri="{FF2B5EF4-FFF2-40B4-BE49-F238E27FC236}">
                <a16:creationId xmlns:a16="http://schemas.microsoft.com/office/drawing/2014/main" id="{35955B09-6DFD-41EE-8794-648DBC50B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056473" cy="9753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0" name="Rectangle 2069">
            <a:extLst>
              <a:ext uri="{FF2B5EF4-FFF2-40B4-BE49-F238E27FC236}">
                <a16:creationId xmlns:a16="http://schemas.microsoft.com/office/drawing/2014/main" id="{EA1C8458-DBAA-4D00-98AC-E9890360D5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33666" y="0"/>
            <a:ext cx="731520" cy="16256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ZA"/>
          </a:p>
        </p:txBody>
      </p:sp>
      <p:sp useBgFill="1">
        <p:nvSpPr>
          <p:cNvPr id="2072" name="Rounded Rectangle 4">
            <a:extLst>
              <a:ext uri="{FF2B5EF4-FFF2-40B4-BE49-F238E27FC236}">
                <a16:creationId xmlns:a16="http://schemas.microsoft.com/office/drawing/2014/main" id="{A8D15A26-D50C-4BE5-8A59-321D90248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9861" y="841490"/>
            <a:ext cx="6690969" cy="8001774"/>
          </a:xfrm>
          <a:prstGeom prst="roundRect">
            <a:avLst>
              <a:gd name="adj" fmla="val 0"/>
            </a:avLst>
          </a:prstGeom>
          <a:ln w="12700">
            <a:solidFill>
              <a:schemeClr val="bg2"/>
            </a:solidFill>
          </a:ln>
          <a:effectLst>
            <a:outerShdw blurRad="50800" dist="50800" dir="5400000" algn="tl" rotWithShape="0">
              <a:srgbClr val="000000">
                <a:alpha val="43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30+ Orapa Stock Photos, Pictures &amp; Royalty-Free Images - iStock">
            <a:extLst>
              <a:ext uri="{FF2B5EF4-FFF2-40B4-BE49-F238E27FC236}">
                <a16:creationId xmlns:a16="http://schemas.microsoft.com/office/drawing/2014/main" id="{81AB9173-B3F1-749D-16CE-A35DBEB8989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202403" y="2682841"/>
            <a:ext cx="5661487" cy="4319072"/>
          </a:xfrm>
          <a:prstGeom prst="rect">
            <a:avLst/>
          </a:prstGeom>
          <a:noFill/>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8527627"/>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91B28F63-CF00-448F-B141-FE33C33B189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3613"/>
          <a:stretch/>
        </p:blipFill>
        <p:spPr>
          <a:xfrm>
            <a:off x="0" y="3796885"/>
            <a:ext cx="4306146" cy="5956715"/>
          </a:xfrm>
          <a:prstGeom prst="rect">
            <a:avLst/>
          </a:prstGeom>
        </p:spPr>
      </p:pic>
      <p:pic>
        <p:nvPicPr>
          <p:cNvPr id="10" name="Picture 9">
            <a:extLst>
              <a:ext uri="{FF2B5EF4-FFF2-40B4-BE49-F238E27FC236}">
                <a16:creationId xmlns:a16="http://schemas.microsoft.com/office/drawing/2014/main" id="{2AE609E2-8522-44E4-9077-980E5BCF3E1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35640"/>
          <a:stretch/>
        </p:blipFill>
        <p:spPr>
          <a:xfrm>
            <a:off x="0" y="4113560"/>
            <a:ext cx="1623906" cy="3364200"/>
          </a:xfrm>
          <a:prstGeom prst="rect">
            <a:avLst/>
          </a:prstGeom>
        </p:spPr>
      </p:pic>
      <p:sp>
        <p:nvSpPr>
          <p:cNvPr id="12" name="Oval 11">
            <a:extLst>
              <a:ext uri="{FF2B5EF4-FFF2-40B4-BE49-F238E27FC236}">
                <a16:creationId xmlns:a16="http://schemas.microsoft.com/office/drawing/2014/main" id="{4FA533C5-33E3-4611-AF9F-72811D8B26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2946" y="2384213"/>
            <a:ext cx="3007360" cy="4009813"/>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pic>
        <p:nvPicPr>
          <p:cNvPr id="14" name="Picture 13">
            <a:extLst>
              <a:ext uri="{FF2B5EF4-FFF2-40B4-BE49-F238E27FC236}">
                <a16:creationId xmlns:a16="http://schemas.microsoft.com/office/drawing/2014/main" id="{8949AD42-25FD-4C3D-9EEE-B7FEC580998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t="28813"/>
          <a:stretch/>
        </p:blipFill>
        <p:spPr>
          <a:xfrm>
            <a:off x="8532706" y="0"/>
            <a:ext cx="1710279" cy="1623334"/>
          </a:xfrm>
          <a:prstGeom prst="rect">
            <a:avLst/>
          </a:prstGeom>
        </p:spPr>
      </p:pic>
      <p:pic>
        <p:nvPicPr>
          <p:cNvPr id="16" name="Picture 15">
            <a:extLst>
              <a:ext uri="{FF2B5EF4-FFF2-40B4-BE49-F238E27FC236}">
                <a16:creationId xmlns:a16="http://schemas.microsoft.com/office/drawing/2014/main" id="{6AC7D913-60B7-4603-881B-831DA5D3A94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5">
            <a:extLst>
              <a:ext uri="{28A0092B-C50C-407E-A947-70E740481C1C}">
                <a14:useLocalDpi xmlns:a14="http://schemas.microsoft.com/office/drawing/2010/main" val="0"/>
              </a:ext>
            </a:extLst>
          </a:blip>
          <a:srcRect b="23320"/>
          <a:stretch/>
        </p:blipFill>
        <p:spPr>
          <a:xfrm>
            <a:off x="9179603" y="8669866"/>
            <a:ext cx="1059983" cy="1083734"/>
          </a:xfrm>
          <a:prstGeom prst="rect">
            <a:avLst/>
          </a:prstGeom>
        </p:spPr>
      </p:pic>
      <p:sp>
        <p:nvSpPr>
          <p:cNvPr id="18" name="Rectangle 17">
            <a:extLst>
              <a:ext uri="{FF2B5EF4-FFF2-40B4-BE49-F238E27FC236}">
                <a16:creationId xmlns:a16="http://schemas.microsoft.com/office/drawing/2014/main" id="{87F0FDC4-AD8C-47D9-9131-623C98ADB0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33666" y="0"/>
            <a:ext cx="731520" cy="16256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ZA"/>
          </a:p>
        </p:txBody>
      </p:sp>
      <p:sp useBgFill="1">
        <p:nvSpPr>
          <p:cNvPr id="20" name="Rectangle 19">
            <a:extLst>
              <a:ext uri="{FF2B5EF4-FFF2-40B4-BE49-F238E27FC236}">
                <a16:creationId xmlns:a16="http://schemas.microsoft.com/office/drawing/2014/main" id="{052BEFF1-896C-45B1-B02C-96A6A1BC38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3004800" cy="97536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2" name="Freeform 36">
            <a:extLst>
              <a:ext uri="{FF2B5EF4-FFF2-40B4-BE49-F238E27FC236}">
                <a16:creationId xmlns:a16="http://schemas.microsoft.com/office/drawing/2014/main" id="{BB237A14-61B1-4C00-A670-5D8D68A866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954279" y="0"/>
            <a:ext cx="596770" cy="5275935"/>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2">
              <a:alpha val="20000"/>
            </a:schemeClr>
          </a:solidFill>
          <a:ln>
            <a:noFill/>
          </a:ln>
        </p:spPr>
        <p:txBody>
          <a:bodyPr rtlCol="0" anchor="ctr"/>
          <a:lstStyle/>
          <a:p>
            <a:pPr algn="ctr"/>
            <a:endParaRPr lang="en-US"/>
          </a:p>
        </p:txBody>
      </p:sp>
      <p:sp>
        <p:nvSpPr>
          <p:cNvPr id="24" name="Freeform: Shape 23">
            <a:extLst>
              <a:ext uri="{FF2B5EF4-FFF2-40B4-BE49-F238E27FC236}">
                <a16:creationId xmlns:a16="http://schemas.microsoft.com/office/drawing/2014/main" id="{8598F259-6F54-47A3-8D13-1603D786A3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5323638" cy="97536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0BA768A8-4FED-4ED8-9E46-6BE72188EC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33666" y="0"/>
            <a:ext cx="731520" cy="16256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2" name="Title 1">
            <a:extLst>
              <a:ext uri="{FF2B5EF4-FFF2-40B4-BE49-F238E27FC236}">
                <a16:creationId xmlns:a16="http://schemas.microsoft.com/office/drawing/2014/main" id="{86A977D6-B2B7-4754-7A5C-31EB2CFE8F66}"/>
              </a:ext>
            </a:extLst>
          </p:cNvPr>
          <p:cNvSpPr>
            <a:spLocks noGrp="1"/>
          </p:cNvSpPr>
          <p:nvPr>
            <p:ph type="ctrTitle"/>
          </p:nvPr>
        </p:nvSpPr>
        <p:spPr>
          <a:xfrm>
            <a:off x="696685" y="2340864"/>
            <a:ext cx="3757738" cy="6358500"/>
          </a:xfrm>
        </p:spPr>
        <p:txBody>
          <a:bodyPr vert="horz" lIns="91440" tIns="45720" rIns="91440" bIns="45720" rtlCol="0" anchor="t">
            <a:normAutofit/>
          </a:bodyPr>
          <a:lstStyle/>
          <a:p>
            <a:pPr algn="r"/>
            <a:r>
              <a:rPr lang="en-US" sz="4200" b="0" i="0" kern="1200" dirty="0">
                <a:solidFill>
                  <a:srgbClr val="FFFFFF"/>
                </a:solidFill>
                <a:latin typeface="+mj-lt"/>
                <a:ea typeface="+mj-ea"/>
                <a:cs typeface="+mj-cs"/>
              </a:rPr>
              <a:t>The State of Governance in Botswana</a:t>
            </a:r>
          </a:p>
        </p:txBody>
      </p:sp>
      <p:sp>
        <p:nvSpPr>
          <p:cNvPr id="3" name="Subtitle 2">
            <a:extLst>
              <a:ext uri="{FF2B5EF4-FFF2-40B4-BE49-F238E27FC236}">
                <a16:creationId xmlns:a16="http://schemas.microsoft.com/office/drawing/2014/main" id="{28E35706-7710-DD74-EEA2-67333C7EA4DA}"/>
              </a:ext>
            </a:extLst>
          </p:cNvPr>
          <p:cNvSpPr>
            <a:spLocks noGrp="1"/>
          </p:cNvSpPr>
          <p:nvPr>
            <p:ph type="subTitle" idx="1"/>
          </p:nvPr>
        </p:nvSpPr>
        <p:spPr>
          <a:xfrm>
            <a:off x="5551049" y="2340864"/>
            <a:ext cx="6314137" cy="6358500"/>
          </a:xfrm>
        </p:spPr>
        <p:txBody>
          <a:bodyPr vert="horz" lIns="91440" tIns="45720" rIns="91440" bIns="45720" rtlCol="0">
            <a:normAutofit/>
          </a:bodyPr>
          <a:lstStyle/>
          <a:p>
            <a:pPr marL="571500" indent="-571500">
              <a:buFont typeface="Wingdings 3" charset="2"/>
              <a:buChar char=""/>
            </a:pPr>
            <a:r>
              <a:rPr lang="en-US" dirty="0">
                <a:solidFill>
                  <a:schemeClr val="tx1"/>
                </a:solidFill>
              </a:rPr>
              <a:t>Often hailed as a model of good governance in Africa-due to regular, free and fair elections</a:t>
            </a:r>
          </a:p>
          <a:p>
            <a:pPr marL="571500" indent="-571500">
              <a:buFont typeface="Wingdings 3" charset="2"/>
              <a:buChar char=""/>
            </a:pPr>
            <a:r>
              <a:rPr lang="en-US" dirty="0">
                <a:solidFill>
                  <a:schemeClr val="tx1"/>
                </a:solidFill>
              </a:rPr>
              <a:t>a legal framework with the necessary oversight institutions to keep government in check</a:t>
            </a:r>
          </a:p>
          <a:p>
            <a:pPr marL="571500" indent="-571500">
              <a:buFont typeface="Wingdings 3" charset="2"/>
              <a:buChar char=""/>
            </a:pPr>
            <a:r>
              <a:rPr lang="en-US" dirty="0">
                <a:solidFill>
                  <a:schemeClr val="tx1"/>
                </a:solidFill>
              </a:rPr>
              <a:t>Parliament and the judiciary play a key role in holding the executive accountable for the exercise of public power</a:t>
            </a:r>
          </a:p>
          <a:p>
            <a:pPr marL="571500" indent="-571500">
              <a:buFont typeface="Wingdings 3" charset="2"/>
              <a:buChar char=""/>
            </a:pPr>
            <a:r>
              <a:rPr lang="en-US" dirty="0">
                <a:solidFill>
                  <a:schemeClr val="tx1"/>
                </a:solidFill>
              </a:rPr>
              <a:t>Independent institutions such as the office of the auditor general and the ombudsman play a key role as one of the accountability mechanisms in the country’s constitutional framework.</a:t>
            </a:r>
          </a:p>
        </p:txBody>
      </p:sp>
    </p:spTree>
    <p:extLst>
      <p:ext uri="{BB962C8B-B14F-4D97-AF65-F5344CB8AC3E}">
        <p14:creationId xmlns:p14="http://schemas.microsoft.com/office/powerpoint/2010/main" val="929629901"/>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91B28F63-CF00-448F-B141-FE33C33B189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3613"/>
          <a:stretch/>
        </p:blipFill>
        <p:spPr>
          <a:xfrm>
            <a:off x="0" y="3796885"/>
            <a:ext cx="4306146" cy="5956715"/>
          </a:xfrm>
          <a:prstGeom prst="rect">
            <a:avLst/>
          </a:prstGeom>
        </p:spPr>
      </p:pic>
      <p:pic>
        <p:nvPicPr>
          <p:cNvPr id="10" name="Picture 9">
            <a:extLst>
              <a:ext uri="{FF2B5EF4-FFF2-40B4-BE49-F238E27FC236}">
                <a16:creationId xmlns:a16="http://schemas.microsoft.com/office/drawing/2014/main" id="{2AE609E2-8522-44E4-9077-980E5BCF3E1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35640"/>
          <a:stretch/>
        </p:blipFill>
        <p:spPr>
          <a:xfrm>
            <a:off x="0" y="4113560"/>
            <a:ext cx="1623906" cy="3364200"/>
          </a:xfrm>
          <a:prstGeom prst="rect">
            <a:avLst/>
          </a:prstGeom>
        </p:spPr>
      </p:pic>
      <p:sp>
        <p:nvSpPr>
          <p:cNvPr id="12" name="Oval 11">
            <a:extLst>
              <a:ext uri="{FF2B5EF4-FFF2-40B4-BE49-F238E27FC236}">
                <a16:creationId xmlns:a16="http://schemas.microsoft.com/office/drawing/2014/main" id="{4FA533C5-33E3-4611-AF9F-72811D8B26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2946" y="2384213"/>
            <a:ext cx="3007360" cy="4009813"/>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pic>
        <p:nvPicPr>
          <p:cNvPr id="14" name="Picture 13">
            <a:extLst>
              <a:ext uri="{FF2B5EF4-FFF2-40B4-BE49-F238E27FC236}">
                <a16:creationId xmlns:a16="http://schemas.microsoft.com/office/drawing/2014/main" id="{8949AD42-25FD-4C3D-9EEE-B7FEC580998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t="28813"/>
          <a:stretch/>
        </p:blipFill>
        <p:spPr>
          <a:xfrm>
            <a:off x="8532706" y="0"/>
            <a:ext cx="1710279" cy="1623334"/>
          </a:xfrm>
          <a:prstGeom prst="rect">
            <a:avLst/>
          </a:prstGeom>
        </p:spPr>
      </p:pic>
      <p:pic>
        <p:nvPicPr>
          <p:cNvPr id="16" name="Picture 15">
            <a:extLst>
              <a:ext uri="{FF2B5EF4-FFF2-40B4-BE49-F238E27FC236}">
                <a16:creationId xmlns:a16="http://schemas.microsoft.com/office/drawing/2014/main" id="{6AC7D913-60B7-4603-881B-831DA5D3A94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5">
            <a:extLst>
              <a:ext uri="{28A0092B-C50C-407E-A947-70E740481C1C}">
                <a14:useLocalDpi xmlns:a14="http://schemas.microsoft.com/office/drawing/2010/main" val="0"/>
              </a:ext>
            </a:extLst>
          </a:blip>
          <a:srcRect b="23320"/>
          <a:stretch/>
        </p:blipFill>
        <p:spPr>
          <a:xfrm>
            <a:off x="9179603" y="8669866"/>
            <a:ext cx="1059983" cy="1083734"/>
          </a:xfrm>
          <a:prstGeom prst="rect">
            <a:avLst/>
          </a:prstGeom>
        </p:spPr>
      </p:pic>
      <p:sp>
        <p:nvSpPr>
          <p:cNvPr id="18" name="Rectangle 17">
            <a:extLst>
              <a:ext uri="{FF2B5EF4-FFF2-40B4-BE49-F238E27FC236}">
                <a16:creationId xmlns:a16="http://schemas.microsoft.com/office/drawing/2014/main" id="{87F0FDC4-AD8C-47D9-9131-623C98ADB0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33666" y="0"/>
            <a:ext cx="731520" cy="16256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20" name="Rectangle 19">
            <a:extLst>
              <a:ext uri="{FF2B5EF4-FFF2-40B4-BE49-F238E27FC236}">
                <a16:creationId xmlns:a16="http://schemas.microsoft.com/office/drawing/2014/main" id="{74CD14DB-BB81-479F-A1FC-1C75640E9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004800" cy="97536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2" name="Rectangle 21">
            <a:extLst>
              <a:ext uri="{FF2B5EF4-FFF2-40B4-BE49-F238E27FC236}">
                <a16:creationId xmlns:a16="http://schemas.microsoft.com/office/drawing/2014/main" id="{C943A91B-7CA7-4592-A975-73B1BF8C4C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33666" y="0"/>
            <a:ext cx="731520" cy="16256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24" name="Freeform 7">
            <a:extLst>
              <a:ext uri="{FF2B5EF4-FFF2-40B4-BE49-F238E27FC236}">
                <a16:creationId xmlns:a16="http://schemas.microsoft.com/office/drawing/2014/main" id="{EC471314-E46A-414B-8D91-74880E84F1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01268" y="2076771"/>
            <a:ext cx="3703530" cy="1174659"/>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useBgFill="1">
        <p:nvSpPr>
          <p:cNvPr id="26" name="Freeform: Shape 25">
            <a:extLst>
              <a:ext uri="{FF2B5EF4-FFF2-40B4-BE49-F238E27FC236}">
                <a16:creationId xmlns:a16="http://schemas.microsoft.com/office/drawing/2014/main" id="{6A681326-1C9D-44A3-A627-3871BDAE41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2506050"/>
            <a:ext cx="13005244" cy="7247550"/>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txBody>
          <a:bodyPr/>
          <a:lstStyle/>
          <a:p>
            <a:endParaRPr lang="en-ZA"/>
          </a:p>
        </p:txBody>
      </p:sp>
      <p:sp>
        <p:nvSpPr>
          <p:cNvPr id="2" name="Title 1">
            <a:extLst>
              <a:ext uri="{FF2B5EF4-FFF2-40B4-BE49-F238E27FC236}">
                <a16:creationId xmlns:a16="http://schemas.microsoft.com/office/drawing/2014/main" id="{74438686-17C6-4754-C839-4DD513F7DB59}"/>
              </a:ext>
            </a:extLst>
          </p:cNvPr>
          <p:cNvSpPr>
            <a:spLocks noGrp="1"/>
          </p:cNvSpPr>
          <p:nvPr>
            <p:ph type="ctrTitle"/>
          </p:nvPr>
        </p:nvSpPr>
        <p:spPr>
          <a:xfrm>
            <a:off x="1176866" y="643865"/>
            <a:ext cx="9544023" cy="1991865"/>
          </a:xfrm>
        </p:spPr>
        <p:txBody>
          <a:bodyPr vert="horz" lIns="91440" tIns="45720" rIns="91440" bIns="45720" rtlCol="0" anchor="ctr">
            <a:normAutofit/>
          </a:bodyPr>
          <a:lstStyle/>
          <a:p>
            <a:r>
              <a:rPr lang="en-US" sz="4200" b="0" i="0" kern="1200">
                <a:solidFill>
                  <a:srgbClr val="FFFFFF"/>
                </a:solidFill>
                <a:latin typeface="+mj-lt"/>
                <a:ea typeface="+mj-ea"/>
                <a:cs typeface="+mj-cs"/>
              </a:rPr>
              <a:t>MECHANISMS OF OVERSIGHT </a:t>
            </a:r>
          </a:p>
        </p:txBody>
      </p:sp>
      <p:sp>
        <p:nvSpPr>
          <p:cNvPr id="3" name="Subtitle 2">
            <a:extLst>
              <a:ext uri="{FF2B5EF4-FFF2-40B4-BE49-F238E27FC236}">
                <a16:creationId xmlns:a16="http://schemas.microsoft.com/office/drawing/2014/main" id="{1D54E163-F2C5-4529-ACFF-8107372D166B}"/>
              </a:ext>
            </a:extLst>
          </p:cNvPr>
          <p:cNvSpPr>
            <a:spLocks noGrp="1"/>
          </p:cNvSpPr>
          <p:nvPr>
            <p:ph type="subTitle" idx="1"/>
          </p:nvPr>
        </p:nvSpPr>
        <p:spPr>
          <a:xfrm>
            <a:off x="1176866" y="3930339"/>
            <a:ext cx="9542977" cy="4956272"/>
          </a:xfrm>
        </p:spPr>
        <p:txBody>
          <a:bodyPr vert="horz" lIns="91440" tIns="45720" rIns="91440" bIns="45720" rtlCol="0">
            <a:normAutofit/>
          </a:bodyPr>
          <a:lstStyle/>
          <a:p>
            <a:pPr marL="342900" indent="-342900">
              <a:buFont typeface="Wingdings 3" charset="2"/>
              <a:buChar char=""/>
            </a:pPr>
            <a:r>
              <a:rPr lang="en-US" dirty="0">
                <a:solidFill>
                  <a:schemeClr val="tx1"/>
                </a:solidFill>
              </a:rPr>
              <a:t>PRESIDENTIAL COMMISSIONS OF INQUIRIES</a:t>
            </a:r>
          </a:p>
          <a:p>
            <a:pPr marL="342900" indent="-342900">
              <a:buFont typeface="Wingdings 3" charset="2"/>
              <a:buChar char=""/>
            </a:pPr>
            <a:r>
              <a:rPr lang="en-US" dirty="0">
                <a:solidFill>
                  <a:schemeClr val="tx1"/>
                </a:solidFill>
              </a:rPr>
              <a:t>OMBUSMAN</a:t>
            </a:r>
          </a:p>
          <a:p>
            <a:pPr marL="342900" indent="-342900">
              <a:buFont typeface="Wingdings 3" charset="2"/>
              <a:buChar char=""/>
            </a:pPr>
            <a:r>
              <a:rPr lang="en-US" dirty="0">
                <a:solidFill>
                  <a:schemeClr val="tx1"/>
                </a:solidFill>
              </a:rPr>
              <a:t>AUDITOR GENERAL</a:t>
            </a:r>
          </a:p>
          <a:p>
            <a:pPr marL="342900" indent="-342900">
              <a:buFont typeface="Wingdings 3" charset="2"/>
              <a:buChar char=""/>
            </a:pPr>
            <a:r>
              <a:rPr lang="en-US" dirty="0">
                <a:solidFill>
                  <a:schemeClr val="tx1"/>
                </a:solidFill>
              </a:rPr>
              <a:t>THE COURTS</a:t>
            </a:r>
          </a:p>
          <a:p>
            <a:pPr marL="342900" indent="-342900">
              <a:buFont typeface="Wingdings 3" charset="2"/>
              <a:buChar char=""/>
            </a:pPr>
            <a:r>
              <a:rPr lang="en-US" dirty="0">
                <a:solidFill>
                  <a:schemeClr val="tx1"/>
                </a:solidFill>
              </a:rPr>
              <a:t>PARLIAMENT</a:t>
            </a:r>
          </a:p>
          <a:p>
            <a:pPr marL="342900" indent="-342900">
              <a:buFont typeface="Wingdings 3" charset="2"/>
              <a:buChar char=""/>
            </a:pPr>
            <a:r>
              <a:rPr lang="en-US" dirty="0">
                <a:solidFill>
                  <a:schemeClr val="tx1"/>
                </a:solidFill>
              </a:rPr>
              <a:t>THE DIRECTORATE ON CORRUPTION AND ECONOMIC CRIME (DCEC)</a:t>
            </a:r>
          </a:p>
          <a:p>
            <a:pPr>
              <a:buFont typeface="Wingdings 3" charset="2"/>
              <a:buChar char=""/>
            </a:pPr>
            <a:endParaRPr lang="en-US" dirty="0">
              <a:solidFill>
                <a:schemeClr val="tx1"/>
              </a:solidFill>
            </a:endParaRPr>
          </a:p>
        </p:txBody>
      </p:sp>
    </p:spTree>
    <p:extLst>
      <p:ext uri="{BB962C8B-B14F-4D97-AF65-F5344CB8AC3E}">
        <p14:creationId xmlns:p14="http://schemas.microsoft.com/office/powerpoint/2010/main" val="3005172826"/>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D15A6F9-32E7-4EA5-A1BE-A2636DA69F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3004800" cy="9753600"/>
          </a:xfrm>
          <a:prstGeom prst="rect">
            <a:avLst/>
          </a:prstGeom>
          <a:ln>
            <a:noFill/>
          </a:ln>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1" name="Freeform 36">
            <a:extLst>
              <a:ext uri="{FF2B5EF4-FFF2-40B4-BE49-F238E27FC236}">
                <a16:creationId xmlns:a16="http://schemas.microsoft.com/office/drawing/2014/main" id="{1B9047A0-D508-41B4-9987-A03A1C3140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1943" y="-1"/>
            <a:ext cx="596770" cy="5275934"/>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bg2">
              <a:alpha val="20000"/>
            </a:schemeClr>
          </a:solidFill>
          <a:ln>
            <a:noFill/>
          </a:ln>
        </p:spPr>
        <p:txBody>
          <a:bodyPr rtlCol="0" anchor="ctr"/>
          <a:lstStyle/>
          <a:p>
            <a:pPr algn="ctr"/>
            <a:endParaRPr lang="en-US"/>
          </a:p>
        </p:txBody>
      </p:sp>
      <p:sp>
        <p:nvSpPr>
          <p:cNvPr id="5" name="Subtitle 4">
            <a:extLst>
              <a:ext uri="{FF2B5EF4-FFF2-40B4-BE49-F238E27FC236}">
                <a16:creationId xmlns:a16="http://schemas.microsoft.com/office/drawing/2014/main" id="{49ED78C3-A6ED-AF19-B094-A194D59BF0BC}"/>
              </a:ext>
            </a:extLst>
          </p:cNvPr>
          <p:cNvSpPr>
            <a:spLocks noGrp="1"/>
          </p:cNvSpPr>
          <p:nvPr>
            <p:ph type="subTitle" idx="1"/>
          </p:nvPr>
        </p:nvSpPr>
        <p:spPr>
          <a:xfrm>
            <a:off x="922921" y="1463041"/>
            <a:ext cx="3539022" cy="6827517"/>
          </a:xfrm>
        </p:spPr>
        <p:txBody>
          <a:bodyPr anchor="ctr">
            <a:normAutofit/>
          </a:bodyPr>
          <a:lstStyle/>
          <a:p>
            <a:pPr algn="ctr"/>
            <a:r>
              <a:rPr lang="en-ZA" sz="4000" dirty="0">
                <a:solidFill>
                  <a:srgbClr val="404040"/>
                </a:solidFill>
              </a:rPr>
              <a:t>CORRUPTION IN BOTSWANA</a:t>
            </a:r>
          </a:p>
        </p:txBody>
      </p:sp>
      <p:sp useBgFill="1">
        <p:nvSpPr>
          <p:cNvPr id="23" name="Freeform: Shape 22">
            <a:extLst>
              <a:ext uri="{FF2B5EF4-FFF2-40B4-BE49-F238E27FC236}">
                <a16:creationId xmlns:a16="http://schemas.microsoft.com/office/drawing/2014/main" id="{B679C71C-F606-4D18-A66B-277C1FD5C7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94727" y="0"/>
            <a:ext cx="8310073" cy="9753604"/>
          </a:xfrm>
          <a:custGeom>
            <a:avLst/>
            <a:gdLst>
              <a:gd name="connsiteX0" fmla="*/ 6960957 w 7790693"/>
              <a:gd name="connsiteY0" fmla="*/ 0 h 6858003"/>
              <a:gd name="connsiteX1" fmla="*/ 7790693 w 7790693"/>
              <a:gd name="connsiteY1" fmla="*/ 0 h 6858003"/>
              <a:gd name="connsiteX2" fmla="*/ 7790693 w 7790693"/>
              <a:gd name="connsiteY2" fmla="*/ 6858002 h 6858003"/>
              <a:gd name="connsiteX3" fmla="*/ 6995919 w 7790693"/>
              <a:gd name="connsiteY3" fmla="*/ 6858002 h 6858003"/>
              <a:gd name="connsiteX4" fmla="*/ 6995919 w 7790693"/>
              <a:gd name="connsiteY4" fmla="*/ 6858003 h 6858003"/>
              <a:gd name="connsiteX5" fmla="*/ 905354 w 7790693"/>
              <a:gd name="connsiteY5" fmla="*/ 6858003 h 6858003"/>
              <a:gd name="connsiteX6" fmla="*/ 905354 w 7790693"/>
              <a:gd name="connsiteY6" fmla="*/ 6858002 h 6858003"/>
              <a:gd name="connsiteX7" fmla="*/ 0 w 7790693"/>
              <a:gd name="connsiteY7" fmla="*/ 6858002 h 6858003"/>
              <a:gd name="connsiteX8" fmla="*/ 5883 w 7790693"/>
              <a:gd name="connsiteY8" fmla="*/ 6817540 h 6858003"/>
              <a:gd name="connsiteX9" fmla="*/ 23197 w 7790693"/>
              <a:gd name="connsiteY9" fmla="*/ 6698896 h 6858003"/>
              <a:gd name="connsiteX10" fmla="*/ 35299 w 7790693"/>
              <a:gd name="connsiteY10" fmla="*/ 6612485 h 6858003"/>
              <a:gd name="connsiteX11" fmla="*/ 48074 w 7790693"/>
              <a:gd name="connsiteY11" fmla="*/ 6509615 h 6858003"/>
              <a:gd name="connsiteX12" fmla="*/ 63370 w 7790693"/>
              <a:gd name="connsiteY12" fmla="*/ 6387543 h 6858003"/>
              <a:gd name="connsiteX13" fmla="*/ 79507 w 7790693"/>
              <a:gd name="connsiteY13" fmla="*/ 6252440 h 6858003"/>
              <a:gd name="connsiteX14" fmla="*/ 96484 w 7790693"/>
              <a:gd name="connsiteY14" fmla="*/ 6100193 h 6858003"/>
              <a:gd name="connsiteX15" fmla="*/ 114469 w 7790693"/>
              <a:gd name="connsiteY15" fmla="*/ 5934229 h 6858003"/>
              <a:gd name="connsiteX16" fmla="*/ 132455 w 7790693"/>
              <a:gd name="connsiteY16" fmla="*/ 5753864 h 6858003"/>
              <a:gd name="connsiteX17" fmla="*/ 150776 w 7790693"/>
              <a:gd name="connsiteY17" fmla="*/ 5561840 h 6858003"/>
              <a:gd name="connsiteX18" fmla="*/ 167753 w 7790693"/>
              <a:gd name="connsiteY18" fmla="*/ 5354728 h 6858003"/>
              <a:gd name="connsiteX19" fmla="*/ 184058 w 7790693"/>
              <a:gd name="connsiteY19" fmla="*/ 5138015 h 6858003"/>
              <a:gd name="connsiteX20" fmla="*/ 198850 w 7790693"/>
              <a:gd name="connsiteY20" fmla="*/ 4908958 h 6858003"/>
              <a:gd name="connsiteX21" fmla="*/ 212969 w 7790693"/>
              <a:gd name="connsiteY21" fmla="*/ 4670300 h 6858003"/>
              <a:gd name="connsiteX22" fmla="*/ 226249 w 7790693"/>
              <a:gd name="connsiteY22" fmla="*/ 4421354 h 6858003"/>
              <a:gd name="connsiteX23" fmla="*/ 230955 w 7790693"/>
              <a:gd name="connsiteY23" fmla="*/ 4293795 h 6858003"/>
              <a:gd name="connsiteX24" fmla="*/ 236166 w 7790693"/>
              <a:gd name="connsiteY24" fmla="*/ 4163494 h 6858003"/>
              <a:gd name="connsiteX25" fmla="*/ 241040 w 7790693"/>
              <a:gd name="connsiteY25" fmla="*/ 4031135 h 6858003"/>
              <a:gd name="connsiteX26" fmla="*/ 244234 w 7790693"/>
              <a:gd name="connsiteY26" fmla="*/ 3898089 h 6858003"/>
              <a:gd name="connsiteX27" fmla="*/ 247092 w 7790693"/>
              <a:gd name="connsiteY27" fmla="*/ 3762301 h 6858003"/>
              <a:gd name="connsiteX28" fmla="*/ 250117 w 7790693"/>
              <a:gd name="connsiteY28" fmla="*/ 3625141 h 6858003"/>
              <a:gd name="connsiteX29" fmla="*/ 252134 w 7790693"/>
              <a:gd name="connsiteY29" fmla="*/ 3485238 h 6858003"/>
              <a:gd name="connsiteX30" fmla="*/ 252134 w 7790693"/>
              <a:gd name="connsiteY30" fmla="*/ 3343963 h 6858003"/>
              <a:gd name="connsiteX31" fmla="*/ 253143 w 7790693"/>
              <a:gd name="connsiteY31" fmla="*/ 3201317 h 6858003"/>
              <a:gd name="connsiteX32" fmla="*/ 252134 w 7790693"/>
              <a:gd name="connsiteY32" fmla="*/ 3057299 h 6858003"/>
              <a:gd name="connsiteX33" fmla="*/ 250117 w 7790693"/>
              <a:gd name="connsiteY33" fmla="*/ 2911223 h 6858003"/>
              <a:gd name="connsiteX34" fmla="*/ 248268 w 7790693"/>
              <a:gd name="connsiteY34" fmla="*/ 2765148 h 6858003"/>
              <a:gd name="connsiteX35" fmla="*/ 244234 w 7790693"/>
              <a:gd name="connsiteY35" fmla="*/ 2617015 h 6858003"/>
              <a:gd name="connsiteX36" fmla="*/ 240032 w 7790693"/>
              <a:gd name="connsiteY36" fmla="*/ 2467511 h 6858003"/>
              <a:gd name="connsiteX37" fmla="*/ 235157 w 7790693"/>
              <a:gd name="connsiteY37" fmla="*/ 2318006 h 6858003"/>
              <a:gd name="connsiteX38" fmla="*/ 228266 w 7790693"/>
              <a:gd name="connsiteY38" fmla="*/ 2167130 h 6858003"/>
              <a:gd name="connsiteX39" fmla="*/ 220029 w 7790693"/>
              <a:gd name="connsiteY39" fmla="*/ 2014883 h 6858003"/>
              <a:gd name="connsiteX40" fmla="*/ 212129 w 7790693"/>
              <a:gd name="connsiteY40" fmla="*/ 1861949 h 6858003"/>
              <a:gd name="connsiteX41" fmla="*/ 202044 w 7790693"/>
              <a:gd name="connsiteY41" fmla="*/ 1709016 h 6858003"/>
              <a:gd name="connsiteX42" fmla="*/ 189941 w 7790693"/>
              <a:gd name="connsiteY42" fmla="*/ 1554025 h 6858003"/>
              <a:gd name="connsiteX43" fmla="*/ 177839 w 7790693"/>
              <a:gd name="connsiteY43" fmla="*/ 1401092 h 6858003"/>
              <a:gd name="connsiteX44" fmla="*/ 163887 w 7790693"/>
              <a:gd name="connsiteY44" fmla="*/ 1245415 h 6858003"/>
              <a:gd name="connsiteX45" fmla="*/ 148591 w 7790693"/>
              <a:gd name="connsiteY45" fmla="*/ 1089053 h 6858003"/>
              <a:gd name="connsiteX46" fmla="*/ 132455 w 7790693"/>
              <a:gd name="connsiteY46" fmla="*/ 934748 h 6858003"/>
              <a:gd name="connsiteX47" fmla="*/ 113629 w 7790693"/>
              <a:gd name="connsiteY47" fmla="*/ 778385 h 6858003"/>
              <a:gd name="connsiteX48" fmla="*/ 93458 w 7790693"/>
              <a:gd name="connsiteY48" fmla="*/ 622709 h 6858003"/>
              <a:gd name="connsiteX49" fmla="*/ 73455 w 7790693"/>
              <a:gd name="connsiteY49" fmla="*/ 466346 h 6858003"/>
              <a:gd name="connsiteX50" fmla="*/ 50091 w 7790693"/>
              <a:gd name="connsiteY50" fmla="*/ 310670 h 6858003"/>
              <a:gd name="connsiteX51" fmla="*/ 26222 w 7790693"/>
              <a:gd name="connsiteY51" fmla="*/ 155679 h 6858003"/>
              <a:gd name="connsiteX52" fmla="*/ 1177 w 7790693"/>
              <a:gd name="connsiteY52" fmla="*/ 2 h 6858003"/>
              <a:gd name="connsiteX53" fmla="*/ 1344715 w 7790693"/>
              <a:gd name="connsiteY53" fmla="*/ 2 h 6858003"/>
              <a:gd name="connsiteX54" fmla="*/ 1344715 w 7790693"/>
              <a:gd name="connsiteY54" fmla="*/ 3 h 6858003"/>
              <a:gd name="connsiteX55" fmla="*/ 6960957 w 7790693"/>
              <a:gd name="connsiteY55" fmla="*/ 3 h 6858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7790693" h="6858003">
                <a:moveTo>
                  <a:pt x="6960957" y="0"/>
                </a:moveTo>
                <a:lnTo>
                  <a:pt x="7790693" y="0"/>
                </a:lnTo>
                <a:lnTo>
                  <a:pt x="7790693" y="6858002"/>
                </a:lnTo>
                <a:lnTo>
                  <a:pt x="6995919" y="6858002"/>
                </a:lnTo>
                <a:lnTo>
                  <a:pt x="6995919" y="6858003"/>
                </a:lnTo>
                <a:lnTo>
                  <a:pt x="905354" y="6858003"/>
                </a:lnTo>
                <a:lnTo>
                  <a:pt x="905354" y="6858002"/>
                </a:lnTo>
                <a:lnTo>
                  <a:pt x="0" y="6858002"/>
                </a:lnTo>
                <a:lnTo>
                  <a:pt x="5883" y="6817540"/>
                </a:lnTo>
                <a:lnTo>
                  <a:pt x="23197" y="6698896"/>
                </a:lnTo>
                <a:lnTo>
                  <a:pt x="35299" y="6612485"/>
                </a:lnTo>
                <a:lnTo>
                  <a:pt x="48074" y="6509615"/>
                </a:lnTo>
                <a:lnTo>
                  <a:pt x="63370" y="6387543"/>
                </a:lnTo>
                <a:lnTo>
                  <a:pt x="79507" y="6252440"/>
                </a:lnTo>
                <a:lnTo>
                  <a:pt x="96484" y="6100193"/>
                </a:lnTo>
                <a:lnTo>
                  <a:pt x="114469" y="5934229"/>
                </a:lnTo>
                <a:lnTo>
                  <a:pt x="132455" y="5753864"/>
                </a:lnTo>
                <a:lnTo>
                  <a:pt x="150776" y="5561840"/>
                </a:lnTo>
                <a:lnTo>
                  <a:pt x="167753" y="5354728"/>
                </a:lnTo>
                <a:lnTo>
                  <a:pt x="184058" y="5138015"/>
                </a:lnTo>
                <a:lnTo>
                  <a:pt x="198850" y="4908958"/>
                </a:lnTo>
                <a:lnTo>
                  <a:pt x="212969" y="4670300"/>
                </a:lnTo>
                <a:lnTo>
                  <a:pt x="226249" y="4421354"/>
                </a:lnTo>
                <a:lnTo>
                  <a:pt x="230955" y="4293795"/>
                </a:lnTo>
                <a:lnTo>
                  <a:pt x="236166" y="4163494"/>
                </a:lnTo>
                <a:lnTo>
                  <a:pt x="241040" y="4031135"/>
                </a:lnTo>
                <a:lnTo>
                  <a:pt x="244234" y="3898089"/>
                </a:lnTo>
                <a:lnTo>
                  <a:pt x="247092" y="3762301"/>
                </a:lnTo>
                <a:lnTo>
                  <a:pt x="250117" y="3625141"/>
                </a:lnTo>
                <a:lnTo>
                  <a:pt x="252134" y="3485238"/>
                </a:lnTo>
                <a:lnTo>
                  <a:pt x="252134" y="3343963"/>
                </a:lnTo>
                <a:lnTo>
                  <a:pt x="253143" y="3201317"/>
                </a:lnTo>
                <a:lnTo>
                  <a:pt x="252134" y="3057299"/>
                </a:lnTo>
                <a:lnTo>
                  <a:pt x="250117" y="2911223"/>
                </a:lnTo>
                <a:lnTo>
                  <a:pt x="248268" y="2765148"/>
                </a:lnTo>
                <a:lnTo>
                  <a:pt x="244234" y="2617015"/>
                </a:lnTo>
                <a:lnTo>
                  <a:pt x="240032" y="2467511"/>
                </a:lnTo>
                <a:lnTo>
                  <a:pt x="235157" y="2318006"/>
                </a:lnTo>
                <a:lnTo>
                  <a:pt x="228266" y="2167130"/>
                </a:lnTo>
                <a:lnTo>
                  <a:pt x="220029" y="2014883"/>
                </a:lnTo>
                <a:lnTo>
                  <a:pt x="212129" y="1861949"/>
                </a:lnTo>
                <a:lnTo>
                  <a:pt x="202044" y="1709016"/>
                </a:lnTo>
                <a:lnTo>
                  <a:pt x="189941" y="1554025"/>
                </a:lnTo>
                <a:lnTo>
                  <a:pt x="177839" y="1401092"/>
                </a:lnTo>
                <a:lnTo>
                  <a:pt x="163887" y="1245415"/>
                </a:lnTo>
                <a:lnTo>
                  <a:pt x="148591" y="1089053"/>
                </a:lnTo>
                <a:lnTo>
                  <a:pt x="132455" y="934748"/>
                </a:lnTo>
                <a:lnTo>
                  <a:pt x="113629" y="778385"/>
                </a:lnTo>
                <a:lnTo>
                  <a:pt x="93458" y="622709"/>
                </a:lnTo>
                <a:lnTo>
                  <a:pt x="73455" y="466346"/>
                </a:lnTo>
                <a:lnTo>
                  <a:pt x="50091" y="310670"/>
                </a:lnTo>
                <a:lnTo>
                  <a:pt x="26222" y="155679"/>
                </a:lnTo>
                <a:lnTo>
                  <a:pt x="1177" y="2"/>
                </a:lnTo>
                <a:lnTo>
                  <a:pt x="1344715" y="2"/>
                </a:lnTo>
                <a:lnTo>
                  <a:pt x="1344715" y="3"/>
                </a:lnTo>
                <a:lnTo>
                  <a:pt x="6960957" y="3"/>
                </a:lnTo>
                <a:close/>
              </a:path>
            </a:pathLst>
          </a:custGeom>
          <a:ln>
            <a:noFill/>
          </a:ln>
        </p:spPr>
        <p:txBody>
          <a:bodyPr rtlCol="0" anchor="ctr"/>
          <a:lstStyle/>
          <a:p>
            <a:pPr algn="ctr"/>
            <a:endParaRPr lang="en-US"/>
          </a:p>
        </p:txBody>
      </p:sp>
      <p:sp>
        <p:nvSpPr>
          <p:cNvPr id="4" name="Title 3">
            <a:extLst>
              <a:ext uri="{FF2B5EF4-FFF2-40B4-BE49-F238E27FC236}">
                <a16:creationId xmlns:a16="http://schemas.microsoft.com/office/drawing/2014/main" id="{35260144-5F01-F1C8-6437-FC45E09807A8}"/>
              </a:ext>
            </a:extLst>
          </p:cNvPr>
          <p:cNvSpPr>
            <a:spLocks noGrp="1"/>
          </p:cNvSpPr>
          <p:nvPr>
            <p:ph type="ctrTitle"/>
          </p:nvPr>
        </p:nvSpPr>
        <p:spPr>
          <a:xfrm>
            <a:off x="5664199" y="990600"/>
            <a:ext cx="6554019" cy="7299957"/>
          </a:xfrm>
        </p:spPr>
        <p:txBody>
          <a:bodyPr anchor="ctr">
            <a:normAutofit/>
          </a:bodyPr>
          <a:lstStyle/>
          <a:p>
            <a:pPr algn="just"/>
            <a:r>
              <a:rPr lang="en-ZA" sz="2800" dirty="0">
                <a:effectLst/>
                <a:latin typeface="Times New Roman" panose="02020603050405020304" pitchFamily="18" charset="0"/>
                <a:ea typeface="Aptos" panose="020B0004020202020204" pitchFamily="34" charset="0"/>
              </a:rPr>
              <a:t>The 2023 Corruption Perceptions Index (CPI) by Transparency International report on the perceptions of corruption in the 2022 reporting year put Botswana at second position 2 in Sub-Saharan Africa, behind Seychelles, with a score of 60. It dropped to third position in 2023, scoring a CPI score of 59, behind Seychelles and Cabo Verde, and further down to 57 in 2024. In a nutshell, the drop in Botswana’s CPI index is against the backdrop of an averaged 59.78 points between 1998 and 2024, “reaching an all time high Of 65 points in 2012 and a record low of 54 points in 2007”</a:t>
            </a:r>
            <a:r>
              <a:rPr lang="en-ZA" sz="2800" dirty="0">
                <a:latin typeface="Times New Roman" panose="02020603050405020304" pitchFamily="18" charset="0"/>
                <a:ea typeface="Aptos" panose="020B0004020202020204" pitchFamily="34" charset="0"/>
              </a:rPr>
              <a:t>.</a:t>
            </a:r>
            <a:endParaRPr lang="en-ZA" sz="2800" dirty="0">
              <a:solidFill>
                <a:schemeClr val="tx1"/>
              </a:solidFill>
            </a:endParaRPr>
          </a:p>
        </p:txBody>
      </p:sp>
    </p:spTree>
    <p:extLst>
      <p:ext uri="{BB962C8B-B14F-4D97-AF65-F5344CB8AC3E}">
        <p14:creationId xmlns:p14="http://schemas.microsoft.com/office/powerpoint/2010/main" val="27682742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7000"/>
                <a:hueMod val="88000"/>
                <a:satMod val="130000"/>
                <a:lumMod val="124000"/>
              </a:schemeClr>
            </a:gs>
            <a:gs pos="100000">
              <a:schemeClr val="bg1">
                <a:tint val="96000"/>
                <a:shade val="88000"/>
                <a:hueMod val="108000"/>
                <a:satMod val="164000"/>
                <a:lumMod val="76000"/>
              </a:schemeClr>
            </a:gs>
          </a:gsLst>
          <a:path path="circle">
            <a:fillToRect l="45000" t="65000" r="125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21B5EDC-5485-4264-891C-5B291E5397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3004799" cy="97536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0" name="Freeform 36">
            <a:extLst>
              <a:ext uri="{FF2B5EF4-FFF2-40B4-BE49-F238E27FC236}">
                <a16:creationId xmlns:a16="http://schemas.microsoft.com/office/drawing/2014/main" id="{E7ADA758-6D6A-4E4E-88F7-1B5038A0EF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088166" y="-1"/>
            <a:ext cx="596770" cy="5275934"/>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accent1">
              <a:alpha val="80000"/>
            </a:schemeClr>
          </a:solidFill>
          <a:ln>
            <a:noFill/>
          </a:ln>
        </p:spPr>
        <p:txBody>
          <a:bodyPr rtlCol="0" anchor="ctr"/>
          <a:lstStyle/>
          <a:p>
            <a:pPr algn="ctr"/>
            <a:endParaRPr lang="en-US"/>
          </a:p>
        </p:txBody>
      </p:sp>
      <p:sp>
        <p:nvSpPr>
          <p:cNvPr id="12" name="Freeform: Shape 11">
            <a:extLst>
              <a:ext uri="{FF2B5EF4-FFF2-40B4-BE49-F238E27FC236}">
                <a16:creationId xmlns:a16="http://schemas.microsoft.com/office/drawing/2014/main" id="{96D7C53C-B0E3-427C-B58C-BBF279079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5400000" flipH="1">
            <a:off x="-1145645" y="1145647"/>
            <a:ext cx="9753601" cy="7462313"/>
          </a:xfrm>
          <a:custGeom>
            <a:avLst/>
            <a:gdLst>
              <a:gd name="connsiteX0" fmla="*/ 6858001 w 6858001"/>
              <a:gd name="connsiteY0" fmla="*/ 1344715 h 6995918"/>
              <a:gd name="connsiteX1" fmla="*/ 6858001 w 6858001"/>
              <a:gd name="connsiteY1" fmla="*/ 1177 h 6995918"/>
              <a:gd name="connsiteX2" fmla="*/ 6702324 w 6858001"/>
              <a:gd name="connsiteY2" fmla="*/ 26222 h 6995918"/>
              <a:gd name="connsiteX3" fmla="*/ 6547333 w 6858001"/>
              <a:gd name="connsiteY3" fmla="*/ 50091 h 6995918"/>
              <a:gd name="connsiteX4" fmla="*/ 6391657 w 6858001"/>
              <a:gd name="connsiteY4" fmla="*/ 73455 h 6995918"/>
              <a:gd name="connsiteX5" fmla="*/ 6235294 w 6858001"/>
              <a:gd name="connsiteY5" fmla="*/ 93458 h 6995918"/>
              <a:gd name="connsiteX6" fmla="*/ 6079618 w 6858001"/>
              <a:gd name="connsiteY6" fmla="*/ 113629 h 6995918"/>
              <a:gd name="connsiteX7" fmla="*/ 5923255 w 6858001"/>
              <a:gd name="connsiteY7" fmla="*/ 132455 h 6995918"/>
              <a:gd name="connsiteX8" fmla="*/ 5768950 w 6858001"/>
              <a:gd name="connsiteY8" fmla="*/ 148591 h 6995918"/>
              <a:gd name="connsiteX9" fmla="*/ 5612588 w 6858001"/>
              <a:gd name="connsiteY9" fmla="*/ 163887 h 6995918"/>
              <a:gd name="connsiteX10" fmla="*/ 5456911 w 6858001"/>
              <a:gd name="connsiteY10" fmla="*/ 177839 h 6995918"/>
              <a:gd name="connsiteX11" fmla="*/ 5303978 w 6858001"/>
              <a:gd name="connsiteY11" fmla="*/ 189941 h 6995918"/>
              <a:gd name="connsiteX12" fmla="*/ 5148987 w 6858001"/>
              <a:gd name="connsiteY12" fmla="*/ 202044 h 6995918"/>
              <a:gd name="connsiteX13" fmla="*/ 4996054 w 6858001"/>
              <a:gd name="connsiteY13" fmla="*/ 212129 h 6995918"/>
              <a:gd name="connsiteX14" fmla="*/ 4843120 w 6858001"/>
              <a:gd name="connsiteY14" fmla="*/ 220029 h 6995918"/>
              <a:gd name="connsiteX15" fmla="*/ 4690873 w 6858001"/>
              <a:gd name="connsiteY15" fmla="*/ 228266 h 6995918"/>
              <a:gd name="connsiteX16" fmla="*/ 4539997 w 6858001"/>
              <a:gd name="connsiteY16" fmla="*/ 235157 h 6995918"/>
              <a:gd name="connsiteX17" fmla="*/ 4390492 w 6858001"/>
              <a:gd name="connsiteY17" fmla="*/ 240032 h 6995918"/>
              <a:gd name="connsiteX18" fmla="*/ 4240988 w 6858001"/>
              <a:gd name="connsiteY18" fmla="*/ 244234 h 6995918"/>
              <a:gd name="connsiteX19" fmla="*/ 4092855 w 6858001"/>
              <a:gd name="connsiteY19" fmla="*/ 248268 h 6995918"/>
              <a:gd name="connsiteX20" fmla="*/ 3946780 w 6858001"/>
              <a:gd name="connsiteY20" fmla="*/ 250117 h 6995918"/>
              <a:gd name="connsiteX21" fmla="*/ 3800704 w 6858001"/>
              <a:gd name="connsiteY21" fmla="*/ 252134 h 6995918"/>
              <a:gd name="connsiteX22" fmla="*/ 3656686 w 6858001"/>
              <a:gd name="connsiteY22" fmla="*/ 253143 h 6995918"/>
              <a:gd name="connsiteX23" fmla="*/ 3514040 w 6858001"/>
              <a:gd name="connsiteY23" fmla="*/ 252134 h 6995918"/>
              <a:gd name="connsiteX24" fmla="*/ 3372765 w 6858001"/>
              <a:gd name="connsiteY24" fmla="*/ 252134 h 6995918"/>
              <a:gd name="connsiteX25" fmla="*/ 3232862 w 6858001"/>
              <a:gd name="connsiteY25" fmla="*/ 250117 h 6995918"/>
              <a:gd name="connsiteX26" fmla="*/ 3095702 w 6858001"/>
              <a:gd name="connsiteY26" fmla="*/ 247092 h 6995918"/>
              <a:gd name="connsiteX27" fmla="*/ 2959914 w 6858001"/>
              <a:gd name="connsiteY27" fmla="*/ 244234 h 6995918"/>
              <a:gd name="connsiteX28" fmla="*/ 2826868 w 6858001"/>
              <a:gd name="connsiteY28" fmla="*/ 241040 h 6995918"/>
              <a:gd name="connsiteX29" fmla="*/ 2694509 w 6858001"/>
              <a:gd name="connsiteY29" fmla="*/ 236166 h 6995918"/>
              <a:gd name="connsiteX30" fmla="*/ 2564208 w 6858001"/>
              <a:gd name="connsiteY30" fmla="*/ 230955 h 6995918"/>
              <a:gd name="connsiteX31" fmla="*/ 2436649 w 6858001"/>
              <a:gd name="connsiteY31" fmla="*/ 226249 h 6995918"/>
              <a:gd name="connsiteX32" fmla="*/ 2187703 w 6858001"/>
              <a:gd name="connsiteY32" fmla="*/ 212969 h 6995918"/>
              <a:gd name="connsiteX33" fmla="*/ 1949045 w 6858001"/>
              <a:gd name="connsiteY33" fmla="*/ 198850 h 6995918"/>
              <a:gd name="connsiteX34" fmla="*/ 1719988 w 6858001"/>
              <a:gd name="connsiteY34" fmla="*/ 184058 h 6995918"/>
              <a:gd name="connsiteX35" fmla="*/ 1503275 w 6858001"/>
              <a:gd name="connsiteY35" fmla="*/ 167753 h 6995918"/>
              <a:gd name="connsiteX36" fmla="*/ 1296163 w 6858001"/>
              <a:gd name="connsiteY36" fmla="*/ 150776 h 6995918"/>
              <a:gd name="connsiteX37" fmla="*/ 1104139 w 6858001"/>
              <a:gd name="connsiteY37" fmla="*/ 132455 h 6995918"/>
              <a:gd name="connsiteX38" fmla="*/ 923774 w 6858001"/>
              <a:gd name="connsiteY38" fmla="*/ 114469 h 6995918"/>
              <a:gd name="connsiteX39" fmla="*/ 757810 w 6858001"/>
              <a:gd name="connsiteY39" fmla="*/ 96484 h 6995918"/>
              <a:gd name="connsiteX40" fmla="*/ 605563 w 6858001"/>
              <a:gd name="connsiteY40" fmla="*/ 79507 h 6995918"/>
              <a:gd name="connsiteX41" fmla="*/ 470460 w 6858001"/>
              <a:gd name="connsiteY41" fmla="*/ 63370 h 6995918"/>
              <a:gd name="connsiteX42" fmla="*/ 348388 w 6858001"/>
              <a:gd name="connsiteY42" fmla="*/ 48074 h 6995918"/>
              <a:gd name="connsiteX43" fmla="*/ 245518 w 6858001"/>
              <a:gd name="connsiteY43" fmla="*/ 35299 h 6995918"/>
              <a:gd name="connsiteX44" fmla="*/ 159107 w 6858001"/>
              <a:gd name="connsiteY44" fmla="*/ 23197 h 6995918"/>
              <a:gd name="connsiteX45" fmla="*/ 40463 w 6858001"/>
              <a:gd name="connsiteY45" fmla="*/ 5883 h 6995918"/>
              <a:gd name="connsiteX46" fmla="*/ 1 w 6858001"/>
              <a:gd name="connsiteY46" fmla="*/ 0 h 6995918"/>
              <a:gd name="connsiteX47" fmla="*/ 1 w 6858001"/>
              <a:gd name="connsiteY47" fmla="*/ 905354 h 6995918"/>
              <a:gd name="connsiteX48" fmla="*/ 0 w 6858001"/>
              <a:gd name="connsiteY48" fmla="*/ 905354 h 6995918"/>
              <a:gd name="connsiteX49" fmla="*/ 0 w 6858001"/>
              <a:gd name="connsiteY49" fmla="*/ 6995918 h 6995918"/>
              <a:gd name="connsiteX50" fmla="*/ 6858000 w 6858001"/>
              <a:gd name="connsiteY50" fmla="*/ 6995918 h 6995918"/>
              <a:gd name="connsiteX51" fmla="*/ 6858000 w 6858001"/>
              <a:gd name="connsiteY51" fmla="*/ 1344715 h 6995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858001" h="6995918">
                <a:moveTo>
                  <a:pt x="6858001" y="1344715"/>
                </a:moveTo>
                <a:lnTo>
                  <a:pt x="6858001" y="1177"/>
                </a:lnTo>
                <a:lnTo>
                  <a:pt x="6702324" y="26222"/>
                </a:lnTo>
                <a:lnTo>
                  <a:pt x="6547333" y="50091"/>
                </a:lnTo>
                <a:lnTo>
                  <a:pt x="6391657" y="73455"/>
                </a:lnTo>
                <a:lnTo>
                  <a:pt x="6235294" y="93458"/>
                </a:lnTo>
                <a:lnTo>
                  <a:pt x="6079618" y="113629"/>
                </a:lnTo>
                <a:lnTo>
                  <a:pt x="5923255" y="132455"/>
                </a:lnTo>
                <a:lnTo>
                  <a:pt x="5768950" y="148591"/>
                </a:lnTo>
                <a:lnTo>
                  <a:pt x="5612588" y="163887"/>
                </a:lnTo>
                <a:lnTo>
                  <a:pt x="5456911" y="177839"/>
                </a:lnTo>
                <a:lnTo>
                  <a:pt x="5303978" y="189941"/>
                </a:lnTo>
                <a:lnTo>
                  <a:pt x="5148987" y="202044"/>
                </a:lnTo>
                <a:lnTo>
                  <a:pt x="4996054" y="212129"/>
                </a:lnTo>
                <a:lnTo>
                  <a:pt x="4843120" y="220029"/>
                </a:lnTo>
                <a:lnTo>
                  <a:pt x="4690873" y="228266"/>
                </a:lnTo>
                <a:lnTo>
                  <a:pt x="4539997" y="235157"/>
                </a:lnTo>
                <a:lnTo>
                  <a:pt x="4390492" y="240032"/>
                </a:lnTo>
                <a:lnTo>
                  <a:pt x="4240988" y="244234"/>
                </a:lnTo>
                <a:lnTo>
                  <a:pt x="4092855" y="248268"/>
                </a:lnTo>
                <a:lnTo>
                  <a:pt x="3946780" y="250117"/>
                </a:lnTo>
                <a:lnTo>
                  <a:pt x="3800704" y="252134"/>
                </a:lnTo>
                <a:lnTo>
                  <a:pt x="3656686" y="253143"/>
                </a:lnTo>
                <a:lnTo>
                  <a:pt x="3514040" y="252134"/>
                </a:lnTo>
                <a:lnTo>
                  <a:pt x="3372765" y="252134"/>
                </a:lnTo>
                <a:lnTo>
                  <a:pt x="3232862" y="250117"/>
                </a:lnTo>
                <a:lnTo>
                  <a:pt x="3095702" y="247092"/>
                </a:lnTo>
                <a:lnTo>
                  <a:pt x="2959914" y="244234"/>
                </a:lnTo>
                <a:lnTo>
                  <a:pt x="2826868" y="241040"/>
                </a:lnTo>
                <a:lnTo>
                  <a:pt x="2694509" y="236166"/>
                </a:lnTo>
                <a:lnTo>
                  <a:pt x="2564208" y="230955"/>
                </a:lnTo>
                <a:lnTo>
                  <a:pt x="2436649" y="226249"/>
                </a:lnTo>
                <a:lnTo>
                  <a:pt x="2187703" y="212969"/>
                </a:lnTo>
                <a:lnTo>
                  <a:pt x="1949045" y="198850"/>
                </a:lnTo>
                <a:lnTo>
                  <a:pt x="1719988" y="184058"/>
                </a:lnTo>
                <a:lnTo>
                  <a:pt x="1503275" y="167753"/>
                </a:lnTo>
                <a:lnTo>
                  <a:pt x="1296163" y="150776"/>
                </a:lnTo>
                <a:lnTo>
                  <a:pt x="1104139" y="132455"/>
                </a:lnTo>
                <a:lnTo>
                  <a:pt x="923774" y="114469"/>
                </a:lnTo>
                <a:lnTo>
                  <a:pt x="757810" y="96484"/>
                </a:lnTo>
                <a:lnTo>
                  <a:pt x="605563" y="79507"/>
                </a:lnTo>
                <a:lnTo>
                  <a:pt x="470460" y="63370"/>
                </a:lnTo>
                <a:lnTo>
                  <a:pt x="348388" y="48074"/>
                </a:lnTo>
                <a:lnTo>
                  <a:pt x="245518" y="35299"/>
                </a:lnTo>
                <a:lnTo>
                  <a:pt x="159107" y="23197"/>
                </a:lnTo>
                <a:lnTo>
                  <a:pt x="40463" y="5883"/>
                </a:lnTo>
                <a:lnTo>
                  <a:pt x="1" y="0"/>
                </a:lnTo>
                <a:lnTo>
                  <a:pt x="1" y="905354"/>
                </a:lnTo>
                <a:lnTo>
                  <a:pt x="0" y="905354"/>
                </a:lnTo>
                <a:lnTo>
                  <a:pt x="0" y="6995918"/>
                </a:lnTo>
                <a:lnTo>
                  <a:pt x="6858000" y="6995918"/>
                </a:lnTo>
                <a:lnTo>
                  <a:pt x="6858000" y="1344715"/>
                </a:lnTo>
                <a:close/>
              </a:path>
            </a:pathLst>
          </a:custGeom>
          <a:solidFill>
            <a:schemeClr val="tx1"/>
          </a:solidFill>
          <a:ln>
            <a:noFill/>
          </a:ln>
        </p:spPr>
        <p:txBody>
          <a:bodyPr/>
          <a:lstStyle/>
          <a:p>
            <a:endParaRPr lang="en-ZA"/>
          </a:p>
        </p:txBody>
      </p:sp>
      <p:sp>
        <p:nvSpPr>
          <p:cNvPr id="3" name="Subtitle 2">
            <a:extLst>
              <a:ext uri="{FF2B5EF4-FFF2-40B4-BE49-F238E27FC236}">
                <a16:creationId xmlns:a16="http://schemas.microsoft.com/office/drawing/2014/main" id="{D9C3B6FE-E4DC-D47A-04B9-B2534BBA7159}"/>
              </a:ext>
            </a:extLst>
          </p:cNvPr>
          <p:cNvSpPr>
            <a:spLocks noGrp="1"/>
          </p:cNvSpPr>
          <p:nvPr>
            <p:ph type="subTitle" idx="1"/>
          </p:nvPr>
        </p:nvSpPr>
        <p:spPr>
          <a:xfrm>
            <a:off x="7593125" y="1775924"/>
            <a:ext cx="4488753" cy="6201751"/>
          </a:xfrm>
        </p:spPr>
        <p:txBody>
          <a:bodyPr anchor="ctr">
            <a:normAutofit/>
          </a:bodyPr>
          <a:lstStyle/>
          <a:p>
            <a:pPr marL="342900" indent="-342900">
              <a:buFont typeface="Arial" panose="020B0604020202020204" pitchFamily="34" charset="0"/>
              <a:buChar char="•"/>
            </a:pPr>
            <a:r>
              <a:rPr lang="en-ZA" sz="2800" dirty="0">
                <a:solidFill>
                  <a:schemeClr val="tx1"/>
                </a:solidFill>
              </a:rPr>
              <a:t>Established in 1994</a:t>
            </a:r>
          </a:p>
        </p:txBody>
      </p:sp>
      <p:sp>
        <p:nvSpPr>
          <p:cNvPr id="2" name="Title 1">
            <a:extLst>
              <a:ext uri="{FF2B5EF4-FFF2-40B4-BE49-F238E27FC236}">
                <a16:creationId xmlns:a16="http://schemas.microsoft.com/office/drawing/2014/main" id="{3DD5698D-93E0-D860-1757-AE545365EE7E}"/>
              </a:ext>
            </a:extLst>
          </p:cNvPr>
          <p:cNvSpPr>
            <a:spLocks noGrp="1"/>
          </p:cNvSpPr>
          <p:nvPr>
            <p:ph type="ctrTitle"/>
          </p:nvPr>
        </p:nvSpPr>
        <p:spPr>
          <a:xfrm>
            <a:off x="786580" y="1775923"/>
            <a:ext cx="5996356" cy="6201750"/>
          </a:xfrm>
        </p:spPr>
        <p:txBody>
          <a:bodyPr anchor="ctr">
            <a:normAutofit/>
          </a:bodyPr>
          <a:lstStyle/>
          <a:p>
            <a:r>
              <a:rPr lang="en-ZA" sz="8200">
                <a:solidFill>
                  <a:schemeClr val="bg1"/>
                </a:solidFill>
              </a:rPr>
              <a:t>THE DCEC</a:t>
            </a:r>
          </a:p>
        </p:txBody>
      </p:sp>
    </p:spTree>
    <p:extLst>
      <p:ext uri="{BB962C8B-B14F-4D97-AF65-F5344CB8AC3E}">
        <p14:creationId xmlns:p14="http://schemas.microsoft.com/office/powerpoint/2010/main" val="3383893962"/>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id="{91B28F63-CF00-448F-B141-FE33C33B189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3613"/>
          <a:stretch/>
        </p:blipFill>
        <p:spPr>
          <a:xfrm>
            <a:off x="0" y="3796885"/>
            <a:ext cx="4306146" cy="5956715"/>
          </a:xfrm>
          <a:prstGeom prst="rect">
            <a:avLst/>
          </a:prstGeom>
        </p:spPr>
      </p:pic>
      <p:pic>
        <p:nvPicPr>
          <p:cNvPr id="19" name="Picture 18">
            <a:extLst>
              <a:ext uri="{FF2B5EF4-FFF2-40B4-BE49-F238E27FC236}">
                <a16:creationId xmlns:a16="http://schemas.microsoft.com/office/drawing/2014/main" id="{2AE609E2-8522-44E4-9077-980E5BCF3E1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35640"/>
          <a:stretch/>
        </p:blipFill>
        <p:spPr>
          <a:xfrm>
            <a:off x="0" y="4113560"/>
            <a:ext cx="1623906" cy="3364200"/>
          </a:xfrm>
          <a:prstGeom prst="rect">
            <a:avLst/>
          </a:prstGeom>
        </p:spPr>
      </p:pic>
      <p:sp>
        <p:nvSpPr>
          <p:cNvPr id="21" name="Oval 20">
            <a:extLst>
              <a:ext uri="{FF2B5EF4-FFF2-40B4-BE49-F238E27FC236}">
                <a16:creationId xmlns:a16="http://schemas.microsoft.com/office/drawing/2014/main" id="{4FA533C5-33E3-4611-AF9F-72811D8B26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2946" y="2384213"/>
            <a:ext cx="3007360" cy="4009813"/>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pic>
        <p:nvPicPr>
          <p:cNvPr id="23" name="Picture 22">
            <a:extLst>
              <a:ext uri="{FF2B5EF4-FFF2-40B4-BE49-F238E27FC236}">
                <a16:creationId xmlns:a16="http://schemas.microsoft.com/office/drawing/2014/main" id="{8949AD42-25FD-4C3D-9EEE-B7FEC580998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t="28813"/>
          <a:stretch/>
        </p:blipFill>
        <p:spPr>
          <a:xfrm>
            <a:off x="8532706" y="0"/>
            <a:ext cx="1710279" cy="1623334"/>
          </a:xfrm>
          <a:prstGeom prst="rect">
            <a:avLst/>
          </a:prstGeom>
        </p:spPr>
      </p:pic>
      <p:pic>
        <p:nvPicPr>
          <p:cNvPr id="25" name="Picture 24">
            <a:extLst>
              <a:ext uri="{FF2B5EF4-FFF2-40B4-BE49-F238E27FC236}">
                <a16:creationId xmlns:a16="http://schemas.microsoft.com/office/drawing/2014/main" id="{6AC7D913-60B7-4603-881B-831DA5D3A94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5">
            <a:extLst>
              <a:ext uri="{28A0092B-C50C-407E-A947-70E740481C1C}">
                <a14:useLocalDpi xmlns:a14="http://schemas.microsoft.com/office/drawing/2010/main" val="0"/>
              </a:ext>
            </a:extLst>
          </a:blip>
          <a:srcRect b="23320"/>
          <a:stretch/>
        </p:blipFill>
        <p:spPr>
          <a:xfrm>
            <a:off x="9179603" y="8669866"/>
            <a:ext cx="1059983" cy="1083734"/>
          </a:xfrm>
          <a:prstGeom prst="rect">
            <a:avLst/>
          </a:prstGeom>
        </p:spPr>
      </p:pic>
      <p:sp>
        <p:nvSpPr>
          <p:cNvPr id="27" name="Rectangle 26">
            <a:extLst>
              <a:ext uri="{FF2B5EF4-FFF2-40B4-BE49-F238E27FC236}">
                <a16:creationId xmlns:a16="http://schemas.microsoft.com/office/drawing/2014/main" id="{87F0FDC4-AD8C-47D9-9131-623C98ADB0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33666" y="0"/>
            <a:ext cx="731520" cy="16256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ZA"/>
          </a:p>
        </p:txBody>
      </p:sp>
      <p:sp useBgFill="1">
        <p:nvSpPr>
          <p:cNvPr id="29" name="Rectangle 28">
            <a:extLst>
              <a:ext uri="{FF2B5EF4-FFF2-40B4-BE49-F238E27FC236}">
                <a16:creationId xmlns:a16="http://schemas.microsoft.com/office/drawing/2014/main" id="{052BEFF1-896C-45B1-B02C-96A6A1BC38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3004800" cy="97536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31" name="Freeform 36">
            <a:extLst>
              <a:ext uri="{FF2B5EF4-FFF2-40B4-BE49-F238E27FC236}">
                <a16:creationId xmlns:a16="http://schemas.microsoft.com/office/drawing/2014/main" id="{BB237A14-61B1-4C00-A670-5D8D68A866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954279" y="0"/>
            <a:ext cx="596770" cy="5275935"/>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2">
              <a:alpha val="20000"/>
            </a:schemeClr>
          </a:solidFill>
          <a:ln>
            <a:noFill/>
          </a:ln>
        </p:spPr>
        <p:txBody>
          <a:bodyPr rtlCol="0" anchor="ctr"/>
          <a:lstStyle/>
          <a:p>
            <a:pPr algn="ctr"/>
            <a:endParaRPr lang="en-US"/>
          </a:p>
        </p:txBody>
      </p:sp>
      <p:sp>
        <p:nvSpPr>
          <p:cNvPr id="33" name="Freeform: Shape 32">
            <a:extLst>
              <a:ext uri="{FF2B5EF4-FFF2-40B4-BE49-F238E27FC236}">
                <a16:creationId xmlns:a16="http://schemas.microsoft.com/office/drawing/2014/main" id="{8598F259-6F54-47A3-8D13-1603D786A3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5323638" cy="97536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0BA768A8-4FED-4ED8-9E46-6BE72188EC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33666" y="0"/>
            <a:ext cx="731520" cy="16256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2" name="Title 1">
            <a:extLst>
              <a:ext uri="{FF2B5EF4-FFF2-40B4-BE49-F238E27FC236}">
                <a16:creationId xmlns:a16="http://schemas.microsoft.com/office/drawing/2014/main" id="{48064D38-40D7-0685-8B9D-48AE0717ED60}"/>
              </a:ext>
            </a:extLst>
          </p:cNvPr>
          <p:cNvSpPr>
            <a:spLocks noGrp="1"/>
          </p:cNvSpPr>
          <p:nvPr>
            <p:ph type="ctrTitle"/>
          </p:nvPr>
        </p:nvSpPr>
        <p:spPr>
          <a:xfrm>
            <a:off x="696685" y="2340864"/>
            <a:ext cx="3757738" cy="6358500"/>
          </a:xfrm>
        </p:spPr>
        <p:txBody>
          <a:bodyPr vert="horz" lIns="91440" tIns="45720" rIns="91440" bIns="45720" rtlCol="0" anchor="t">
            <a:normAutofit/>
          </a:bodyPr>
          <a:lstStyle/>
          <a:p>
            <a:pPr algn="r"/>
            <a:r>
              <a:rPr lang="en-US" sz="4200" b="0" i="0" kern="1200">
                <a:solidFill>
                  <a:srgbClr val="FFFFFF"/>
                </a:solidFill>
                <a:latin typeface="+mj-lt"/>
                <a:ea typeface="+mj-ea"/>
                <a:cs typeface="+mj-cs"/>
              </a:rPr>
              <a:t>DIVISIONS WITHIN THE DCEC</a:t>
            </a:r>
          </a:p>
        </p:txBody>
      </p:sp>
      <p:sp>
        <p:nvSpPr>
          <p:cNvPr id="3" name="Subtitle 2">
            <a:extLst>
              <a:ext uri="{FF2B5EF4-FFF2-40B4-BE49-F238E27FC236}">
                <a16:creationId xmlns:a16="http://schemas.microsoft.com/office/drawing/2014/main" id="{8D3D5494-3A53-36E5-DE41-DE20BC56D58F}"/>
              </a:ext>
            </a:extLst>
          </p:cNvPr>
          <p:cNvSpPr>
            <a:spLocks noGrp="1"/>
          </p:cNvSpPr>
          <p:nvPr>
            <p:ph type="subTitle" idx="1"/>
          </p:nvPr>
        </p:nvSpPr>
        <p:spPr>
          <a:xfrm>
            <a:off x="5551049" y="2340864"/>
            <a:ext cx="6314137" cy="6358500"/>
          </a:xfrm>
        </p:spPr>
        <p:txBody>
          <a:bodyPr vert="horz" lIns="91440" tIns="45720" rIns="91440" bIns="45720" rtlCol="0">
            <a:normAutofit/>
          </a:bodyPr>
          <a:lstStyle/>
          <a:p>
            <a:pPr marL="457200" indent="-457200">
              <a:buFont typeface="Wingdings 3" charset="2"/>
              <a:buChar char=""/>
            </a:pPr>
            <a:r>
              <a:rPr lang="en-US" dirty="0">
                <a:solidFill>
                  <a:schemeClr val="tx1"/>
                </a:solidFill>
              </a:rPr>
              <a:t>INVESTIGATIONS DIVISION</a:t>
            </a:r>
          </a:p>
          <a:p>
            <a:pPr marL="571500" indent="-571500">
              <a:buFont typeface="Wingdings 3" charset="2"/>
              <a:buChar char=""/>
            </a:pPr>
            <a:r>
              <a:rPr lang="en-US" dirty="0">
                <a:solidFill>
                  <a:schemeClr val="tx1"/>
                </a:solidFill>
              </a:rPr>
              <a:t>LEGAL SERVICE DIVISION</a:t>
            </a:r>
          </a:p>
          <a:p>
            <a:pPr marL="571500" indent="-571500">
              <a:buFont typeface="Wingdings 3" charset="2"/>
              <a:buChar char=""/>
            </a:pPr>
            <a:r>
              <a:rPr lang="en-US" dirty="0">
                <a:solidFill>
                  <a:schemeClr val="tx1"/>
                </a:solidFill>
              </a:rPr>
              <a:t>ANTI-MONEY LAUNDERING DIVISION</a:t>
            </a:r>
          </a:p>
          <a:p>
            <a:pPr marL="571500" indent="-571500">
              <a:buFont typeface="Wingdings 3" charset="2"/>
              <a:buChar char=""/>
            </a:pPr>
            <a:r>
              <a:rPr lang="en-US" dirty="0">
                <a:solidFill>
                  <a:schemeClr val="tx1"/>
                </a:solidFill>
              </a:rPr>
              <a:t>CORRUPTION PREVENTION DIVISION</a:t>
            </a:r>
          </a:p>
          <a:p>
            <a:pPr marL="571500" indent="-571500">
              <a:buFont typeface="Wingdings 3" charset="2"/>
              <a:buChar char=""/>
            </a:pPr>
            <a:r>
              <a:rPr lang="en-US" dirty="0">
                <a:solidFill>
                  <a:schemeClr val="tx1"/>
                </a:solidFill>
              </a:rPr>
              <a:t>CORPORATE SERVICES DIVISION</a:t>
            </a:r>
          </a:p>
        </p:txBody>
      </p:sp>
    </p:spTree>
    <p:extLst>
      <p:ext uri="{BB962C8B-B14F-4D97-AF65-F5344CB8AC3E}">
        <p14:creationId xmlns:p14="http://schemas.microsoft.com/office/powerpoint/2010/main" val="4059132208"/>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1076</TotalTime>
  <Words>1116</Words>
  <Application>Microsoft Office PowerPoint</Application>
  <PresentationFormat>Custom</PresentationFormat>
  <Paragraphs>85</Paragraphs>
  <Slides>24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Calibri</vt:lpstr>
      <vt:lpstr>Century Gothic</vt:lpstr>
      <vt:lpstr>Times New Roman</vt:lpstr>
      <vt:lpstr>Wingdings</vt:lpstr>
      <vt:lpstr>Wingdings 3</vt:lpstr>
      <vt:lpstr>Ion</vt:lpstr>
      <vt:lpstr>                A CRITICAL ANALYSIS OF THE ROLE OF BOTSWANA’S DIRECTORATE ON CORRUPTION AND ECONOMIC CRIME</vt:lpstr>
      <vt:lpstr>SOCIO-ECONOMIC AND POLITICAL OVERVIEW</vt:lpstr>
      <vt:lpstr>AT INDEPENDENCE </vt:lpstr>
      <vt:lpstr>UP TO DATE: EVOLVED TO BE AN UPPER MIDDLE INCOME WITH ONE OF THE GDP PER CAPITAS IN AFRICA</vt:lpstr>
      <vt:lpstr>The State of Governance in Botswana</vt:lpstr>
      <vt:lpstr>MECHANISMS OF OVERSIGHT </vt:lpstr>
      <vt:lpstr>The 2023 Corruption Perceptions Index (CPI) by Transparency International report on the perceptions of corruption in the 2022 reporting year put Botswana at second position 2 in Sub-Saharan Africa, behind Seychelles, with a score of 60. It dropped to third position in 2023, scoring a CPI score of 59, behind Seychelles and Cabo Verde, and further down to 57 in 2024. In a nutshell, the drop in Botswana’s CPI index is against the backdrop of an averaged 59.78 points between 1998 and 2024, “reaching an all time high Of 65 points in 2012 and a record low of 54 points in 2007”.</vt:lpstr>
      <vt:lpstr>THE DCEC</vt:lpstr>
      <vt:lpstr>DIVISIONS WITHIN THE DCEC</vt:lpstr>
      <vt:lpstr>INVESTIGATIONS DEPARTMENT</vt:lpstr>
      <vt:lpstr>LEGAL SERVICES DIVISION</vt:lpstr>
      <vt:lpstr>PUBLIC EDUCATION DIVISION</vt:lpstr>
      <vt:lpstr>CORRUPTION PREVENTION DIVISION</vt:lpstr>
      <vt:lpstr>ALLEGATIONS OF CORRUPTION IN BOTSWANA OVER THE YEARS</vt:lpstr>
      <vt:lpstr>MOST RECENT-FOLLOWING THE 2024 ELECTION</vt:lpstr>
      <vt:lpstr>SUCCESSES AND FAILURES</vt:lpstr>
      <vt:lpstr>STRONG ANTI-CORRUPTION LEGISLATION FUNDAMENTAL TO THE DCEC’S MANDATE</vt:lpstr>
      <vt:lpstr>MPHENDU AND HOLTZHAUSEN</vt:lpstr>
      <vt:lpstr>KHEMANI</vt:lpstr>
      <vt:lpstr>CHALLENGES</vt:lpstr>
      <vt:lpstr>LEGAL FRAMEWORK GOVERNING THE DCEC </vt:lpstr>
      <vt:lpstr>THE CORRUPTION AND ECONOMIC CRIME ACT 13 OF 1994</vt:lpstr>
      <vt:lpstr>CONCLUSION</vt:lpstr>
      <vt:lpstr>KE A LEBOGA!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Van As, Hennie (Prof) (Bird Street Campus)</dc:creator>
  <cp:lastModifiedBy>Phorego, Molefhi (Dr) (Ocean Sciences Campus)</cp:lastModifiedBy>
  <cp:revision>10</cp:revision>
  <dcterms:created xsi:type="dcterms:W3CDTF">2018-03-08T09:10:59Z</dcterms:created>
  <dcterms:modified xsi:type="dcterms:W3CDTF">2025-04-15T05:16:16Z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2018-03-08T00:00:00Z</vt:filetime>
  </property>
  <property fmtid="{D5CDD505-2E9C-101B-9397-08002B2CF9AE}" pid="3" name="Creator">
    <vt:lpwstr>Adobe InDesign CC 13.0 (Macintosh)</vt:lpwstr>
  </property>
  <property fmtid="{D5CDD505-2E9C-101B-9397-08002B2CF9AE}" pid="4" name="LastSaved">
    <vt:filetime>2018-03-08T00:00:00Z</vt:filetime>
  </property>
</Properties>
</file>