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3" r:id="rId2"/>
    <p:sldId id="264" r:id="rId3"/>
    <p:sldId id="258" r:id="rId4"/>
    <p:sldId id="275" r:id="rId5"/>
    <p:sldId id="259" r:id="rId6"/>
    <p:sldId id="265" r:id="rId7"/>
    <p:sldId id="261" r:id="rId8"/>
    <p:sldId id="260" r:id="rId9"/>
    <p:sldId id="257" r:id="rId10"/>
    <p:sldId id="266" r:id="rId11"/>
    <p:sldId id="267" r:id="rId12"/>
    <p:sldId id="268" r:id="rId13"/>
    <p:sldId id="256" r:id="rId14"/>
    <p:sldId id="269" r:id="rId15"/>
    <p:sldId id="270" r:id="rId16"/>
    <p:sldId id="274" r:id="rId17"/>
    <p:sldId id="273" r:id="rId18"/>
    <p:sldId id="272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2" d="100"/>
          <a:sy n="72" d="100"/>
        </p:scale>
        <p:origin x="-2056" y="-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0D45B-68B1-DC4F-A5FA-BC604E1CD666}" type="datetimeFigureOut">
              <a:rPr lang="en-US" smtClean="0"/>
              <a:t>17/11/08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52F59-759A-AD4E-9B6F-FDF5CFCDE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2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Multi-agency teams worked well</a:t>
            </a:r>
          </a:p>
          <a:p>
            <a:pPr marL="228600" indent="-228600">
              <a:buAutoNum type="arabicPeriod"/>
            </a:pPr>
            <a:r>
              <a:rPr lang="en-US" dirty="0" smtClean="0"/>
              <a:t>Interventions</a:t>
            </a:r>
            <a:r>
              <a:rPr lang="en-US" baseline="0" dirty="0" smtClean="0"/>
              <a:t> not sustained </a:t>
            </a:r>
            <a:r>
              <a:rPr lang="mr-IN" baseline="0" dirty="0" smtClean="0"/>
              <a:t>–</a:t>
            </a:r>
            <a:r>
              <a:rPr lang="en-US" baseline="0" dirty="0" smtClean="0"/>
              <a:t> long term ineffective.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Combination of prosecution and intelligence lead operations best results.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BUT WE NEED TO DO MORE </a:t>
            </a:r>
            <a:r>
              <a:rPr lang="mr-IN" baseline="0" dirty="0" smtClean="0"/>
              <a:t>–</a:t>
            </a:r>
            <a:r>
              <a:rPr lang="en-US" baseline="0" dirty="0" smtClean="0"/>
              <a:t> AS THESE INTERVENTIONS WERE ALL UNFORTUNATELY SHORT TERM, HOW DO WE FILL THE GAP.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52F59-759A-AD4E-9B6F-FDF5CFCDED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1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Recognize cant stop poaching</a:t>
            </a:r>
          </a:p>
          <a:p>
            <a:pPr marL="228600" indent="-228600">
              <a:buAutoNum type="arabicPeriod"/>
            </a:pPr>
            <a:r>
              <a:rPr lang="en-US" dirty="0" smtClean="0"/>
              <a:t>Build law enforcement relationships!</a:t>
            </a:r>
          </a:p>
          <a:p>
            <a:pPr marL="228600" indent="-228600">
              <a:buAutoNum type="arabicPeriod"/>
            </a:pPr>
            <a:r>
              <a:rPr lang="en-US" dirty="0" smtClean="0"/>
              <a:t>Social</a:t>
            </a:r>
            <a:r>
              <a:rPr lang="en-US" baseline="0" dirty="0" smtClean="0"/>
              <a:t> ills poaching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Information sharing and educational aspect. 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Other stakeholders to build on these initiatives!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52F59-759A-AD4E-9B6F-FDF5CFCDED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8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Set of unknowns</a:t>
            </a:r>
          </a:p>
          <a:p>
            <a:pPr marL="228600" indent="-228600">
              <a:buAutoNum type="arabicPeriod"/>
            </a:pPr>
            <a:r>
              <a:rPr lang="en-US" dirty="0" smtClean="0"/>
              <a:t>During the </a:t>
            </a:r>
            <a:r>
              <a:rPr lang="en-US" dirty="0" err="1" smtClean="0"/>
              <a:t>engagemtn</a:t>
            </a:r>
            <a:r>
              <a:rPr lang="en-US" dirty="0" smtClean="0"/>
              <a:t> process with marine working group</a:t>
            </a:r>
          </a:p>
          <a:p>
            <a:pPr marL="228600" indent="-228600">
              <a:buAutoNum type="arabicPeriod"/>
            </a:pPr>
            <a:r>
              <a:rPr lang="en-US" dirty="0" err="1" smtClean="0"/>
              <a:t>Druing</a:t>
            </a:r>
            <a:r>
              <a:rPr lang="en-US" dirty="0" smtClean="0"/>
              <a:t> the FIP process</a:t>
            </a:r>
          </a:p>
          <a:p>
            <a:pPr marL="228600" indent="-228600">
              <a:buAutoNum type="arabicPeriod"/>
            </a:pPr>
            <a:r>
              <a:rPr lang="en-US" dirty="0" smtClean="0"/>
              <a:t>Through the IUU engagement process</a:t>
            </a:r>
          </a:p>
          <a:p>
            <a:pPr marL="228600" indent="-228600">
              <a:buAutoNum type="arabicPeriod"/>
            </a:pPr>
            <a:r>
              <a:rPr lang="en-US" dirty="0" smtClean="0"/>
              <a:t>These </a:t>
            </a:r>
            <a:r>
              <a:rPr lang="en-US" dirty="0" err="1" smtClean="0"/>
              <a:t>oare</a:t>
            </a:r>
            <a:r>
              <a:rPr lang="en-US" dirty="0" smtClean="0"/>
              <a:t> the concerns that </a:t>
            </a:r>
            <a:r>
              <a:rPr lang="en-US" dirty="0" err="1" smtClean="0"/>
              <a:t>kep</a:t>
            </a:r>
            <a:r>
              <a:rPr lang="en-US" dirty="0" smtClean="0"/>
              <a:t> being raised by the </a:t>
            </a:r>
            <a:r>
              <a:rPr lang="en-US" dirty="0" err="1" smtClean="0"/>
              <a:t>communitiy</a:t>
            </a:r>
            <a:r>
              <a:rPr lang="en-US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52F59-759A-AD4E-9B6F-FDF5CFCDED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15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Virtual Reality</a:t>
            </a:r>
          </a:p>
          <a:p>
            <a:r>
              <a:rPr lang="en-US" dirty="0" smtClean="0"/>
              <a:t>Education by fishers to kids</a:t>
            </a:r>
          </a:p>
          <a:p>
            <a:r>
              <a:rPr lang="en-US" dirty="0" smtClean="0"/>
              <a:t>Investing in tech solutions/tech awareness for future generations.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52F59-759A-AD4E-9B6F-FDF5CFCDED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65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7C8-4495-E54A-B0C5-AD242792036C}" type="datetimeFigureOut">
              <a:rPr lang="en-US" smtClean="0"/>
              <a:t>17/11/08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72E8-0278-7848-A2AC-950ABEC0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9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7C8-4495-E54A-B0C5-AD242792036C}" type="datetimeFigureOut">
              <a:rPr lang="en-US" smtClean="0"/>
              <a:t>17/11/08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72E8-0278-7848-A2AC-950ABEC0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15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7C8-4495-E54A-B0C5-AD242792036C}" type="datetimeFigureOut">
              <a:rPr lang="en-US" smtClean="0"/>
              <a:t>17/11/08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72E8-0278-7848-A2AC-950ABEC0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70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7C8-4495-E54A-B0C5-AD242792036C}" type="datetimeFigureOut">
              <a:rPr lang="en-US" smtClean="0"/>
              <a:t>17/11/08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72E8-0278-7848-A2AC-950ABEC0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33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7C8-4495-E54A-B0C5-AD242792036C}" type="datetimeFigureOut">
              <a:rPr lang="en-US" smtClean="0"/>
              <a:t>17/11/08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72E8-0278-7848-A2AC-950ABEC0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3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7C8-4495-E54A-B0C5-AD242792036C}" type="datetimeFigureOut">
              <a:rPr lang="en-US" smtClean="0"/>
              <a:t>17/11/08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72E8-0278-7848-A2AC-950ABEC0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02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7C8-4495-E54A-B0C5-AD242792036C}" type="datetimeFigureOut">
              <a:rPr lang="en-US" smtClean="0"/>
              <a:t>17/11/08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72E8-0278-7848-A2AC-950ABEC0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63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7C8-4495-E54A-B0C5-AD242792036C}" type="datetimeFigureOut">
              <a:rPr lang="en-US" smtClean="0"/>
              <a:t>17/11/08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72E8-0278-7848-A2AC-950ABEC0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3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7C8-4495-E54A-B0C5-AD242792036C}" type="datetimeFigureOut">
              <a:rPr lang="en-US" smtClean="0"/>
              <a:t>17/11/08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72E8-0278-7848-A2AC-950ABEC0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15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7C8-4495-E54A-B0C5-AD242792036C}" type="datetimeFigureOut">
              <a:rPr lang="en-US" smtClean="0"/>
              <a:t>17/11/08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72E8-0278-7848-A2AC-950ABEC0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83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137C8-4495-E54A-B0C5-AD242792036C}" type="datetimeFigureOut">
              <a:rPr lang="en-US" smtClean="0"/>
              <a:t>17/11/08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72E8-0278-7848-A2AC-950ABEC0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7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37C8-4495-E54A-B0C5-AD242792036C}" type="datetimeFigureOut">
              <a:rPr lang="en-US" smtClean="0"/>
              <a:t>17/11/08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172E8-0278-7848-A2AC-950ABEC0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9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370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7" y="882275"/>
            <a:ext cx="8753554" cy="5834632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 descr="search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1"/>
            <a:ext cx="1141524" cy="763119"/>
          </a:xfrm>
          <a:prstGeom prst="rect">
            <a:avLst/>
          </a:prstGeom>
        </p:spPr>
      </p:pic>
      <p:pic>
        <p:nvPicPr>
          <p:cNvPr id="6" name="Picture 5" descr="search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9" y="0"/>
            <a:ext cx="794588" cy="763119"/>
          </a:xfrm>
          <a:prstGeom prst="rect">
            <a:avLst/>
          </a:prstGeom>
        </p:spPr>
      </p:pic>
      <p:pic>
        <p:nvPicPr>
          <p:cNvPr id="7" name="Picture 6" descr="imgr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13" y="14001"/>
            <a:ext cx="1157258" cy="763119"/>
          </a:xfrm>
          <a:prstGeom prst="rect">
            <a:avLst/>
          </a:prstGeom>
        </p:spPr>
      </p:pic>
      <p:pic>
        <p:nvPicPr>
          <p:cNvPr id="8" name="Picture 7" descr="mv_h_fl_bl_ow_RGB_150dp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30" y="156583"/>
            <a:ext cx="2286001" cy="415049"/>
          </a:xfrm>
          <a:prstGeom prst="rect">
            <a:avLst/>
          </a:prstGeom>
        </p:spPr>
      </p:pic>
      <p:pic>
        <p:nvPicPr>
          <p:cNvPr id="9" name="Picture 8" descr="SASC logo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60" y="156583"/>
            <a:ext cx="586253" cy="495524"/>
          </a:xfrm>
          <a:prstGeom prst="rect">
            <a:avLst/>
          </a:prstGeom>
        </p:spPr>
      </p:pic>
      <p:pic>
        <p:nvPicPr>
          <p:cNvPr id="10" name="Picture 9" descr="Logo - Full_Process colou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630" y="94532"/>
            <a:ext cx="1167930" cy="614623"/>
          </a:xfrm>
          <a:prstGeom prst="rect">
            <a:avLst/>
          </a:prstGeom>
        </p:spPr>
      </p:pic>
      <p:pic>
        <p:nvPicPr>
          <p:cNvPr id="11" name="Picture 10" descr="DAFF_unit_RGB_600dpi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67" y="156583"/>
            <a:ext cx="1220693" cy="4150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981245"/>
            <a:ext cx="90446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A MULTI-DISCIPLINARY APPROACH TO MCS </a:t>
            </a:r>
          </a:p>
          <a:p>
            <a:pPr algn="ctr"/>
            <a:r>
              <a:rPr lang="en-US" sz="2400" b="1" dirty="0" smtClean="0">
                <a:latin typeface="Helvetica"/>
                <a:cs typeface="Helvetica"/>
              </a:rPr>
              <a:t>A STORY FROM THE KOGELBERG REGION </a:t>
            </a:r>
            <a:endParaRPr lang="en-US" sz="24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0277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STINS cAVES-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646"/>
            <a:ext cx="9144000" cy="61523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1118" y="1248032"/>
            <a:ext cx="8837509" cy="422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MARKETS (traceability and sustainability)</a:t>
            </a:r>
            <a:r>
              <a:rPr lang="en-US" sz="2000" b="1" dirty="0" smtClean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No markets outside lobster, </a:t>
            </a:r>
            <a:r>
              <a:rPr lang="en-US" sz="2000" dirty="0" err="1" smtClean="0">
                <a:solidFill>
                  <a:schemeClr val="bg1"/>
                </a:solidFill>
              </a:rPr>
              <a:t>snoek</a:t>
            </a:r>
            <a:r>
              <a:rPr lang="en-US" sz="2000" dirty="0" smtClean="0">
                <a:solidFill>
                  <a:schemeClr val="bg1"/>
                </a:solidFill>
              </a:rPr>
              <a:t>, abalone </a:t>
            </a:r>
            <a:r>
              <a:rPr lang="mr-IN" sz="2000" dirty="0" smtClean="0">
                <a:solidFill>
                  <a:schemeClr val="bg1"/>
                </a:solidFill>
              </a:rPr>
              <a:t>–</a:t>
            </a:r>
            <a:r>
              <a:rPr lang="en-US" sz="2000" dirty="0" smtClean="0">
                <a:solidFill>
                  <a:schemeClr val="bg1"/>
                </a:solidFill>
              </a:rPr>
              <a:t> stimulate new market opportunities;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</a:rPr>
              <a:t>Kogelberg</a:t>
            </a:r>
            <a:r>
              <a:rPr lang="en-US" sz="2000" dirty="0" smtClean="0">
                <a:solidFill>
                  <a:schemeClr val="bg1"/>
                </a:solidFill>
              </a:rPr>
              <a:t> is a UNESCO Biosphere local caught fish has huge market potential for tourism;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Hottentot selling at R70kg and </a:t>
            </a:r>
            <a:r>
              <a:rPr lang="en-US" sz="2000" dirty="0" err="1" smtClean="0">
                <a:solidFill>
                  <a:schemeClr val="bg1"/>
                </a:solidFill>
              </a:rPr>
              <a:t>silvervis</a:t>
            </a:r>
            <a:r>
              <a:rPr lang="en-US" sz="2000" dirty="0" smtClean="0">
                <a:solidFill>
                  <a:schemeClr val="bg1"/>
                </a:solidFill>
              </a:rPr>
              <a:t> R90kg local shop;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Campaigning with food trucks, celebrity chefs &amp; local restaurants;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Plan for </a:t>
            </a:r>
            <a:r>
              <a:rPr lang="en-US" sz="2000" dirty="0" err="1" smtClean="0">
                <a:solidFill>
                  <a:schemeClr val="bg1"/>
                </a:solidFill>
              </a:rPr>
              <a:t>harbour</a:t>
            </a:r>
            <a:r>
              <a:rPr lang="en-US" sz="2000" dirty="0" smtClean="0">
                <a:solidFill>
                  <a:schemeClr val="bg1"/>
                </a:solidFill>
              </a:rPr>
              <a:t> redevelopment with community </a:t>
            </a:r>
            <a:r>
              <a:rPr lang="en-US" sz="2000" dirty="0" err="1" smtClean="0">
                <a:solidFill>
                  <a:schemeClr val="bg1"/>
                </a:solidFill>
              </a:rPr>
              <a:t>proviosion</a:t>
            </a:r>
            <a:r>
              <a:rPr lang="en-US" sz="2000" dirty="0" smtClean="0">
                <a:solidFill>
                  <a:schemeClr val="bg1"/>
                </a:solidFill>
              </a:rPr>
              <a:t> for cold storage and fresh fish market opportunities (power struggles).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118" y="88205"/>
            <a:ext cx="9002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1. IMPACTS </a:t>
            </a:r>
            <a:r>
              <a:rPr lang="en-US" sz="2000" b="1" dirty="0" smtClean="0">
                <a:latin typeface="Helvetica"/>
                <a:cs typeface="Helvetica"/>
              </a:rPr>
              <a:t>How are we investing in each other to combat poaching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714" y="5715370"/>
            <a:ext cx="806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ITS NOT PERFECT YET BUT IT</a:t>
            </a:r>
            <a:r>
              <a:rPr lang="mr-IN" sz="2000" b="1" dirty="0" smtClean="0">
                <a:solidFill>
                  <a:srgbClr val="FFFFFF"/>
                </a:solidFill>
              </a:rPr>
              <a:t>’</a:t>
            </a:r>
            <a:r>
              <a:rPr lang="en-US" sz="2000" b="1" dirty="0" smtClean="0">
                <a:solidFill>
                  <a:srgbClr val="FFFFFF"/>
                </a:solidFill>
              </a:rPr>
              <a:t>S A DAM GOOD INVESTMENT 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85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18" y="0"/>
            <a:ext cx="9002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2. IMPACTS </a:t>
            </a:r>
            <a:r>
              <a:rPr lang="en-US" sz="2000" b="1" dirty="0" smtClean="0">
                <a:latin typeface="Helvetica"/>
                <a:cs typeface="Helvetica"/>
              </a:rPr>
              <a:t>How are we investing in each other to combat poaching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118" y="805156"/>
            <a:ext cx="7990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COMMUNICATION</a:t>
            </a:r>
            <a:endParaRPr lang="en-US" sz="2000" b="1" dirty="0">
              <a:latin typeface="Helvetica"/>
              <a:cs typeface="Helvetica"/>
            </a:endParaRPr>
          </a:p>
        </p:txBody>
      </p:sp>
      <p:pic>
        <p:nvPicPr>
          <p:cNvPr id="10" name="Picture 9" descr="ABALOBI 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8" y="2897293"/>
            <a:ext cx="8806174" cy="3960707"/>
          </a:xfrm>
          <a:prstGeom prst="rect">
            <a:avLst/>
          </a:prstGeom>
        </p:spPr>
      </p:pic>
      <p:pic>
        <p:nvPicPr>
          <p:cNvPr id="11" name="Picture 10" descr="abalobinewlogo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917" y="687640"/>
            <a:ext cx="1360375" cy="23740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1118" y="1266077"/>
            <a:ext cx="74457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Receive information;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Share data;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Porthole for discussion and data creation (key missing link);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/>
              <a:t>Technology solution </a:t>
            </a:r>
            <a:r>
              <a:rPr lang="en-US" sz="2000" dirty="0" smtClean="0"/>
              <a:t>(evolving technology not defined by rules);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Link to markets digitally.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31565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18" y="46909"/>
            <a:ext cx="9001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2. IMPACTS </a:t>
            </a:r>
            <a:r>
              <a:rPr lang="en-US" sz="2000" b="1" dirty="0" smtClean="0">
                <a:latin typeface="Helvetica"/>
                <a:cs typeface="Helvetica"/>
              </a:rPr>
              <a:t>How are we investing in each other to combat poaching</a:t>
            </a:r>
            <a:endParaRPr lang="en-US" sz="2000" b="1" dirty="0">
              <a:latin typeface="Helvetica"/>
              <a:cs typeface="Helvetica"/>
            </a:endParaRPr>
          </a:p>
        </p:txBody>
      </p:sp>
      <p:pic>
        <p:nvPicPr>
          <p:cNvPr id="5" name="Picture 4" descr="Screen Shot 2017-04-26 at 11.40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3" y="2021808"/>
            <a:ext cx="9017483" cy="4836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118" y="570129"/>
            <a:ext cx="8837510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/>
              <a:t>Communication targeted campaigns anti-poaching, market analysis;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/>
              <a:t>New alternative income activity;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/>
              <a:t>Targeting new generations with technology.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22229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wf pics-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8" y="864417"/>
            <a:ext cx="8819869" cy="5475811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7515" y="1400705"/>
            <a:ext cx="8361238" cy="3760004"/>
          </a:xfrm>
          <a:prstGeom prst="rect">
            <a:avLst/>
          </a:prstGeom>
          <a:solidFill>
            <a:schemeClr val="tx2">
              <a:lumMod val="7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Community Monitoring and Research Program (BRUVs)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cs typeface="Helvetica"/>
              </a:rPr>
              <a:t>Status of the collapsed stocks of West Coast Rock Lobster (WCRL) 2% and abalone stocks (poaching &amp; fishing pressure);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cs typeface="Helvetica"/>
              </a:rPr>
              <a:t>Inadequate information on </a:t>
            </a:r>
            <a:r>
              <a:rPr lang="en-US" sz="2000" dirty="0" err="1" smtClean="0">
                <a:solidFill>
                  <a:schemeClr val="bg1"/>
                </a:solidFill>
                <a:cs typeface="Helvetica"/>
              </a:rPr>
              <a:t>linefish</a:t>
            </a:r>
            <a:r>
              <a:rPr lang="en-US" sz="2000" dirty="0" smtClean="0">
                <a:solidFill>
                  <a:schemeClr val="bg1"/>
                </a:solidFill>
                <a:cs typeface="Helvetica"/>
              </a:rPr>
              <a:t> stock abundance;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cs typeface="Helvetica"/>
              </a:rPr>
              <a:t>Inadequate monitoring of the Bettys Bay MPA in offering protection to critical species;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cs typeface="Helvetica"/>
              </a:rPr>
              <a:t>Inadequate information on the protection of habitat and ecosystems function as a result of overexploitation of species. </a:t>
            </a:r>
            <a:endParaRPr lang="en-US" sz="2000" dirty="0">
              <a:solidFill>
                <a:schemeClr val="bg1"/>
              </a:solidFill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118" y="46909"/>
            <a:ext cx="9002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3. IMPACTS </a:t>
            </a:r>
            <a:r>
              <a:rPr lang="en-US" sz="2000" b="1" dirty="0" smtClean="0">
                <a:latin typeface="Helvetica"/>
                <a:cs typeface="Helvetica"/>
              </a:rPr>
              <a:t>How are we investing in each other to combat poaching</a:t>
            </a:r>
            <a:endParaRPr lang="en-US" sz="20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53469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18" y="46909"/>
            <a:ext cx="9002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3. IMPACTS </a:t>
            </a:r>
            <a:r>
              <a:rPr lang="en-US" sz="2000" b="1" dirty="0" smtClean="0">
                <a:latin typeface="Helvetica"/>
                <a:cs typeface="Helvetica"/>
              </a:rPr>
              <a:t>How are we investing in each other to combat poaching</a:t>
            </a:r>
            <a:endParaRPr lang="en-US" sz="2000" b="1" dirty="0">
              <a:latin typeface="Helvetica"/>
              <a:cs typeface="Helvetica"/>
            </a:endParaRPr>
          </a:p>
        </p:txBody>
      </p:sp>
      <p:pic>
        <p:nvPicPr>
          <p:cNvPr id="5" name="Picture 4" descr="vlcsnap-2017-05-18-18h06m23s17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1" y="705646"/>
            <a:ext cx="8742328" cy="5893598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52794" y="1383511"/>
            <a:ext cx="8431796" cy="3760004"/>
          </a:xfrm>
          <a:prstGeom prst="rect">
            <a:avLst/>
          </a:prstGeom>
          <a:solidFill>
            <a:srgbClr val="17375E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March began BRUV deployments (100 already)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Use </a:t>
            </a:r>
            <a:r>
              <a:rPr lang="en-US" sz="2000" dirty="0" smtClean="0">
                <a:solidFill>
                  <a:srgbClr val="FFFFFF"/>
                </a:solidFill>
              </a:rPr>
              <a:t>and pay for community assets and </a:t>
            </a:r>
            <a:r>
              <a:rPr lang="en-US" sz="2000" dirty="0" smtClean="0">
                <a:solidFill>
                  <a:srgbClr val="FFFFFF"/>
                </a:solidFill>
              </a:rPr>
              <a:t>knowledge (service provider);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Involve interested fishers in the entire process of BRUV deployment;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Create a data monitoring platform, which the community can own;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Prove to DAFF that the community has the passion, skill and resources (outsource your data capture needs);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Legitimate scientific base for communities to engage in co-management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61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560" y="46909"/>
            <a:ext cx="907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/>
                <a:cs typeface="Helvetica"/>
              </a:rPr>
              <a:t>3</a:t>
            </a:r>
            <a:r>
              <a:rPr lang="en-US" sz="2800" b="1" dirty="0" smtClean="0">
                <a:latin typeface="Helvetica"/>
                <a:cs typeface="Helvetica"/>
              </a:rPr>
              <a:t>. IMPACTS</a:t>
            </a:r>
            <a:r>
              <a:rPr lang="en-US" sz="2800" b="1" dirty="0">
                <a:latin typeface="Helvetica"/>
                <a:cs typeface="Helvetica"/>
              </a:rPr>
              <a:t> </a:t>
            </a:r>
            <a:r>
              <a:rPr lang="en-US" sz="2000" b="1" dirty="0" smtClean="0">
                <a:latin typeface="Helvetica"/>
                <a:cs typeface="Helvetica"/>
              </a:rPr>
              <a:t>How are we investing in each other to combat poaching</a:t>
            </a:r>
            <a:endParaRPr lang="en-US" sz="2000" b="1" dirty="0">
              <a:latin typeface="Helvetica"/>
              <a:cs typeface="Helvetica"/>
            </a:endParaRPr>
          </a:p>
        </p:txBody>
      </p:sp>
      <p:pic>
        <p:nvPicPr>
          <p:cNvPr id="7" name="Picture 6" descr="Screen Shot 2017-11-06 at 10.20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5" y="864416"/>
            <a:ext cx="8761202" cy="5662811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11553" y="1605345"/>
            <a:ext cx="8149559" cy="3472746"/>
          </a:xfrm>
          <a:prstGeom prst="rect">
            <a:avLst/>
          </a:prstGeom>
          <a:solidFill>
            <a:srgbClr val="17375E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Challenge we have been accused of, is using the data to rezone the MPA,  which will further marginalize the fishers!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True belief?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Manipulation of facts for alternative </a:t>
            </a:r>
            <a:r>
              <a:rPr lang="en-US" sz="2000" dirty="0" smtClean="0">
                <a:solidFill>
                  <a:srgbClr val="FFFFFF"/>
                </a:solidFill>
              </a:rPr>
              <a:t>gain/agendas?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Until the fishers present the data, no one has it!</a:t>
            </a:r>
          </a:p>
          <a:p>
            <a:pPr algn="ctr">
              <a:lnSpc>
                <a:spcPct val="150000"/>
              </a:lnSpc>
            </a:pPr>
            <a:endParaRPr lang="en-US" sz="2000" dirty="0" smtClean="0">
              <a:solidFill>
                <a:srgbClr val="FFFFFF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BUILDING TRUST!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9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06 at 10.16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4" y="970264"/>
            <a:ext cx="8573535" cy="4581168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41118" y="46909"/>
            <a:ext cx="9002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3. IMPACTS</a:t>
            </a:r>
            <a:r>
              <a:rPr lang="en-US" sz="2800" b="1" dirty="0">
                <a:latin typeface="Helvetica"/>
                <a:cs typeface="Helvetica"/>
              </a:rPr>
              <a:t> </a:t>
            </a:r>
            <a:r>
              <a:rPr lang="en-US" sz="2000" b="1" dirty="0" smtClean="0">
                <a:latin typeface="Helvetica"/>
                <a:cs typeface="Helvetica"/>
              </a:rPr>
              <a:t>How are we investing in each other to combat poaching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119" y="5823563"/>
            <a:ext cx="9002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Fishers want a different representation, not GPS points, “resource will be stolen”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39003" y="4533778"/>
            <a:ext cx="255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Virtual Reality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8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18" y="46909"/>
            <a:ext cx="9002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4. IMPACTS</a:t>
            </a:r>
            <a:r>
              <a:rPr lang="en-US" sz="2800" b="1" dirty="0">
                <a:latin typeface="Helvetica"/>
                <a:cs typeface="Helvetica"/>
              </a:rPr>
              <a:t> </a:t>
            </a:r>
            <a:r>
              <a:rPr lang="en-US" sz="2000" b="1" dirty="0" smtClean="0">
                <a:latin typeface="Helvetica"/>
                <a:cs typeface="Helvetica"/>
              </a:rPr>
              <a:t>How are we investing in each other to combat poaching</a:t>
            </a:r>
            <a:endParaRPr lang="en-US" sz="2000" b="1" dirty="0">
              <a:latin typeface="Helvetica"/>
              <a:cs typeface="Helvetica"/>
            </a:endParaRPr>
          </a:p>
        </p:txBody>
      </p:sp>
      <p:pic>
        <p:nvPicPr>
          <p:cNvPr id="6" name="Picture 5" descr="Screen Shot 2017-11-06 at 10.37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58" y="882058"/>
            <a:ext cx="8721643" cy="5464348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35031" y="1499498"/>
            <a:ext cx="7902603" cy="4221669"/>
          </a:xfrm>
          <a:prstGeom prst="rect">
            <a:avLst/>
          </a:prstGeom>
          <a:solidFill>
            <a:srgbClr val="17375E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Anti-IUU Strategy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err="1" smtClean="0">
                <a:solidFill>
                  <a:srgbClr val="FFFFFF"/>
                </a:solidFill>
              </a:rPr>
              <a:t>Kogelberg</a:t>
            </a:r>
            <a:r>
              <a:rPr lang="en-US" sz="2000" dirty="0" smtClean="0">
                <a:solidFill>
                  <a:srgbClr val="FFFFFF"/>
                </a:solidFill>
              </a:rPr>
              <a:t> Marine Working Group </a:t>
            </a:r>
            <a:r>
              <a:rPr lang="mr-IN" sz="2000" dirty="0" smtClean="0">
                <a:solidFill>
                  <a:srgbClr val="FFFFFF"/>
                </a:solidFill>
              </a:rPr>
              <a:t>–</a:t>
            </a:r>
            <a:r>
              <a:rPr lang="en-US" sz="2000" dirty="0" smtClean="0">
                <a:solidFill>
                  <a:srgbClr val="FFFFFF"/>
                </a:solidFill>
              </a:rPr>
              <a:t> finally IUU community engagement meeting;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Community has the capacity;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err="1" smtClean="0">
                <a:solidFill>
                  <a:srgbClr val="FFFFFF"/>
                </a:solidFill>
              </a:rPr>
              <a:t>Kleinmond</a:t>
            </a:r>
            <a:r>
              <a:rPr lang="en-US" sz="2000" dirty="0" smtClean="0">
                <a:solidFill>
                  <a:srgbClr val="FFFFFF"/>
                </a:solidFill>
              </a:rPr>
              <a:t> Integrated Fisheries Forum has formed an IUU monitoring team;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Communications have been established, only waiting for municipality and SAPS to be onboard;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Key is support, support, support! </a:t>
            </a:r>
          </a:p>
        </p:txBody>
      </p:sp>
    </p:spTree>
    <p:extLst>
      <p:ext uri="{BB962C8B-B14F-4D97-AF65-F5344CB8AC3E}">
        <p14:creationId xmlns:p14="http://schemas.microsoft.com/office/powerpoint/2010/main" val="358125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1740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6" y="688470"/>
            <a:ext cx="8890446" cy="5926964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8756" y="46909"/>
            <a:ext cx="8237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 CONCLUSION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99876" y="1129037"/>
            <a:ext cx="8608192" cy="4708981"/>
          </a:xfrm>
          <a:prstGeom prst="rect">
            <a:avLst/>
          </a:prstGeom>
          <a:solidFill>
            <a:srgbClr val="17375E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FFFFFF"/>
                </a:solidFill>
              </a:rPr>
              <a:t>Despite public opinion, we are working hard on challenging problems built on a history of mistrust;</a:t>
            </a:r>
          </a:p>
          <a:p>
            <a:pPr algn="just"/>
            <a:endParaRPr lang="en-US" sz="2000" dirty="0" smtClean="0">
              <a:solidFill>
                <a:srgbClr val="FFFFFF"/>
              </a:solidFill>
            </a:endParaRPr>
          </a:p>
          <a:p>
            <a:pPr algn="just"/>
            <a:r>
              <a:rPr lang="en-US" sz="2000" dirty="0">
                <a:solidFill>
                  <a:srgbClr val="FFFFFF"/>
                </a:solidFill>
              </a:rPr>
              <a:t>B</a:t>
            </a:r>
            <a:r>
              <a:rPr lang="en-US" sz="2000" dirty="0" smtClean="0">
                <a:solidFill>
                  <a:srgbClr val="FFFFFF"/>
                </a:solidFill>
              </a:rPr>
              <a:t>aby steps to rebuild trust and in many cases try earn it for the first time. </a:t>
            </a:r>
            <a:endParaRPr lang="en-US" sz="2000" dirty="0">
              <a:solidFill>
                <a:srgbClr val="FFFFFF"/>
              </a:solidFill>
            </a:endParaRPr>
          </a:p>
          <a:p>
            <a:pPr algn="just"/>
            <a:endParaRPr lang="en-US" sz="2000" dirty="0">
              <a:solidFill>
                <a:srgbClr val="FFFFFF"/>
              </a:solidFill>
            </a:endParaRPr>
          </a:p>
          <a:p>
            <a:pPr algn="just"/>
            <a:r>
              <a:rPr lang="en-US" sz="2000" dirty="0" smtClean="0">
                <a:solidFill>
                  <a:srgbClr val="FFFFFF"/>
                </a:solidFill>
              </a:rPr>
              <a:t>Multi-agency task team interventions are key, continuity and adaption;</a:t>
            </a:r>
          </a:p>
          <a:p>
            <a:pPr algn="just"/>
            <a:endParaRPr lang="en-US" sz="2000" dirty="0">
              <a:solidFill>
                <a:srgbClr val="FFFFFF"/>
              </a:solidFill>
            </a:endParaRPr>
          </a:p>
          <a:p>
            <a:pPr algn="just"/>
            <a:r>
              <a:rPr lang="en-US" sz="2000" dirty="0" smtClean="0">
                <a:solidFill>
                  <a:srgbClr val="FFFFFF"/>
                </a:solidFill>
              </a:rPr>
              <a:t>“</a:t>
            </a:r>
            <a:r>
              <a:rPr lang="en-US" sz="2000" dirty="0">
                <a:solidFill>
                  <a:srgbClr val="FFFFFF"/>
                </a:solidFill>
              </a:rPr>
              <a:t>T</a:t>
            </a:r>
            <a:r>
              <a:rPr lang="en-US" sz="2000" dirty="0" smtClean="0">
                <a:solidFill>
                  <a:srgbClr val="FFFFFF"/>
                </a:solidFill>
              </a:rPr>
              <a:t>hinking out the box” Innovation/technology key resources;</a:t>
            </a:r>
          </a:p>
          <a:p>
            <a:pPr algn="just"/>
            <a:endParaRPr lang="en-US" sz="2000" dirty="0" smtClean="0">
              <a:solidFill>
                <a:srgbClr val="FFFFFF"/>
              </a:solidFill>
            </a:endParaRPr>
          </a:p>
          <a:p>
            <a:pPr algn="just"/>
            <a:r>
              <a:rPr lang="en-US" sz="2000" dirty="0" smtClean="0">
                <a:solidFill>
                  <a:srgbClr val="FFFFFF"/>
                </a:solidFill>
              </a:rPr>
              <a:t>Its not perfect, if it was, we wouldn’t be learning;</a:t>
            </a:r>
          </a:p>
          <a:p>
            <a:pPr algn="just"/>
            <a:endParaRPr lang="en-US" sz="2000" dirty="0">
              <a:solidFill>
                <a:srgbClr val="FFFFFF"/>
              </a:solidFill>
            </a:endParaRPr>
          </a:p>
          <a:p>
            <a:pPr algn="just"/>
            <a:r>
              <a:rPr lang="en-US" sz="2000" dirty="0" smtClean="0">
                <a:solidFill>
                  <a:srgbClr val="FFFFFF"/>
                </a:solidFill>
              </a:rPr>
              <a:t>Not scared of making mistakes, but we’re open about it;</a:t>
            </a:r>
          </a:p>
          <a:p>
            <a:pPr algn="just"/>
            <a:endParaRPr lang="en-US" sz="2000" dirty="0" smtClean="0">
              <a:solidFill>
                <a:srgbClr val="FFFFFF"/>
              </a:solidFill>
            </a:endParaRPr>
          </a:p>
          <a:p>
            <a:pPr algn="just"/>
            <a:r>
              <a:rPr lang="en-US" sz="2000" dirty="0" smtClean="0">
                <a:solidFill>
                  <a:srgbClr val="FFFFFF"/>
                </a:solidFill>
              </a:rPr>
              <a:t>I have made some new friends in the process.</a:t>
            </a:r>
          </a:p>
          <a:p>
            <a:pPr algn="just"/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2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11-07 at 6.43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81738" y="1217240"/>
            <a:ext cx="60680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From the </a:t>
            </a:r>
            <a:r>
              <a:rPr lang="en-US" sz="2800" b="1" dirty="0" err="1" smtClean="0">
                <a:latin typeface="Helvetica"/>
                <a:cs typeface="Helvetica"/>
              </a:rPr>
              <a:t>Kogelberg</a:t>
            </a:r>
            <a:r>
              <a:rPr lang="en-US" sz="2800" b="1" dirty="0" smtClean="0">
                <a:latin typeface="Helvetica"/>
                <a:cs typeface="Helvetica"/>
              </a:rPr>
              <a:t> Region</a:t>
            </a:r>
          </a:p>
          <a:p>
            <a:pPr algn="ctr"/>
            <a:r>
              <a:rPr lang="en-US" sz="2800" b="1" dirty="0" smtClean="0">
                <a:latin typeface="Helvetica"/>
                <a:cs typeface="Helvetica"/>
              </a:rPr>
              <a:t>Thank you for your time</a:t>
            </a:r>
          </a:p>
          <a:p>
            <a:pPr algn="ctr"/>
            <a:r>
              <a:rPr lang="en-US" sz="2800" b="1" dirty="0" smtClean="0">
                <a:latin typeface="Helvetica"/>
                <a:cs typeface="Helvetica"/>
              </a:rPr>
              <a:t>We appreciate it!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2894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ogelberg map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67" y="545900"/>
            <a:ext cx="9165167" cy="6312100"/>
          </a:xfrm>
          <a:prstGeom prst="rect">
            <a:avLst/>
          </a:prstGeom>
        </p:spPr>
      </p:pic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9" y="669388"/>
            <a:ext cx="3951302" cy="1321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680"/>
            <a:ext cx="839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KOGELBERG BIOSPHERE </a:t>
            </a:r>
            <a:r>
              <a:rPr lang="en-US" sz="2400" b="1" dirty="0" smtClean="0">
                <a:latin typeface="Helvetica"/>
                <a:cs typeface="Helvetica"/>
              </a:rPr>
              <a:t>(100,000 ha UNESCO)</a:t>
            </a:r>
            <a:endParaRPr lang="en-US" sz="2400" b="1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596" y="2222351"/>
            <a:ext cx="6826579" cy="2836674"/>
          </a:xfrm>
          <a:prstGeom prst="rect">
            <a:avLst/>
          </a:prstGeom>
          <a:solidFill>
            <a:srgbClr val="17375E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  <a:cs typeface="Helvetica"/>
              </a:rPr>
              <a:t>23,000 </a:t>
            </a:r>
            <a:r>
              <a:rPr lang="en-US" sz="2000" b="1" dirty="0" smtClean="0">
                <a:solidFill>
                  <a:schemeClr val="bg1"/>
                </a:solidFill>
                <a:cs typeface="Helvetica"/>
              </a:rPr>
              <a:t>ha </a:t>
            </a:r>
            <a:r>
              <a:rPr lang="en-US" sz="2000" b="1" dirty="0" smtClean="0">
                <a:solidFill>
                  <a:schemeClr val="bg1"/>
                </a:solidFill>
                <a:cs typeface="Helvetica"/>
              </a:rPr>
              <a:t>marine </a:t>
            </a:r>
            <a:r>
              <a:rPr lang="en-US" sz="2000" b="1" dirty="0" smtClean="0">
                <a:solidFill>
                  <a:schemeClr val="bg1"/>
                </a:solidFill>
                <a:cs typeface="Helvetica"/>
              </a:rPr>
              <a:t>buffer zone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  <a:cs typeface="Helvetica"/>
              </a:rPr>
              <a:t>Bettys Bay MPA (1,000 ha)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  <a:cs typeface="Helvetica"/>
              </a:rPr>
              <a:t>Huge tourism potential</a:t>
            </a:r>
            <a:r>
              <a:rPr lang="en-US" sz="2000" b="1" dirty="0">
                <a:solidFill>
                  <a:schemeClr val="bg1"/>
                </a:solidFill>
                <a:cs typeface="Helvetica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cs typeface="Helvetica"/>
              </a:rPr>
              <a:t>(terrestrial and marine)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 err="1" smtClean="0">
                <a:solidFill>
                  <a:schemeClr val="bg1"/>
                </a:solidFill>
                <a:cs typeface="Helvetica"/>
              </a:rPr>
              <a:t>Biodiverse</a:t>
            </a:r>
            <a:r>
              <a:rPr lang="en-US" sz="2000" b="1" dirty="0" smtClean="0">
                <a:solidFill>
                  <a:schemeClr val="bg1"/>
                </a:solidFill>
                <a:cs typeface="Helvetica"/>
              </a:rPr>
              <a:t>, vegetation </a:t>
            </a:r>
            <a:r>
              <a:rPr lang="en-US" sz="2000" b="1" dirty="0" smtClean="0">
                <a:solidFill>
                  <a:schemeClr val="bg1"/>
                </a:solidFill>
                <a:cs typeface="Helvetica"/>
              </a:rPr>
              <a:t>biome </a:t>
            </a:r>
            <a:r>
              <a:rPr lang="en-US" sz="2000" b="1" dirty="0" smtClean="0">
                <a:solidFill>
                  <a:schemeClr val="bg1"/>
                </a:solidFill>
                <a:cs typeface="Helvetica"/>
              </a:rPr>
              <a:t>(1800 </a:t>
            </a:r>
            <a:r>
              <a:rPr lang="en-US" sz="2000" b="1" dirty="0" smtClean="0">
                <a:solidFill>
                  <a:schemeClr val="bg1"/>
                </a:solidFill>
                <a:cs typeface="Helvetica"/>
              </a:rPr>
              <a:t>odd flowering </a:t>
            </a:r>
            <a:r>
              <a:rPr lang="en-US" sz="2000" b="1" dirty="0" smtClean="0">
                <a:solidFill>
                  <a:schemeClr val="bg1"/>
                </a:solidFill>
                <a:cs typeface="Helvetica"/>
              </a:rPr>
              <a:t>spp. Amazon is second with 480 </a:t>
            </a:r>
            <a:r>
              <a:rPr lang="en-US" sz="2000" b="1" dirty="0" smtClean="0">
                <a:solidFill>
                  <a:schemeClr val="bg1"/>
                </a:solidFill>
                <a:cs typeface="Helvetica"/>
              </a:rPr>
              <a:t>species). </a:t>
            </a:r>
            <a:endParaRPr lang="en-US" sz="2000" b="1" dirty="0" smtClean="0">
              <a:solidFill>
                <a:schemeClr val="bg1"/>
              </a:solidFill>
              <a:cs typeface="Helvetica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  <a:cs typeface="Helvetica"/>
              </a:rPr>
              <a:t>Protection and sustainability of all living things!</a:t>
            </a:r>
          </a:p>
        </p:txBody>
      </p:sp>
    </p:spTree>
    <p:extLst>
      <p:ext uri="{BB962C8B-B14F-4D97-AF65-F5344CB8AC3E}">
        <p14:creationId xmlns:p14="http://schemas.microsoft.com/office/powerpoint/2010/main" val="643224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757" y="20649"/>
            <a:ext cx="8986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POACHING </a:t>
            </a:r>
            <a:r>
              <a:rPr lang="en-US" sz="2000" b="1" dirty="0" smtClean="0">
                <a:latin typeface="Helvetica"/>
                <a:cs typeface="Helvetica"/>
              </a:rPr>
              <a:t>A brief look back</a:t>
            </a:r>
            <a:endParaRPr lang="en-US" sz="2000" b="1" dirty="0">
              <a:latin typeface="Helvetica"/>
              <a:cs typeface="Helvetica"/>
            </a:endParaRPr>
          </a:p>
        </p:txBody>
      </p:sp>
      <p:pic>
        <p:nvPicPr>
          <p:cNvPr id="8" name="Picture 7" descr="abalone poach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8" y="970264"/>
            <a:ext cx="8749310" cy="5398194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70434" y="1493486"/>
            <a:ext cx="8325957" cy="4683333"/>
          </a:xfrm>
          <a:prstGeom prst="rect">
            <a:avLst/>
          </a:prstGeom>
          <a:solidFill>
            <a:srgbClr val="17375E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 smtClean="0">
                <a:solidFill>
                  <a:srgbClr val="FFFFFF"/>
                </a:solidFill>
              </a:rPr>
              <a:t>Kogelberg</a:t>
            </a:r>
            <a:r>
              <a:rPr lang="en-US" sz="2000" dirty="0" smtClean="0">
                <a:solidFill>
                  <a:srgbClr val="FFFFFF"/>
                </a:solidFill>
              </a:rPr>
              <a:t> Region poaching began to escalate in the late 1990’s;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By early 2000, an epidemic;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R</a:t>
            </a:r>
            <a:r>
              <a:rPr lang="en-US" sz="2000" dirty="0" smtClean="0">
                <a:solidFill>
                  <a:srgbClr val="FFFFFF"/>
                </a:solidFill>
              </a:rPr>
              <a:t>esulted Operation Neptune (Multi-Agency Task Force partnership with anti-abalone poaching units) by 2003 disbanded, increased poaching;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Operation Trident </a:t>
            </a:r>
            <a:r>
              <a:rPr lang="mr-IN" sz="2000" dirty="0" smtClean="0">
                <a:solidFill>
                  <a:srgbClr val="FFFFFF"/>
                </a:solidFill>
              </a:rPr>
              <a:t>–</a:t>
            </a:r>
            <a:r>
              <a:rPr lang="en-US" sz="2000" dirty="0" smtClean="0">
                <a:solidFill>
                  <a:srgbClr val="FFFFFF"/>
                </a:solidFill>
              </a:rPr>
              <a:t> ineffective (lost operational capacity);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Marines assisted, successful but short term;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 Green court in </a:t>
            </a:r>
            <a:r>
              <a:rPr lang="en-US" sz="2000" dirty="0" err="1" smtClean="0">
                <a:solidFill>
                  <a:srgbClr val="FFFFFF"/>
                </a:solidFill>
              </a:rPr>
              <a:t>Hermanus</a:t>
            </a:r>
            <a:r>
              <a:rPr lang="en-US" sz="2000" dirty="0" smtClean="0">
                <a:solidFill>
                  <a:srgbClr val="FFFFFF"/>
                </a:solidFill>
              </a:rPr>
              <a:t> were at 85% prosecution success was disbanded, now total prosecution success less than 20%);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Local small preventative interventions (</a:t>
            </a:r>
            <a:r>
              <a:rPr lang="en-US" sz="2000" b="1" dirty="0" smtClean="0">
                <a:solidFill>
                  <a:srgbClr val="FFFFFF"/>
                </a:solidFill>
              </a:rPr>
              <a:t>SHORT TERM SUCCESS STORIES</a:t>
            </a:r>
            <a:r>
              <a:rPr lang="en-US" sz="2000" dirty="0" smtClean="0">
                <a:solidFill>
                  <a:srgbClr val="FFFFFF"/>
                </a:solidFill>
              </a:rPr>
              <a:t>);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Operation </a:t>
            </a:r>
            <a:r>
              <a:rPr lang="en-US" sz="2000" dirty="0" err="1" smtClean="0">
                <a:solidFill>
                  <a:srgbClr val="FFFFFF"/>
                </a:solidFill>
              </a:rPr>
              <a:t>Phakisa</a:t>
            </a:r>
            <a:r>
              <a:rPr lang="en-US" sz="2000" dirty="0" smtClean="0">
                <a:solidFill>
                  <a:srgbClr val="FFFFFF"/>
                </a:solidFill>
              </a:rPr>
              <a:t> (variable success).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956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838" y="793852"/>
            <a:ext cx="8837510" cy="590978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2700" cmpd="sng"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2" name="Picture 1" descr="Screen Shot 2017-11-05 at 7.42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6" y="4819756"/>
            <a:ext cx="4233538" cy="1434750"/>
          </a:xfrm>
          <a:prstGeom prst="rect">
            <a:avLst/>
          </a:prstGeom>
        </p:spPr>
      </p:pic>
      <p:pic>
        <p:nvPicPr>
          <p:cNvPr id="3" name="Picture 2" descr="Screen Shot 2017-11-05 at 7.41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854" y="4671240"/>
            <a:ext cx="4357015" cy="1371572"/>
          </a:xfrm>
          <a:prstGeom prst="rect">
            <a:avLst/>
          </a:prstGeom>
        </p:spPr>
      </p:pic>
      <p:pic>
        <p:nvPicPr>
          <p:cNvPr id="4" name="Picture 3" descr="Screen Shot 2017-11-07 at 5.38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6" y="928737"/>
            <a:ext cx="8431795" cy="1232120"/>
          </a:xfrm>
          <a:prstGeom prst="rect">
            <a:avLst/>
          </a:prstGeom>
        </p:spPr>
      </p:pic>
      <p:pic>
        <p:nvPicPr>
          <p:cNvPr id="5" name="Picture 4" descr="Screen Shot 2017-11-07 at 5.40.3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09" y="2358765"/>
            <a:ext cx="7413808" cy="1106321"/>
          </a:xfrm>
          <a:prstGeom prst="rect">
            <a:avLst/>
          </a:prstGeom>
        </p:spPr>
      </p:pic>
      <p:pic>
        <p:nvPicPr>
          <p:cNvPr id="6" name="Picture 5" descr="Screen Shot 2017-11-07 at 5.41.4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09" y="3465086"/>
            <a:ext cx="7202132" cy="1206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838" y="117474"/>
            <a:ext cx="871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POACHING </a:t>
            </a:r>
            <a:r>
              <a:rPr lang="en-US" sz="2000" b="1" dirty="0" smtClean="0">
                <a:latin typeface="Helvetica"/>
                <a:cs typeface="Helvetica"/>
              </a:rPr>
              <a:t>Current news headlines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26046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758" y="0"/>
            <a:ext cx="898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POACHING </a:t>
            </a:r>
            <a:r>
              <a:rPr lang="en-US" sz="2000" b="1" dirty="0" smtClean="0">
                <a:latin typeface="Helvetica"/>
                <a:cs typeface="Helvetica"/>
              </a:rPr>
              <a:t>Positives learned &amp; negatives faced</a:t>
            </a:r>
            <a:endParaRPr lang="en-US" sz="2000" b="1" dirty="0">
              <a:latin typeface="Helvetica"/>
              <a:cs typeface="Helvetica"/>
            </a:endParaRPr>
          </a:p>
        </p:txBody>
      </p:sp>
      <p:pic>
        <p:nvPicPr>
          <p:cNvPr id="11" name="Picture 10" descr="Screen Shot 2017-11-06 at 8.24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8" y="543870"/>
            <a:ext cx="8837509" cy="6177412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70435" y="782484"/>
            <a:ext cx="8502354" cy="5330946"/>
          </a:xfrm>
          <a:prstGeom prst="rect">
            <a:avLst/>
          </a:prstGeom>
          <a:solidFill>
            <a:srgbClr val="17375E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00" b="1" dirty="0" smtClean="0">
                <a:solidFill>
                  <a:srgbClr val="FFFFFF"/>
                </a:solidFill>
              </a:rPr>
              <a:t>POSITIVES: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C</a:t>
            </a:r>
            <a:r>
              <a:rPr lang="en-US" sz="1900" dirty="0" smtClean="0">
                <a:solidFill>
                  <a:srgbClr val="FFFFFF"/>
                </a:solidFill>
              </a:rPr>
              <a:t>ombined operations reduced poaching (intelligence investigations);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FFFFFF"/>
                </a:solidFill>
              </a:rPr>
              <a:t>Green courts imprisoned higher level players</a:t>
            </a:r>
            <a:endParaRPr lang="en-US" sz="19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FFFFFF"/>
                </a:solidFill>
              </a:rPr>
              <a:t>Operation </a:t>
            </a:r>
            <a:r>
              <a:rPr lang="en-US" sz="1900" dirty="0" err="1" smtClean="0">
                <a:solidFill>
                  <a:srgbClr val="FFFFFF"/>
                </a:solidFill>
              </a:rPr>
              <a:t>Phakisa</a:t>
            </a:r>
            <a:r>
              <a:rPr lang="en-US" sz="1900" dirty="0" smtClean="0">
                <a:solidFill>
                  <a:srgbClr val="FFFFFF"/>
                </a:solidFill>
              </a:rPr>
              <a:t> (ongoing).</a:t>
            </a:r>
            <a:endParaRPr lang="en-US" sz="1900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900" b="1" dirty="0" smtClean="0">
                <a:solidFill>
                  <a:srgbClr val="FFFFFF"/>
                </a:solidFill>
              </a:rPr>
              <a:t>NEGATIVES: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FFFFFF"/>
                </a:solidFill>
              </a:rPr>
              <a:t>Operations inconsistent to be overall effective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FFFFFF"/>
                </a:solidFill>
              </a:rPr>
              <a:t>Major short-comings at National Level;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FFFFFF"/>
                </a:solidFill>
              </a:rPr>
              <a:t>No trust;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FFFFFF"/>
                </a:solidFill>
              </a:rPr>
              <a:t>Information leakage &amp; corruption;</a:t>
            </a:r>
            <a:endParaRPr lang="en-US" sz="19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FFFFFF"/>
                </a:solidFill>
              </a:rPr>
              <a:t>Poaching gang related, violent,  (altering strategies);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N</a:t>
            </a:r>
            <a:r>
              <a:rPr lang="en-US" sz="1900" dirty="0" smtClean="0">
                <a:solidFill>
                  <a:srgbClr val="FFFFFF"/>
                </a:solidFill>
              </a:rPr>
              <a:t>o reaction teams, capacity, no community involvement;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900" b="1" dirty="0" smtClean="0">
                <a:solidFill>
                  <a:srgbClr val="FFFFFF"/>
                </a:solidFill>
              </a:rPr>
              <a:t>Trust regarding the sale of confiscated abalone “major issue”.</a:t>
            </a:r>
            <a:endParaRPr lang="en-US" sz="19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1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5" y="740928"/>
            <a:ext cx="8537633" cy="589214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4037" y="29267"/>
            <a:ext cx="7990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POACHING</a:t>
            </a:r>
            <a:r>
              <a:rPr lang="mr-IN" sz="2800" b="1" dirty="0" smtClean="0">
                <a:latin typeface="Helvetica"/>
                <a:cs typeface="Helvetica"/>
              </a:rPr>
              <a:t>…</a:t>
            </a:r>
            <a:r>
              <a:rPr lang="en-US" sz="2800" b="1" dirty="0" smtClean="0">
                <a:latin typeface="Helvetica"/>
                <a:cs typeface="Helvetica"/>
              </a:rPr>
              <a:t> </a:t>
            </a:r>
            <a:r>
              <a:rPr lang="en-US" sz="2000" b="1" dirty="0" smtClean="0">
                <a:latin typeface="Helvetica"/>
                <a:cs typeface="Helvetica"/>
              </a:rPr>
              <a:t>Point of definition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6832" y="2190197"/>
            <a:ext cx="8167199" cy="3667670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Helvetica"/>
                <a:cs typeface="Helvetica"/>
              </a:rPr>
              <a:t>POACHING vs. INFORMAL FISHING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POACHING </a:t>
            </a:r>
            <a:r>
              <a:rPr lang="mr-IN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–</a:t>
            </a:r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organized crime, greed (exploited those who need)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INFORMAL FISHING </a:t>
            </a:r>
            <a:r>
              <a:rPr lang="mr-IN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–</a:t>
            </a:r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those who need &amp; immediate poverty alleviation</a:t>
            </a:r>
          </a:p>
          <a:p>
            <a:pPr algn="ctr">
              <a:lnSpc>
                <a:spcPct val="150000"/>
              </a:lnSpc>
            </a:pP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FF"/>
                </a:solidFill>
                <a:latin typeface="Helvetica"/>
                <a:cs typeface="Helvetica"/>
              </a:rPr>
              <a:t>Ocean provides for our needs not our </a:t>
            </a:r>
            <a:r>
              <a:rPr lang="en-US" sz="2800" b="1" dirty="0" smtClean="0">
                <a:solidFill>
                  <a:srgbClr val="FFFFFF"/>
                </a:solidFill>
                <a:latin typeface="Helvetica"/>
                <a:cs typeface="Helvetica"/>
              </a:rPr>
              <a:t>greed!</a:t>
            </a:r>
            <a:endParaRPr lang="en-US" sz="28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5531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8290"/>
            <a:ext cx="880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WHERE DO WE GO FROM HERE? </a:t>
            </a:r>
            <a:r>
              <a:rPr lang="en-US" sz="2000" b="1" dirty="0" smtClean="0"/>
              <a:t>Who are the stakeholders</a:t>
            </a:r>
            <a:endParaRPr lang="en-US" sz="2000" b="1" dirty="0"/>
          </a:p>
        </p:txBody>
      </p:sp>
      <p:pic>
        <p:nvPicPr>
          <p:cNvPr id="6" name="Picture 5" descr="BBAY MPA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8" y="1464216"/>
            <a:ext cx="8844125" cy="5204142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0436" y="1895847"/>
            <a:ext cx="8431794" cy="4093428"/>
          </a:xfrm>
          <a:prstGeom prst="rect">
            <a:avLst/>
          </a:prstGeom>
          <a:solidFill>
            <a:srgbClr val="17375E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DAFF </a:t>
            </a:r>
            <a:r>
              <a:rPr lang="mr-IN" sz="2000" dirty="0" smtClean="0">
                <a:solidFill>
                  <a:schemeClr val="bg1"/>
                </a:solidFill>
              </a:rPr>
              <a:t>–</a:t>
            </a:r>
            <a:r>
              <a:rPr lang="en-US" sz="2000" dirty="0" smtClean="0">
                <a:solidFill>
                  <a:schemeClr val="bg1"/>
                </a:solidFill>
              </a:rPr>
              <a:t> Fisheries compliance and fisheries management;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DEA </a:t>
            </a:r>
            <a:r>
              <a:rPr lang="mr-IN" sz="2000" dirty="0" smtClean="0">
                <a:solidFill>
                  <a:schemeClr val="bg1"/>
                </a:solidFill>
              </a:rPr>
              <a:t>–</a:t>
            </a:r>
            <a:r>
              <a:rPr lang="en-US" sz="2000" dirty="0" smtClean="0">
                <a:solidFill>
                  <a:schemeClr val="bg1"/>
                </a:solidFill>
              </a:rPr>
              <a:t> Environmental management (broadly defined);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</a:rPr>
              <a:t>Kogelberg</a:t>
            </a:r>
            <a:r>
              <a:rPr lang="en-US" sz="2000" dirty="0" smtClean="0">
                <a:solidFill>
                  <a:schemeClr val="bg1"/>
                </a:solidFill>
              </a:rPr>
              <a:t> Biosphere Company </a:t>
            </a:r>
            <a:r>
              <a:rPr lang="mr-IN" sz="2000" dirty="0" smtClean="0">
                <a:solidFill>
                  <a:schemeClr val="bg1"/>
                </a:solidFill>
              </a:rPr>
              <a:t>–</a:t>
            </a:r>
            <a:r>
              <a:rPr lang="en-US" sz="2000" dirty="0" smtClean="0">
                <a:solidFill>
                  <a:schemeClr val="bg1"/>
                </a:solidFill>
              </a:rPr>
              <a:t> (UNESCO conservation/management);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SAPS </a:t>
            </a:r>
            <a:r>
              <a:rPr lang="mr-IN" sz="2000" dirty="0" smtClean="0">
                <a:solidFill>
                  <a:schemeClr val="bg1"/>
                </a:solidFill>
              </a:rPr>
              <a:t>–</a:t>
            </a:r>
            <a:r>
              <a:rPr lang="en-US" sz="2000" dirty="0" smtClean="0">
                <a:solidFill>
                  <a:schemeClr val="bg1"/>
                </a:solidFill>
              </a:rPr>
              <a:t> Law enforcement;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</a:rPr>
              <a:t>Muncipality</a:t>
            </a:r>
            <a:r>
              <a:rPr lang="en-US" sz="20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Communities/Residents/Rate Payers Associations.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</a:rPr>
              <a:t>Seawatch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mr-IN" sz="2000" dirty="0" smtClean="0">
                <a:solidFill>
                  <a:schemeClr val="bg1"/>
                </a:solidFill>
              </a:rPr>
              <a:t>–</a:t>
            </a:r>
            <a:r>
              <a:rPr lang="en-US" sz="2000" dirty="0" smtClean="0">
                <a:solidFill>
                  <a:schemeClr val="bg1"/>
                </a:solidFill>
              </a:rPr>
              <a:t> anti-poaching information and support;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WWF </a:t>
            </a:r>
            <a:r>
              <a:rPr lang="mr-IN" sz="2000" dirty="0" smtClean="0">
                <a:solidFill>
                  <a:schemeClr val="bg1"/>
                </a:solidFill>
              </a:rPr>
              <a:t>–</a:t>
            </a:r>
            <a:r>
              <a:rPr lang="en-US" sz="2000" dirty="0" smtClean="0">
                <a:solidFill>
                  <a:schemeClr val="bg1"/>
                </a:solidFill>
              </a:rPr>
              <a:t> Fisheries Improvement Project;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MAPU </a:t>
            </a:r>
            <a:r>
              <a:rPr lang="mr-IN" sz="2000" dirty="0" smtClean="0">
                <a:solidFill>
                  <a:schemeClr val="bg1"/>
                </a:solidFill>
              </a:rPr>
              <a:t>–</a:t>
            </a:r>
            <a:r>
              <a:rPr lang="en-US" sz="2000" dirty="0" smtClean="0">
                <a:solidFill>
                  <a:schemeClr val="bg1"/>
                </a:solidFill>
              </a:rPr>
              <a:t> new NGO, not readily in </a:t>
            </a:r>
            <a:r>
              <a:rPr lang="en-US" sz="2000" dirty="0" err="1" smtClean="0">
                <a:solidFill>
                  <a:schemeClr val="bg1"/>
                </a:solidFill>
              </a:rPr>
              <a:t>favour</a:t>
            </a:r>
            <a:r>
              <a:rPr lang="en-US" sz="2000" dirty="0" smtClean="0">
                <a:solidFill>
                  <a:schemeClr val="bg1"/>
                </a:solidFill>
              </a:rPr>
              <a:t> of some stakeholders (Pringle Bay);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</a:rPr>
              <a:t>Abalobi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mr-IN" sz="2000" dirty="0" smtClean="0">
                <a:solidFill>
                  <a:schemeClr val="bg1"/>
                </a:solidFill>
              </a:rPr>
              <a:t>–</a:t>
            </a:r>
            <a:r>
              <a:rPr lang="en-US" sz="2000" dirty="0" smtClean="0">
                <a:solidFill>
                  <a:schemeClr val="bg1"/>
                </a:solidFill>
              </a:rPr>
              <a:t> communication platform and tool for fisheries data capture;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West Coast Rock Lobster Association.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</a:rPr>
              <a:t>Kogelberg</a:t>
            </a:r>
            <a:r>
              <a:rPr lang="en-US" sz="2000" dirty="0" smtClean="0">
                <a:solidFill>
                  <a:schemeClr val="bg1"/>
                </a:solidFill>
              </a:rPr>
              <a:t> Marine Working Group </a:t>
            </a:r>
            <a:r>
              <a:rPr lang="mr-IN" sz="2000" dirty="0" smtClean="0">
                <a:solidFill>
                  <a:schemeClr val="bg1"/>
                </a:solidFill>
              </a:rPr>
              <a:t>–</a:t>
            </a:r>
            <a:r>
              <a:rPr lang="en-US" sz="2000" dirty="0" smtClean="0">
                <a:solidFill>
                  <a:schemeClr val="bg1"/>
                </a:solidFill>
              </a:rPr>
              <a:t> support/communication </a:t>
            </a:r>
            <a:r>
              <a:rPr lang="en-US" sz="2000" dirty="0" err="1" smtClean="0">
                <a:solidFill>
                  <a:schemeClr val="bg1"/>
                </a:solidFill>
              </a:rPr>
              <a:t>Kleinmond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Integrated fisheries Forum (new IUU monitoring team).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1118" y="561510"/>
            <a:ext cx="8661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Helvetica"/>
                <a:cs typeface="Helvetica"/>
              </a:rPr>
              <a:t>COMBINATION OF EFFORTS FROM ALL STAKEHOLDERS PROVIDE THE PLATFORM FOR MULTI-DISCIPLINARY MCS MODEL</a:t>
            </a:r>
            <a:endParaRPr lang="en-US" sz="20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5429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06 at 4.33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6" y="670364"/>
            <a:ext cx="8667626" cy="6027031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5766" y="0"/>
            <a:ext cx="8903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CAPE NATURE </a:t>
            </a:r>
            <a:r>
              <a:rPr lang="en-US" sz="2000" b="1" dirty="0" smtClean="0">
                <a:latin typeface="Helvetica"/>
                <a:cs typeface="Helvetica"/>
              </a:rPr>
              <a:t>Coastal program initiative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163" y="827951"/>
            <a:ext cx="8354787" cy="5606663"/>
          </a:xfrm>
          <a:prstGeom prst="rect">
            <a:avLst/>
          </a:prstGeom>
          <a:solidFill>
            <a:schemeClr val="tx2">
              <a:lumMod val="7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Recognize that the small team of rangers is can’t stop poaching;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Invest in building relations with key agencies, SAPS, SANDF, NGO’s;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Recognize the ill effect of poaching on society with respect to: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Drug use;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Crime increase (burglaries </a:t>
            </a:r>
            <a:r>
              <a:rPr lang="mr-IN" sz="2000" dirty="0" smtClean="0">
                <a:solidFill>
                  <a:srgbClr val="FFFFFF"/>
                </a:solidFill>
              </a:rPr>
              <a:t>–</a:t>
            </a:r>
            <a:r>
              <a:rPr lang="en-US" sz="2000" dirty="0" smtClean="0">
                <a:solidFill>
                  <a:srgbClr val="FFFFFF"/>
                </a:solidFill>
              </a:rPr>
              <a:t> sea conditions poor);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Youth involvement in gang related activities</a:t>
            </a:r>
            <a:r>
              <a:rPr lang="en-US" sz="2000" dirty="0">
                <a:solidFill>
                  <a:srgbClr val="FFFFFF"/>
                </a:solidFill>
              </a:rPr>
              <a:t>;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Conduct specific operations to build momentum and capacity;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Create the </a:t>
            </a:r>
            <a:r>
              <a:rPr lang="en-US" sz="2000" dirty="0" err="1" smtClean="0">
                <a:solidFill>
                  <a:srgbClr val="FFFFFF"/>
                </a:solidFill>
              </a:rPr>
              <a:t>Kogelberg</a:t>
            </a:r>
            <a:r>
              <a:rPr lang="en-US" sz="2000" dirty="0" smtClean="0">
                <a:solidFill>
                  <a:srgbClr val="FFFFFF"/>
                </a:solidFill>
              </a:rPr>
              <a:t> Marine Working Group with WWF (and others);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Stimulate INFORMATION sharing;</a:t>
            </a:r>
          </a:p>
          <a:p>
            <a:pPr marL="1200150" lvl="2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Poaching &amp; MPA management (rezoning)</a:t>
            </a:r>
          </a:p>
          <a:p>
            <a:pPr marL="1200150" lvl="2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Biosphere marine conservation</a:t>
            </a:r>
          </a:p>
          <a:p>
            <a:pPr marL="1200150" lvl="2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Aspects of data/scientific research and monitoring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82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7-11-06 at 8.15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8" y="953729"/>
            <a:ext cx="8913862" cy="5640761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23478" y="11626"/>
            <a:ext cx="857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WWF FISHERIES IMPROVEMENT PROJECT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478" y="534846"/>
            <a:ext cx="7708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Helvetica"/>
                <a:cs typeface="Helvetica"/>
              </a:rPr>
              <a:t>Kogelberg</a:t>
            </a:r>
            <a:r>
              <a:rPr lang="en-US" sz="2000" b="1" dirty="0" smtClean="0">
                <a:latin typeface="Helvetica"/>
                <a:cs typeface="Helvetica"/>
              </a:rPr>
              <a:t> Region priority area </a:t>
            </a:r>
            <a:r>
              <a:rPr lang="mr-IN" sz="2000" b="1" dirty="0" smtClean="0">
                <a:latin typeface="Helvetica"/>
                <a:cs typeface="Helvetica"/>
              </a:rPr>
              <a:t>–</a:t>
            </a:r>
            <a:r>
              <a:rPr lang="en-US" sz="2000" b="1" dirty="0" smtClean="0">
                <a:latin typeface="Helvetica"/>
                <a:cs typeface="Helvetica"/>
              </a:rPr>
              <a:t> role model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4594" y="1259841"/>
            <a:ext cx="8555275" cy="1913344"/>
          </a:xfrm>
          <a:prstGeom prst="rect">
            <a:avLst/>
          </a:prstGeom>
          <a:solidFill>
            <a:srgbClr val="17375E">
              <a:alpha val="72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Creating a restaurant value chain for small scale fishers;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Scaling the small-scale fishers information management system (ABALOBI);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Launching a community-driven research and monitoring project (BRUVs);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Developing an anti-IUU strategy.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435" y="3748946"/>
            <a:ext cx="8325956" cy="1569660"/>
          </a:xfrm>
          <a:prstGeom prst="rect">
            <a:avLst/>
          </a:prstGeom>
          <a:solidFill>
            <a:srgbClr val="17375E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REAL COMMUNITY ENGAGEMENT </a:t>
            </a:r>
            <a:r>
              <a:rPr lang="mr-IN" sz="2400" b="1" dirty="0" smtClean="0">
                <a:solidFill>
                  <a:srgbClr val="FFFFFF"/>
                </a:solidFill>
              </a:rPr>
              <a:t>–</a:t>
            </a:r>
            <a:r>
              <a:rPr lang="en-US" sz="2400" b="1" dirty="0" smtClean="0">
                <a:solidFill>
                  <a:srgbClr val="FFFFFF"/>
                </a:solidFill>
              </a:rPr>
              <a:t> LEGITIMACY IN BUILDING NEW RELATIONSHIPS</a:t>
            </a:r>
          </a:p>
          <a:p>
            <a:pPr algn="ctr"/>
            <a:endParaRPr lang="en-US" sz="2400" b="1" dirty="0">
              <a:solidFill>
                <a:srgbClr val="FFFFFF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MAJOR CHALLENGE IS TRUST!</a:t>
            </a:r>
          </a:p>
        </p:txBody>
      </p:sp>
    </p:spTree>
    <p:extLst>
      <p:ext uri="{BB962C8B-B14F-4D97-AF65-F5344CB8AC3E}">
        <p14:creationId xmlns:p14="http://schemas.microsoft.com/office/powerpoint/2010/main" val="4228584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1373</Words>
  <Application>Microsoft Macintosh PowerPoint</Application>
  <PresentationFormat>On-screen Show (4:3)</PresentationFormat>
  <Paragraphs>163</Paragraphs>
  <Slides>19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linda@movingsushi.com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schonknecht</dc:creator>
  <cp:lastModifiedBy>mike</cp:lastModifiedBy>
  <cp:revision>80</cp:revision>
  <dcterms:created xsi:type="dcterms:W3CDTF">2017-11-06T09:47:54Z</dcterms:created>
  <dcterms:modified xsi:type="dcterms:W3CDTF">2017-11-08T04:44:10Z</dcterms:modified>
</cp:coreProperties>
</file>