
<file path=[Content_Types].xml><?xml version="1.0" encoding="utf-8"?>
<Types xmlns="http://schemas.openxmlformats.org/package/2006/content-types">
  <Default Extension="jpeg" ContentType="image/jpeg"/>
  <Default Extension="jpg" ContentType="image/jpg"/>
  <Default Extension="pdf"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326" r:id="rId3"/>
    <p:sldId id="323" r:id="rId4"/>
    <p:sldId id="325" r:id="rId5"/>
    <p:sldId id="600" r:id="rId6"/>
    <p:sldId id="601" r:id="rId7"/>
    <p:sldId id="602" r:id="rId8"/>
    <p:sldId id="603" r:id="rId9"/>
    <p:sldId id="604" r:id="rId10"/>
    <p:sldId id="605" r:id="rId11"/>
    <p:sldId id="606" r:id="rId12"/>
    <p:sldId id="607" r:id="rId13"/>
    <p:sldId id="608" r:id="rId14"/>
    <p:sldId id="609" r:id="rId15"/>
    <p:sldId id="610" r:id="rId16"/>
    <p:sldId id="599" r:id="rId17"/>
  </p:sldIdLst>
  <p:sldSz cx="13004800" cy="9753600"/>
  <p:notesSz cx="13004800"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7" d="100"/>
          <a:sy n="57" d="100"/>
        </p:scale>
        <p:origin x="1092"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635625" cy="488950"/>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7366000" y="0"/>
            <a:ext cx="5635625" cy="488950"/>
          </a:xfrm>
          <a:prstGeom prst="rect">
            <a:avLst/>
          </a:prstGeom>
        </p:spPr>
        <p:txBody>
          <a:bodyPr vert="horz" lIns="91440" tIns="45720" rIns="91440" bIns="45720" rtlCol="0"/>
          <a:lstStyle>
            <a:lvl1pPr algn="r">
              <a:defRPr sz="1200"/>
            </a:lvl1pPr>
          </a:lstStyle>
          <a:p>
            <a:fld id="{92301570-E900-4045-BC50-34420248031D}" type="datetimeFigureOut">
              <a:rPr lang="en-ZA" smtClean="0"/>
              <a:t>2020/03/09</a:t>
            </a:fld>
            <a:endParaRPr lang="en-ZA" dirty="0"/>
          </a:p>
        </p:txBody>
      </p:sp>
      <p:sp>
        <p:nvSpPr>
          <p:cNvPr id="4" name="Slide Image Placeholder 3"/>
          <p:cNvSpPr>
            <a:spLocks noGrp="1" noRot="1" noChangeAspect="1"/>
          </p:cNvSpPr>
          <p:nvPr>
            <p:ph type="sldImg" idx="2"/>
          </p:nvPr>
        </p:nvSpPr>
        <p:spPr>
          <a:xfrm>
            <a:off x="4306888" y="1219200"/>
            <a:ext cx="4391025" cy="3292475"/>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1300163" y="4694238"/>
            <a:ext cx="10404475" cy="384016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264650"/>
            <a:ext cx="5635625" cy="488950"/>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7366000" y="9264650"/>
            <a:ext cx="5635625" cy="488950"/>
          </a:xfrm>
          <a:prstGeom prst="rect">
            <a:avLst/>
          </a:prstGeom>
        </p:spPr>
        <p:txBody>
          <a:bodyPr vert="horz" lIns="91440" tIns="45720" rIns="91440" bIns="45720" rtlCol="0" anchor="b"/>
          <a:lstStyle>
            <a:lvl1pPr algn="r">
              <a:defRPr sz="1200"/>
            </a:lvl1pPr>
          </a:lstStyle>
          <a:p>
            <a:fld id="{2F5937DE-A11A-4F23-9D0D-109B77A3CA5B}" type="slidenum">
              <a:rPr lang="en-ZA" smtClean="0"/>
              <a:t>‹#›</a:t>
            </a:fld>
            <a:endParaRPr lang="en-ZA" dirty="0"/>
          </a:p>
        </p:txBody>
      </p:sp>
    </p:spTree>
    <p:extLst>
      <p:ext uri="{BB962C8B-B14F-4D97-AF65-F5344CB8AC3E}">
        <p14:creationId xmlns:p14="http://schemas.microsoft.com/office/powerpoint/2010/main" val="910650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Thank you!</a:t>
            </a:r>
          </a:p>
        </p:txBody>
      </p:sp>
      <p:sp>
        <p:nvSpPr>
          <p:cNvPr id="4" name="Slide Number Placeholder 3"/>
          <p:cNvSpPr>
            <a:spLocks noGrp="1"/>
          </p:cNvSpPr>
          <p:nvPr>
            <p:ph type="sldNum" sz="quarter" idx="10"/>
          </p:nvPr>
        </p:nvSpPr>
        <p:spPr/>
        <p:txBody>
          <a:bodyPr/>
          <a:lstStyle/>
          <a:p>
            <a:fld id="{2F5937DE-A11A-4F23-9D0D-109B77A3CA5B}" type="slidenum">
              <a:rPr lang="en-ZA" smtClean="0"/>
              <a:t>16</a:t>
            </a:fld>
            <a:endParaRPr lang="en-ZA" dirty="0"/>
          </a:p>
        </p:txBody>
      </p:sp>
    </p:spTree>
    <p:extLst>
      <p:ext uri="{BB962C8B-B14F-4D97-AF65-F5344CB8AC3E}">
        <p14:creationId xmlns:p14="http://schemas.microsoft.com/office/powerpoint/2010/main" val="748224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75360" y="3023616"/>
            <a:ext cx="11054080" cy="204825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950720" y="5462016"/>
            <a:ext cx="9103360" cy="24384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3/9/2020</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3/9/2020</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50240" y="2243328"/>
            <a:ext cx="5657088" cy="643737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697472" y="2243328"/>
            <a:ext cx="5657088" cy="643737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3/9/2020</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3/9/2020</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3/9/2020</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jpg"/><Relationship Id="rId5" Type="http://schemas.openxmlformats.org/officeDocument/2006/relationships/slideLayout" Target="../slideLayouts/slideLayout5.xml"/><Relationship Id="rId10" Type="http://schemas.openxmlformats.org/officeDocument/2006/relationships/image" Target="../media/image4.jp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494950" y="8223800"/>
            <a:ext cx="2127815" cy="1154718"/>
          </a:xfrm>
          <a:prstGeom prst="rect">
            <a:avLst/>
          </a:prstGeom>
          <a:blipFill>
            <a:blip r:embed="rId7" cstate="print"/>
            <a:stretch>
              <a:fillRect/>
            </a:stretch>
          </a:blipFill>
        </p:spPr>
        <p:txBody>
          <a:bodyPr wrap="square" lIns="0" tIns="0" rIns="0" bIns="0" rtlCol="0"/>
          <a:lstStyle/>
          <a:p>
            <a:endParaRPr dirty="0"/>
          </a:p>
        </p:txBody>
      </p:sp>
      <p:sp>
        <p:nvSpPr>
          <p:cNvPr id="17" name="bk object 17"/>
          <p:cNvSpPr/>
          <p:nvPr/>
        </p:nvSpPr>
        <p:spPr>
          <a:xfrm>
            <a:off x="7576324" y="9062251"/>
            <a:ext cx="2331415" cy="227888"/>
          </a:xfrm>
          <a:prstGeom prst="rect">
            <a:avLst/>
          </a:prstGeom>
          <a:blipFill>
            <a:blip r:embed="rId8" cstate="print"/>
            <a:stretch>
              <a:fillRect/>
            </a:stretch>
          </a:blipFill>
        </p:spPr>
        <p:txBody>
          <a:bodyPr wrap="square" lIns="0" tIns="0" rIns="0" bIns="0" rtlCol="0"/>
          <a:lstStyle/>
          <a:p>
            <a:endParaRPr dirty="0"/>
          </a:p>
        </p:txBody>
      </p:sp>
      <p:sp>
        <p:nvSpPr>
          <p:cNvPr id="18" name="bk object 18"/>
          <p:cNvSpPr/>
          <p:nvPr/>
        </p:nvSpPr>
        <p:spPr>
          <a:xfrm>
            <a:off x="7589719" y="8673033"/>
            <a:ext cx="2317114" cy="296176"/>
          </a:xfrm>
          <a:prstGeom prst="rect">
            <a:avLst/>
          </a:prstGeom>
          <a:blipFill>
            <a:blip r:embed="rId9" cstate="print"/>
            <a:stretch>
              <a:fillRect/>
            </a:stretch>
          </a:blipFill>
        </p:spPr>
        <p:txBody>
          <a:bodyPr wrap="square" lIns="0" tIns="0" rIns="0" bIns="0" rtlCol="0"/>
          <a:lstStyle/>
          <a:p>
            <a:endParaRPr dirty="0"/>
          </a:p>
        </p:txBody>
      </p:sp>
      <p:sp>
        <p:nvSpPr>
          <p:cNvPr id="19" name="bk object 19"/>
          <p:cNvSpPr/>
          <p:nvPr/>
        </p:nvSpPr>
        <p:spPr>
          <a:xfrm>
            <a:off x="7595771" y="8223794"/>
            <a:ext cx="2294890" cy="350520"/>
          </a:xfrm>
          <a:custGeom>
            <a:avLst/>
            <a:gdLst/>
            <a:ahLst/>
            <a:cxnLst/>
            <a:rect l="l" t="t" r="r" b="b"/>
            <a:pathLst>
              <a:path w="2294890" h="350520">
                <a:moveTo>
                  <a:pt x="201206" y="21704"/>
                </a:moveTo>
                <a:lnTo>
                  <a:pt x="0" y="21704"/>
                </a:lnTo>
                <a:lnTo>
                  <a:pt x="0" y="341833"/>
                </a:lnTo>
                <a:lnTo>
                  <a:pt x="43408" y="341833"/>
                </a:lnTo>
                <a:lnTo>
                  <a:pt x="43408" y="203479"/>
                </a:lnTo>
                <a:lnTo>
                  <a:pt x="190360" y="203479"/>
                </a:lnTo>
                <a:lnTo>
                  <a:pt x="190360" y="162775"/>
                </a:lnTo>
                <a:lnTo>
                  <a:pt x="43408" y="162775"/>
                </a:lnTo>
                <a:lnTo>
                  <a:pt x="43408" y="62407"/>
                </a:lnTo>
                <a:lnTo>
                  <a:pt x="201206" y="62407"/>
                </a:lnTo>
                <a:lnTo>
                  <a:pt x="201206" y="21704"/>
                </a:lnTo>
                <a:close/>
              </a:path>
              <a:path w="2294890" h="350520">
                <a:moveTo>
                  <a:pt x="296646" y="127507"/>
                </a:moveTo>
                <a:lnTo>
                  <a:pt x="255955" y="127507"/>
                </a:lnTo>
                <a:lnTo>
                  <a:pt x="255955" y="341833"/>
                </a:lnTo>
                <a:lnTo>
                  <a:pt x="296646" y="341833"/>
                </a:lnTo>
                <a:lnTo>
                  <a:pt x="296646" y="127507"/>
                </a:lnTo>
                <a:close/>
              </a:path>
              <a:path w="2294890" h="350520">
                <a:moveTo>
                  <a:pt x="284441" y="20802"/>
                </a:moveTo>
                <a:lnTo>
                  <a:pt x="268173" y="20802"/>
                </a:lnTo>
                <a:lnTo>
                  <a:pt x="261162" y="23748"/>
                </a:lnTo>
                <a:lnTo>
                  <a:pt x="249402" y="35496"/>
                </a:lnTo>
                <a:lnTo>
                  <a:pt x="246468" y="42506"/>
                </a:lnTo>
                <a:lnTo>
                  <a:pt x="246468" y="58788"/>
                </a:lnTo>
                <a:lnTo>
                  <a:pt x="249402" y="65798"/>
                </a:lnTo>
                <a:lnTo>
                  <a:pt x="261162" y="77546"/>
                </a:lnTo>
                <a:lnTo>
                  <a:pt x="268173" y="80492"/>
                </a:lnTo>
                <a:lnTo>
                  <a:pt x="284441" y="80492"/>
                </a:lnTo>
                <a:lnTo>
                  <a:pt x="291452" y="77546"/>
                </a:lnTo>
                <a:lnTo>
                  <a:pt x="303212" y="65798"/>
                </a:lnTo>
                <a:lnTo>
                  <a:pt x="306146" y="58788"/>
                </a:lnTo>
                <a:lnTo>
                  <a:pt x="306146" y="42506"/>
                </a:lnTo>
                <a:lnTo>
                  <a:pt x="303212" y="35496"/>
                </a:lnTo>
                <a:lnTo>
                  <a:pt x="291452" y="23748"/>
                </a:lnTo>
                <a:lnTo>
                  <a:pt x="284441" y="20802"/>
                </a:lnTo>
                <a:close/>
              </a:path>
              <a:path w="2294890" h="350520">
                <a:moveTo>
                  <a:pt x="377634" y="283959"/>
                </a:moveTo>
                <a:lnTo>
                  <a:pt x="346887" y="309283"/>
                </a:lnTo>
                <a:lnTo>
                  <a:pt x="355064" y="319284"/>
                </a:lnTo>
                <a:lnTo>
                  <a:pt x="363781" y="327590"/>
                </a:lnTo>
                <a:lnTo>
                  <a:pt x="404585" y="345224"/>
                </a:lnTo>
                <a:lnTo>
                  <a:pt x="429628" y="347256"/>
                </a:lnTo>
                <a:lnTo>
                  <a:pt x="437529" y="347029"/>
                </a:lnTo>
                <a:lnTo>
                  <a:pt x="475803" y="338896"/>
                </a:lnTo>
                <a:lnTo>
                  <a:pt x="508762" y="310857"/>
                </a:lnTo>
                <a:lnTo>
                  <a:pt x="509544" y="309283"/>
                </a:lnTo>
                <a:lnTo>
                  <a:pt x="429628" y="309283"/>
                </a:lnTo>
                <a:lnTo>
                  <a:pt x="421153" y="308802"/>
                </a:lnTo>
                <a:lnTo>
                  <a:pt x="382749" y="288790"/>
                </a:lnTo>
                <a:lnTo>
                  <a:pt x="377634" y="283959"/>
                </a:lnTo>
                <a:close/>
              </a:path>
              <a:path w="2294890" h="350520">
                <a:moveTo>
                  <a:pt x="437311" y="122085"/>
                </a:moveTo>
                <a:lnTo>
                  <a:pt x="393796" y="131244"/>
                </a:lnTo>
                <a:lnTo>
                  <a:pt x="362940" y="158940"/>
                </a:lnTo>
                <a:lnTo>
                  <a:pt x="355930" y="188099"/>
                </a:lnTo>
                <a:lnTo>
                  <a:pt x="356270" y="195491"/>
                </a:lnTo>
                <a:lnTo>
                  <a:pt x="381850" y="235572"/>
                </a:lnTo>
                <a:lnTo>
                  <a:pt x="421487" y="249135"/>
                </a:lnTo>
                <a:lnTo>
                  <a:pt x="426008" y="250050"/>
                </a:lnTo>
                <a:lnTo>
                  <a:pt x="431215" y="251180"/>
                </a:lnTo>
                <a:lnTo>
                  <a:pt x="471144" y="271144"/>
                </a:lnTo>
                <a:lnTo>
                  <a:pt x="473036" y="276123"/>
                </a:lnTo>
                <a:lnTo>
                  <a:pt x="473036" y="286664"/>
                </a:lnTo>
                <a:lnTo>
                  <a:pt x="439953" y="308749"/>
                </a:lnTo>
                <a:lnTo>
                  <a:pt x="434746" y="309283"/>
                </a:lnTo>
                <a:lnTo>
                  <a:pt x="509544" y="309283"/>
                </a:lnTo>
                <a:lnTo>
                  <a:pt x="512121" y="304092"/>
                </a:lnTo>
                <a:lnTo>
                  <a:pt x="514523" y="296675"/>
                </a:lnTo>
                <a:lnTo>
                  <a:pt x="515964" y="288605"/>
                </a:lnTo>
                <a:lnTo>
                  <a:pt x="516445" y="279882"/>
                </a:lnTo>
                <a:lnTo>
                  <a:pt x="516148" y="272707"/>
                </a:lnTo>
                <a:lnTo>
                  <a:pt x="493001" y="232117"/>
                </a:lnTo>
                <a:lnTo>
                  <a:pt x="454050" y="217487"/>
                </a:lnTo>
                <a:lnTo>
                  <a:pt x="431444" y="213118"/>
                </a:lnTo>
                <a:lnTo>
                  <a:pt x="425488" y="211315"/>
                </a:lnTo>
                <a:lnTo>
                  <a:pt x="414324" y="206489"/>
                </a:lnTo>
                <a:lnTo>
                  <a:pt x="409511" y="203326"/>
                </a:lnTo>
                <a:lnTo>
                  <a:pt x="401364" y="195476"/>
                </a:lnTo>
                <a:lnTo>
                  <a:pt x="399338" y="190360"/>
                </a:lnTo>
                <a:lnTo>
                  <a:pt x="399338" y="176199"/>
                </a:lnTo>
                <a:lnTo>
                  <a:pt x="435051" y="160070"/>
                </a:lnTo>
                <a:lnTo>
                  <a:pt x="506976" y="160070"/>
                </a:lnTo>
                <a:lnTo>
                  <a:pt x="510565" y="157352"/>
                </a:lnTo>
                <a:lnTo>
                  <a:pt x="478917" y="130225"/>
                </a:lnTo>
                <a:lnTo>
                  <a:pt x="448054" y="122594"/>
                </a:lnTo>
                <a:lnTo>
                  <a:pt x="437311" y="122085"/>
                </a:lnTo>
                <a:close/>
              </a:path>
              <a:path w="2294890" h="350520">
                <a:moveTo>
                  <a:pt x="506976" y="160070"/>
                </a:moveTo>
                <a:lnTo>
                  <a:pt x="435051" y="160070"/>
                </a:lnTo>
                <a:lnTo>
                  <a:pt x="442442" y="160451"/>
                </a:lnTo>
                <a:lnTo>
                  <a:pt x="449241" y="161594"/>
                </a:lnTo>
                <a:lnTo>
                  <a:pt x="478917" y="181317"/>
                </a:lnTo>
                <a:lnTo>
                  <a:pt x="506976" y="160070"/>
                </a:lnTo>
                <a:close/>
              </a:path>
              <a:path w="2294890" h="350520">
                <a:moveTo>
                  <a:pt x="610082" y="0"/>
                </a:moveTo>
                <a:lnTo>
                  <a:pt x="569379" y="0"/>
                </a:lnTo>
                <a:lnTo>
                  <a:pt x="569379" y="341833"/>
                </a:lnTo>
                <a:lnTo>
                  <a:pt x="610082" y="341833"/>
                </a:lnTo>
                <a:lnTo>
                  <a:pt x="610082" y="231508"/>
                </a:lnTo>
                <a:lnTo>
                  <a:pt x="610363" y="222550"/>
                </a:lnTo>
                <a:lnTo>
                  <a:pt x="623417" y="181730"/>
                </a:lnTo>
                <a:lnTo>
                  <a:pt x="658763" y="160515"/>
                </a:lnTo>
                <a:lnTo>
                  <a:pt x="610082" y="160515"/>
                </a:lnTo>
                <a:lnTo>
                  <a:pt x="610082" y="0"/>
                </a:lnTo>
                <a:close/>
              </a:path>
              <a:path w="2294890" h="350520">
                <a:moveTo>
                  <a:pt x="749726" y="160070"/>
                </a:moveTo>
                <a:lnTo>
                  <a:pt x="676097" y="160070"/>
                </a:lnTo>
                <a:lnTo>
                  <a:pt x="682193" y="161048"/>
                </a:lnTo>
                <a:lnTo>
                  <a:pt x="693953" y="164972"/>
                </a:lnTo>
                <a:lnTo>
                  <a:pt x="717578" y="201385"/>
                </a:lnTo>
                <a:lnTo>
                  <a:pt x="718591" y="341833"/>
                </a:lnTo>
                <a:lnTo>
                  <a:pt x="759294" y="341833"/>
                </a:lnTo>
                <a:lnTo>
                  <a:pt x="759196" y="201385"/>
                </a:lnTo>
                <a:lnTo>
                  <a:pt x="752957" y="167081"/>
                </a:lnTo>
                <a:lnTo>
                  <a:pt x="749726" y="160070"/>
                </a:lnTo>
                <a:close/>
              </a:path>
              <a:path w="2294890" h="350520">
                <a:moveTo>
                  <a:pt x="681520" y="122085"/>
                </a:moveTo>
                <a:lnTo>
                  <a:pt x="637667" y="132714"/>
                </a:lnTo>
                <a:lnTo>
                  <a:pt x="610984" y="160515"/>
                </a:lnTo>
                <a:lnTo>
                  <a:pt x="658763" y="160515"/>
                </a:lnTo>
                <a:lnTo>
                  <a:pt x="661327" y="160070"/>
                </a:lnTo>
                <a:lnTo>
                  <a:pt x="749726" y="160070"/>
                </a:lnTo>
                <a:lnTo>
                  <a:pt x="718032" y="129532"/>
                </a:lnTo>
                <a:lnTo>
                  <a:pt x="689135" y="122382"/>
                </a:lnTo>
                <a:lnTo>
                  <a:pt x="681520" y="122085"/>
                </a:lnTo>
                <a:close/>
              </a:path>
              <a:path w="2294890" h="350520">
                <a:moveTo>
                  <a:pt x="1036053" y="21704"/>
                </a:moveTo>
                <a:lnTo>
                  <a:pt x="834847" y="21704"/>
                </a:lnTo>
                <a:lnTo>
                  <a:pt x="834847" y="341833"/>
                </a:lnTo>
                <a:lnTo>
                  <a:pt x="878255" y="341833"/>
                </a:lnTo>
                <a:lnTo>
                  <a:pt x="878255" y="203479"/>
                </a:lnTo>
                <a:lnTo>
                  <a:pt x="1025207" y="203479"/>
                </a:lnTo>
                <a:lnTo>
                  <a:pt x="1025207" y="162775"/>
                </a:lnTo>
                <a:lnTo>
                  <a:pt x="878255" y="162775"/>
                </a:lnTo>
                <a:lnTo>
                  <a:pt x="878255" y="62407"/>
                </a:lnTo>
                <a:lnTo>
                  <a:pt x="1036053" y="62407"/>
                </a:lnTo>
                <a:lnTo>
                  <a:pt x="1036053" y="21704"/>
                </a:lnTo>
                <a:close/>
              </a:path>
              <a:path w="2294890" h="350520">
                <a:moveTo>
                  <a:pt x="1244993" y="13563"/>
                </a:moveTo>
                <a:lnTo>
                  <a:pt x="1193360" y="20818"/>
                </a:lnTo>
                <a:lnTo>
                  <a:pt x="1149075" y="41773"/>
                </a:lnTo>
                <a:lnTo>
                  <a:pt x="1114570" y="73764"/>
                </a:lnTo>
                <a:lnTo>
                  <a:pt x="1090574" y="115303"/>
                </a:lnTo>
                <a:lnTo>
                  <a:pt x="1078917" y="164225"/>
                </a:lnTo>
                <a:lnTo>
                  <a:pt x="1078141" y="181775"/>
                </a:lnTo>
                <a:lnTo>
                  <a:pt x="1078917" y="199322"/>
                </a:lnTo>
                <a:lnTo>
                  <a:pt x="1090574" y="248234"/>
                </a:lnTo>
                <a:lnTo>
                  <a:pt x="1114570" y="289780"/>
                </a:lnTo>
                <a:lnTo>
                  <a:pt x="1149075" y="321768"/>
                </a:lnTo>
                <a:lnTo>
                  <a:pt x="1193360" y="342724"/>
                </a:lnTo>
                <a:lnTo>
                  <a:pt x="1244993" y="349973"/>
                </a:lnTo>
                <a:lnTo>
                  <a:pt x="1262934" y="349168"/>
                </a:lnTo>
                <a:lnTo>
                  <a:pt x="1312367" y="337083"/>
                </a:lnTo>
                <a:lnTo>
                  <a:pt x="1353518" y="312285"/>
                </a:lnTo>
                <a:lnTo>
                  <a:pt x="1356750" y="309283"/>
                </a:lnTo>
                <a:lnTo>
                  <a:pt x="1244993" y="309283"/>
                </a:lnTo>
                <a:lnTo>
                  <a:pt x="1231540" y="308647"/>
                </a:lnTo>
                <a:lnTo>
                  <a:pt x="1184571" y="293585"/>
                </a:lnTo>
                <a:lnTo>
                  <a:pt x="1149811" y="262781"/>
                </a:lnTo>
                <a:lnTo>
                  <a:pt x="1129094" y="219454"/>
                </a:lnTo>
                <a:lnTo>
                  <a:pt x="1124267" y="181775"/>
                </a:lnTo>
                <a:lnTo>
                  <a:pt x="1124803" y="168844"/>
                </a:lnTo>
                <a:lnTo>
                  <a:pt x="1137600" y="120999"/>
                </a:lnTo>
                <a:lnTo>
                  <a:pt x="1165578" y="83642"/>
                </a:lnTo>
                <a:lnTo>
                  <a:pt x="1206671" y="59989"/>
                </a:lnTo>
                <a:lnTo>
                  <a:pt x="1244993" y="54267"/>
                </a:lnTo>
                <a:lnTo>
                  <a:pt x="1356762" y="54267"/>
                </a:lnTo>
                <a:lnTo>
                  <a:pt x="1353518" y="51253"/>
                </a:lnTo>
                <a:lnTo>
                  <a:pt x="1312367" y="26454"/>
                </a:lnTo>
                <a:lnTo>
                  <a:pt x="1262934" y="14370"/>
                </a:lnTo>
                <a:lnTo>
                  <a:pt x="1244993" y="13563"/>
                </a:lnTo>
                <a:close/>
              </a:path>
              <a:path w="2294890" h="350520">
                <a:moveTo>
                  <a:pt x="1356762" y="54267"/>
                </a:moveTo>
                <a:lnTo>
                  <a:pt x="1244993" y="54267"/>
                </a:lnTo>
                <a:lnTo>
                  <a:pt x="1258440" y="54902"/>
                </a:lnTo>
                <a:lnTo>
                  <a:pt x="1271212" y="56810"/>
                </a:lnTo>
                <a:lnTo>
                  <a:pt x="1315300" y="76365"/>
                </a:lnTo>
                <a:lnTo>
                  <a:pt x="1346722" y="110502"/>
                </a:lnTo>
                <a:lnTo>
                  <a:pt x="1363568" y="156283"/>
                </a:lnTo>
                <a:lnTo>
                  <a:pt x="1365719" y="181775"/>
                </a:lnTo>
                <a:lnTo>
                  <a:pt x="1365181" y="194700"/>
                </a:lnTo>
                <a:lnTo>
                  <a:pt x="1352373" y="242545"/>
                </a:lnTo>
                <a:lnTo>
                  <a:pt x="1324402" y="279907"/>
                </a:lnTo>
                <a:lnTo>
                  <a:pt x="1283309" y="303560"/>
                </a:lnTo>
                <a:lnTo>
                  <a:pt x="1244993" y="309283"/>
                </a:lnTo>
                <a:lnTo>
                  <a:pt x="1356750" y="309283"/>
                </a:lnTo>
                <a:lnTo>
                  <a:pt x="1384588" y="276953"/>
                </a:lnTo>
                <a:lnTo>
                  <a:pt x="1404841" y="232551"/>
                </a:lnTo>
                <a:lnTo>
                  <a:pt x="1411833" y="181775"/>
                </a:lnTo>
                <a:lnTo>
                  <a:pt x="1411057" y="164225"/>
                </a:lnTo>
                <a:lnTo>
                  <a:pt x="1399400" y="115303"/>
                </a:lnTo>
                <a:lnTo>
                  <a:pt x="1375404" y="73764"/>
                </a:lnTo>
                <a:lnTo>
                  <a:pt x="1365034" y="61950"/>
                </a:lnTo>
                <a:lnTo>
                  <a:pt x="1356762" y="54267"/>
                </a:lnTo>
                <a:close/>
              </a:path>
              <a:path w="2294890" h="350520">
                <a:moveTo>
                  <a:pt x="1590471" y="21704"/>
                </a:moveTo>
                <a:lnTo>
                  <a:pt x="1477886" y="21704"/>
                </a:lnTo>
                <a:lnTo>
                  <a:pt x="1477886" y="341833"/>
                </a:lnTo>
                <a:lnTo>
                  <a:pt x="1521294" y="341833"/>
                </a:lnTo>
                <a:lnTo>
                  <a:pt x="1521294" y="200761"/>
                </a:lnTo>
                <a:lnTo>
                  <a:pt x="1617534" y="200761"/>
                </a:lnTo>
                <a:lnTo>
                  <a:pt x="1614436" y="195783"/>
                </a:lnTo>
                <a:lnTo>
                  <a:pt x="1623266" y="194502"/>
                </a:lnTo>
                <a:lnTo>
                  <a:pt x="1631675" y="192454"/>
                </a:lnTo>
                <a:lnTo>
                  <a:pt x="1666725" y="172162"/>
                </a:lnTo>
                <a:lnTo>
                  <a:pt x="1675200" y="162775"/>
                </a:lnTo>
                <a:lnTo>
                  <a:pt x="1521294" y="162775"/>
                </a:lnTo>
                <a:lnTo>
                  <a:pt x="1521294" y="59689"/>
                </a:lnTo>
                <a:lnTo>
                  <a:pt x="1678960" y="59689"/>
                </a:lnTo>
                <a:lnTo>
                  <a:pt x="1677871" y="57966"/>
                </a:lnTo>
                <a:lnTo>
                  <a:pt x="1641119" y="30073"/>
                </a:lnTo>
                <a:lnTo>
                  <a:pt x="1605166" y="22227"/>
                </a:lnTo>
                <a:lnTo>
                  <a:pt x="1590471" y="21704"/>
                </a:lnTo>
                <a:close/>
              </a:path>
              <a:path w="2294890" h="350520">
                <a:moveTo>
                  <a:pt x="1617534" y="200761"/>
                </a:moveTo>
                <a:lnTo>
                  <a:pt x="1569681" y="200761"/>
                </a:lnTo>
                <a:lnTo>
                  <a:pt x="1651063" y="341833"/>
                </a:lnTo>
                <a:lnTo>
                  <a:pt x="1705317" y="341833"/>
                </a:lnTo>
                <a:lnTo>
                  <a:pt x="1617534" y="200761"/>
                </a:lnTo>
                <a:close/>
              </a:path>
              <a:path w="2294890" h="350520">
                <a:moveTo>
                  <a:pt x="1678960" y="59689"/>
                </a:moveTo>
                <a:lnTo>
                  <a:pt x="1586699" y="59689"/>
                </a:lnTo>
                <a:lnTo>
                  <a:pt x="1595069" y="60363"/>
                </a:lnTo>
                <a:lnTo>
                  <a:pt x="1611655" y="63080"/>
                </a:lnTo>
                <a:lnTo>
                  <a:pt x="1643688" y="90252"/>
                </a:lnTo>
                <a:lnTo>
                  <a:pt x="1646999" y="111239"/>
                </a:lnTo>
                <a:lnTo>
                  <a:pt x="1646630" y="118992"/>
                </a:lnTo>
                <a:lnTo>
                  <a:pt x="1619034" y="156908"/>
                </a:lnTo>
                <a:lnTo>
                  <a:pt x="1586699" y="162775"/>
                </a:lnTo>
                <a:lnTo>
                  <a:pt x="1675200" y="162775"/>
                </a:lnTo>
                <a:lnTo>
                  <a:pt x="1691759" y="126328"/>
                </a:lnTo>
                <a:lnTo>
                  <a:pt x="1693113" y="111239"/>
                </a:lnTo>
                <a:lnTo>
                  <a:pt x="1692830" y="103704"/>
                </a:lnTo>
                <a:lnTo>
                  <a:pt x="1682322" y="65006"/>
                </a:lnTo>
                <a:lnTo>
                  <a:pt x="1678960" y="59689"/>
                </a:lnTo>
                <a:close/>
              </a:path>
              <a:path w="2294890" h="350520">
                <a:moveTo>
                  <a:pt x="1904771" y="13563"/>
                </a:moveTo>
                <a:lnTo>
                  <a:pt x="1852709" y="20689"/>
                </a:lnTo>
                <a:lnTo>
                  <a:pt x="1808402" y="41435"/>
                </a:lnTo>
                <a:lnTo>
                  <a:pt x="1773910" y="73678"/>
                </a:lnTo>
                <a:lnTo>
                  <a:pt x="1750136" y="115976"/>
                </a:lnTo>
                <a:lnTo>
                  <a:pt x="1738682" y="166296"/>
                </a:lnTo>
                <a:lnTo>
                  <a:pt x="1737918" y="184480"/>
                </a:lnTo>
                <a:lnTo>
                  <a:pt x="1738625" y="199589"/>
                </a:lnTo>
                <a:lnTo>
                  <a:pt x="1749221" y="244398"/>
                </a:lnTo>
                <a:lnTo>
                  <a:pt x="1771899" y="285386"/>
                </a:lnTo>
                <a:lnTo>
                  <a:pt x="1805746" y="318773"/>
                </a:lnTo>
                <a:lnTo>
                  <a:pt x="1849732" y="341835"/>
                </a:lnTo>
                <a:lnTo>
                  <a:pt x="1902510" y="349973"/>
                </a:lnTo>
                <a:lnTo>
                  <a:pt x="1915886" y="349535"/>
                </a:lnTo>
                <a:lnTo>
                  <a:pt x="1961246" y="339317"/>
                </a:lnTo>
                <a:lnTo>
                  <a:pt x="2000508" y="317417"/>
                </a:lnTo>
                <a:lnTo>
                  <a:pt x="2009826" y="309283"/>
                </a:lnTo>
                <a:lnTo>
                  <a:pt x="1903412" y="309283"/>
                </a:lnTo>
                <a:lnTo>
                  <a:pt x="1889760" y="308661"/>
                </a:lnTo>
                <a:lnTo>
                  <a:pt x="1842562" y="293903"/>
                </a:lnTo>
                <a:lnTo>
                  <a:pt x="1808459" y="263269"/>
                </a:lnTo>
                <a:lnTo>
                  <a:pt x="1788620" y="220941"/>
                </a:lnTo>
                <a:lnTo>
                  <a:pt x="1784045" y="184480"/>
                </a:lnTo>
                <a:lnTo>
                  <a:pt x="1784581" y="171128"/>
                </a:lnTo>
                <a:lnTo>
                  <a:pt x="1792630" y="133616"/>
                </a:lnTo>
                <a:lnTo>
                  <a:pt x="1816823" y="92240"/>
                </a:lnTo>
                <a:lnTo>
                  <a:pt x="1854352" y="64439"/>
                </a:lnTo>
                <a:lnTo>
                  <a:pt x="1903412" y="54267"/>
                </a:lnTo>
                <a:lnTo>
                  <a:pt x="2008944" y="54267"/>
                </a:lnTo>
                <a:lnTo>
                  <a:pt x="2006483" y="51469"/>
                </a:lnTo>
                <a:lnTo>
                  <a:pt x="1966937" y="25780"/>
                </a:lnTo>
                <a:lnTo>
                  <a:pt x="1920523" y="14327"/>
                </a:lnTo>
                <a:lnTo>
                  <a:pt x="1904771" y="13563"/>
                </a:lnTo>
                <a:close/>
              </a:path>
              <a:path w="2294890" h="350520">
                <a:moveTo>
                  <a:pt x="1987054" y="266318"/>
                </a:moveTo>
                <a:lnTo>
                  <a:pt x="1951786" y="297980"/>
                </a:lnTo>
                <a:lnTo>
                  <a:pt x="1903412" y="309283"/>
                </a:lnTo>
                <a:lnTo>
                  <a:pt x="2009826" y="309283"/>
                </a:lnTo>
                <a:lnTo>
                  <a:pt x="2011019" y="308152"/>
                </a:lnTo>
                <a:lnTo>
                  <a:pt x="2017052" y="301967"/>
                </a:lnTo>
                <a:lnTo>
                  <a:pt x="2021268" y="297230"/>
                </a:lnTo>
                <a:lnTo>
                  <a:pt x="2023681" y="293903"/>
                </a:lnTo>
                <a:lnTo>
                  <a:pt x="1987054" y="266318"/>
                </a:lnTo>
                <a:close/>
              </a:path>
              <a:path w="2294890" h="350520">
                <a:moveTo>
                  <a:pt x="2008944" y="54267"/>
                </a:moveTo>
                <a:lnTo>
                  <a:pt x="1903412" y="54267"/>
                </a:lnTo>
                <a:lnTo>
                  <a:pt x="1914399" y="54860"/>
                </a:lnTo>
                <a:lnTo>
                  <a:pt x="1925221" y="56638"/>
                </a:lnTo>
                <a:lnTo>
                  <a:pt x="1965356" y="75290"/>
                </a:lnTo>
                <a:lnTo>
                  <a:pt x="1980730" y="90893"/>
                </a:lnTo>
                <a:lnTo>
                  <a:pt x="2016899" y="63309"/>
                </a:lnTo>
                <a:lnTo>
                  <a:pt x="2008944" y="54267"/>
                </a:lnTo>
                <a:close/>
              </a:path>
              <a:path w="2294890" h="350520">
                <a:moveTo>
                  <a:pt x="2286431" y="21704"/>
                </a:moveTo>
                <a:lnTo>
                  <a:pt x="2079790" y="21704"/>
                </a:lnTo>
                <a:lnTo>
                  <a:pt x="2079790" y="341833"/>
                </a:lnTo>
                <a:lnTo>
                  <a:pt x="2294572" y="341833"/>
                </a:lnTo>
                <a:lnTo>
                  <a:pt x="2294572" y="301142"/>
                </a:lnTo>
                <a:lnTo>
                  <a:pt x="2123198" y="301142"/>
                </a:lnTo>
                <a:lnTo>
                  <a:pt x="2123198" y="198500"/>
                </a:lnTo>
                <a:lnTo>
                  <a:pt x="2275128" y="198500"/>
                </a:lnTo>
                <a:lnTo>
                  <a:pt x="2275128" y="157810"/>
                </a:lnTo>
                <a:lnTo>
                  <a:pt x="2123198" y="157810"/>
                </a:lnTo>
                <a:lnTo>
                  <a:pt x="2123198" y="62407"/>
                </a:lnTo>
                <a:lnTo>
                  <a:pt x="2286431" y="62407"/>
                </a:lnTo>
                <a:lnTo>
                  <a:pt x="2286431" y="21704"/>
                </a:lnTo>
                <a:close/>
              </a:path>
            </a:pathLst>
          </a:custGeom>
          <a:solidFill>
            <a:srgbClr val="001332"/>
          </a:solidFill>
        </p:spPr>
        <p:txBody>
          <a:bodyPr wrap="square" lIns="0" tIns="0" rIns="0" bIns="0" rtlCol="0"/>
          <a:lstStyle/>
          <a:p>
            <a:endParaRPr dirty="0"/>
          </a:p>
        </p:txBody>
      </p:sp>
      <p:sp>
        <p:nvSpPr>
          <p:cNvPr id="20" name="bk object 20"/>
          <p:cNvSpPr/>
          <p:nvPr/>
        </p:nvSpPr>
        <p:spPr>
          <a:xfrm>
            <a:off x="0" y="7975600"/>
            <a:ext cx="3456000" cy="1778000"/>
          </a:xfrm>
          <a:prstGeom prst="rect">
            <a:avLst/>
          </a:prstGeom>
          <a:blipFill>
            <a:blip r:embed="rId10" cstate="print"/>
            <a:stretch>
              <a:fillRect/>
            </a:stretch>
          </a:blipFill>
        </p:spPr>
        <p:txBody>
          <a:bodyPr wrap="square" lIns="0" tIns="0" rIns="0" bIns="0" rtlCol="0"/>
          <a:lstStyle/>
          <a:p>
            <a:endParaRPr dirty="0"/>
          </a:p>
        </p:txBody>
      </p:sp>
      <p:sp>
        <p:nvSpPr>
          <p:cNvPr id="21" name="bk object 21"/>
          <p:cNvSpPr/>
          <p:nvPr/>
        </p:nvSpPr>
        <p:spPr>
          <a:xfrm>
            <a:off x="3556000" y="7975600"/>
            <a:ext cx="3476199" cy="1777999"/>
          </a:xfrm>
          <a:prstGeom prst="rect">
            <a:avLst/>
          </a:prstGeom>
          <a:blipFill>
            <a:blip r:embed="rId11" cstate="print"/>
            <a:stretch>
              <a:fillRect/>
            </a:stretch>
          </a:blipFill>
        </p:spPr>
        <p:txBody>
          <a:bodyPr wrap="square" lIns="0" tIns="0" rIns="0" bIns="0" rtlCol="0"/>
          <a:lstStyle/>
          <a:p>
            <a:endParaRPr dirty="0"/>
          </a:p>
        </p:txBody>
      </p:sp>
      <p:sp>
        <p:nvSpPr>
          <p:cNvPr id="2" name="Holder 2"/>
          <p:cNvSpPr>
            <a:spLocks noGrp="1"/>
          </p:cNvSpPr>
          <p:nvPr>
            <p:ph type="title"/>
          </p:nvPr>
        </p:nvSpPr>
        <p:spPr>
          <a:xfrm>
            <a:off x="650240" y="390144"/>
            <a:ext cx="11704320" cy="156057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50240" y="2243328"/>
            <a:ext cx="11704320" cy="643737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421632" y="9070848"/>
            <a:ext cx="4161536" cy="48768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50240" y="9070848"/>
            <a:ext cx="2991104" cy="4876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3/9/2020</a:t>
            </a:fld>
            <a:endParaRPr lang="en-US" dirty="0"/>
          </a:p>
        </p:txBody>
      </p:sp>
      <p:sp>
        <p:nvSpPr>
          <p:cNvPr id="6" name="Holder 6"/>
          <p:cNvSpPr>
            <a:spLocks noGrp="1"/>
          </p:cNvSpPr>
          <p:nvPr>
            <p:ph type="sldNum" sz="quarter" idx="7"/>
          </p:nvPr>
        </p:nvSpPr>
        <p:spPr>
          <a:xfrm>
            <a:off x="9363456" y="9070848"/>
            <a:ext cx="2991104" cy="48768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jpg"/><Relationship Id="rId5" Type="http://schemas.openxmlformats.org/officeDocument/2006/relationships/image" Target="../media/image9.pn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pdf"/><Relationship Id="rId1" Type="http://schemas.microsoft.com/office/2007/relationships/media" Target="../media/media1.pdf"/><Relationship Id="rId6" Type="http://schemas.openxmlformats.org/officeDocument/2006/relationships/image" Target="../media/image20.png"/><Relationship Id="rId5" Type="http://schemas.openxmlformats.org/officeDocument/2006/relationships/hyperlink" Target="mailto:pjsnijman@gmail.com" TargetMode="Externa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mailto:pjsnijman@gmail.com"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3004800" cy="7289800"/>
          </a:xfrm>
          <a:custGeom>
            <a:avLst/>
            <a:gdLst/>
            <a:ahLst/>
            <a:cxnLst/>
            <a:rect l="l" t="t" r="r" b="b"/>
            <a:pathLst>
              <a:path w="13004800" h="7289800">
                <a:moveTo>
                  <a:pt x="0" y="7289787"/>
                </a:moveTo>
                <a:lnTo>
                  <a:pt x="13004800" y="7289787"/>
                </a:lnTo>
                <a:lnTo>
                  <a:pt x="13004800" y="0"/>
                </a:lnTo>
                <a:lnTo>
                  <a:pt x="0" y="0"/>
                </a:lnTo>
                <a:lnTo>
                  <a:pt x="0" y="7289787"/>
                </a:lnTo>
                <a:close/>
              </a:path>
            </a:pathLst>
          </a:custGeom>
          <a:solidFill>
            <a:srgbClr val="001332"/>
          </a:solidFill>
        </p:spPr>
        <p:txBody>
          <a:bodyPr wrap="square" lIns="0" tIns="0" rIns="0" bIns="0" rtlCol="0"/>
          <a:lstStyle/>
          <a:p>
            <a:endParaRPr dirty="0"/>
          </a:p>
        </p:txBody>
      </p:sp>
      <p:sp>
        <p:nvSpPr>
          <p:cNvPr id="3" name="object 3"/>
          <p:cNvSpPr/>
          <p:nvPr/>
        </p:nvSpPr>
        <p:spPr>
          <a:xfrm>
            <a:off x="4619426" y="1286739"/>
            <a:ext cx="215900" cy="0"/>
          </a:xfrm>
          <a:custGeom>
            <a:avLst/>
            <a:gdLst/>
            <a:ahLst/>
            <a:cxnLst/>
            <a:rect l="l" t="t" r="r" b="b"/>
            <a:pathLst>
              <a:path w="215900">
                <a:moveTo>
                  <a:pt x="0" y="0"/>
                </a:moveTo>
                <a:lnTo>
                  <a:pt x="215658" y="0"/>
                </a:lnTo>
              </a:path>
            </a:pathLst>
          </a:custGeom>
          <a:ln w="58420">
            <a:solidFill>
              <a:srgbClr val="FFFFFF"/>
            </a:solidFill>
          </a:ln>
        </p:spPr>
        <p:txBody>
          <a:bodyPr wrap="square" lIns="0" tIns="0" rIns="0" bIns="0" rtlCol="0"/>
          <a:lstStyle/>
          <a:p>
            <a:endParaRPr dirty="0"/>
          </a:p>
        </p:txBody>
      </p:sp>
      <p:sp>
        <p:nvSpPr>
          <p:cNvPr id="4" name="object 4"/>
          <p:cNvSpPr/>
          <p:nvPr/>
        </p:nvSpPr>
        <p:spPr>
          <a:xfrm>
            <a:off x="4650433" y="957809"/>
            <a:ext cx="0" cy="299720"/>
          </a:xfrm>
          <a:custGeom>
            <a:avLst/>
            <a:gdLst/>
            <a:ahLst/>
            <a:cxnLst/>
            <a:rect l="l" t="t" r="r" b="b"/>
            <a:pathLst>
              <a:path h="299719">
                <a:moveTo>
                  <a:pt x="0" y="0"/>
                </a:moveTo>
                <a:lnTo>
                  <a:pt x="0" y="299720"/>
                </a:lnTo>
              </a:path>
            </a:pathLst>
          </a:custGeom>
          <a:ln w="62014">
            <a:solidFill>
              <a:srgbClr val="FFFFFF"/>
            </a:solidFill>
          </a:ln>
        </p:spPr>
        <p:txBody>
          <a:bodyPr wrap="square" lIns="0" tIns="0" rIns="0" bIns="0" rtlCol="0"/>
          <a:lstStyle/>
          <a:p>
            <a:endParaRPr dirty="0"/>
          </a:p>
        </p:txBody>
      </p:sp>
      <p:sp>
        <p:nvSpPr>
          <p:cNvPr id="5" name="object 5"/>
          <p:cNvSpPr/>
          <p:nvPr/>
        </p:nvSpPr>
        <p:spPr>
          <a:xfrm>
            <a:off x="6907475" y="957654"/>
            <a:ext cx="414020" cy="358140"/>
          </a:xfrm>
          <a:custGeom>
            <a:avLst/>
            <a:gdLst/>
            <a:ahLst/>
            <a:cxnLst/>
            <a:rect l="l" t="t" r="r" b="b"/>
            <a:pathLst>
              <a:path w="414020" h="358140">
                <a:moveTo>
                  <a:pt x="206730" y="0"/>
                </a:moveTo>
                <a:lnTo>
                  <a:pt x="0" y="358140"/>
                </a:lnTo>
                <a:lnTo>
                  <a:pt x="413499" y="358140"/>
                </a:lnTo>
                <a:lnTo>
                  <a:pt x="206730" y="0"/>
                </a:lnTo>
                <a:close/>
              </a:path>
            </a:pathLst>
          </a:custGeom>
          <a:solidFill>
            <a:srgbClr val="FFCB1F"/>
          </a:solidFill>
        </p:spPr>
        <p:txBody>
          <a:bodyPr wrap="square" lIns="0" tIns="0" rIns="0" bIns="0" rtlCol="0"/>
          <a:lstStyle/>
          <a:p>
            <a:endParaRPr dirty="0"/>
          </a:p>
        </p:txBody>
      </p:sp>
      <p:sp>
        <p:nvSpPr>
          <p:cNvPr id="6" name="object 6"/>
          <p:cNvSpPr/>
          <p:nvPr/>
        </p:nvSpPr>
        <p:spPr>
          <a:xfrm>
            <a:off x="8799295" y="957809"/>
            <a:ext cx="330835" cy="358140"/>
          </a:xfrm>
          <a:custGeom>
            <a:avLst/>
            <a:gdLst/>
            <a:ahLst/>
            <a:cxnLst/>
            <a:rect l="l" t="t" r="r" b="b"/>
            <a:pathLst>
              <a:path w="330834" h="358140">
                <a:moveTo>
                  <a:pt x="198132" y="0"/>
                </a:moveTo>
                <a:lnTo>
                  <a:pt x="129070" y="0"/>
                </a:lnTo>
                <a:lnTo>
                  <a:pt x="0" y="357974"/>
                </a:lnTo>
                <a:lnTo>
                  <a:pt x="64528" y="357974"/>
                </a:lnTo>
                <a:lnTo>
                  <a:pt x="85394" y="299504"/>
                </a:lnTo>
                <a:lnTo>
                  <a:pt x="308681" y="299504"/>
                </a:lnTo>
                <a:lnTo>
                  <a:pt x="286907" y="240512"/>
                </a:lnTo>
                <a:lnTo>
                  <a:pt x="106578" y="240512"/>
                </a:lnTo>
                <a:lnTo>
                  <a:pt x="164350" y="80683"/>
                </a:lnTo>
                <a:lnTo>
                  <a:pt x="227913" y="80683"/>
                </a:lnTo>
                <a:lnTo>
                  <a:pt x="198132" y="0"/>
                </a:lnTo>
                <a:close/>
              </a:path>
              <a:path w="330834" h="358140">
                <a:moveTo>
                  <a:pt x="308681" y="299504"/>
                </a:moveTo>
                <a:lnTo>
                  <a:pt x="243420" y="299504"/>
                </a:lnTo>
                <a:lnTo>
                  <a:pt x="264185" y="357974"/>
                </a:lnTo>
                <a:lnTo>
                  <a:pt x="330263" y="357974"/>
                </a:lnTo>
                <a:lnTo>
                  <a:pt x="308681" y="299504"/>
                </a:lnTo>
                <a:close/>
              </a:path>
              <a:path w="330834" h="358140">
                <a:moveTo>
                  <a:pt x="227913" y="80683"/>
                </a:moveTo>
                <a:lnTo>
                  <a:pt x="164350" y="80683"/>
                </a:lnTo>
                <a:lnTo>
                  <a:pt x="222211" y="240512"/>
                </a:lnTo>
                <a:lnTo>
                  <a:pt x="286907" y="240512"/>
                </a:lnTo>
                <a:lnTo>
                  <a:pt x="227913" y="80683"/>
                </a:lnTo>
                <a:close/>
              </a:path>
            </a:pathLst>
          </a:custGeom>
          <a:solidFill>
            <a:srgbClr val="FFFFFF"/>
          </a:solidFill>
        </p:spPr>
        <p:txBody>
          <a:bodyPr wrap="square" lIns="0" tIns="0" rIns="0" bIns="0" rtlCol="0"/>
          <a:lstStyle/>
          <a:p>
            <a:endParaRPr dirty="0"/>
          </a:p>
        </p:txBody>
      </p:sp>
      <p:sp>
        <p:nvSpPr>
          <p:cNvPr id="7" name="object 7"/>
          <p:cNvSpPr/>
          <p:nvPr/>
        </p:nvSpPr>
        <p:spPr>
          <a:xfrm>
            <a:off x="7815351" y="957823"/>
            <a:ext cx="295910" cy="358140"/>
          </a:xfrm>
          <a:custGeom>
            <a:avLst/>
            <a:gdLst/>
            <a:ahLst/>
            <a:cxnLst/>
            <a:rect l="l" t="t" r="r" b="b"/>
            <a:pathLst>
              <a:path w="295909" h="358140">
                <a:moveTo>
                  <a:pt x="123024" y="0"/>
                </a:moveTo>
                <a:lnTo>
                  <a:pt x="0" y="0"/>
                </a:lnTo>
                <a:lnTo>
                  <a:pt x="0" y="357974"/>
                </a:lnTo>
                <a:lnTo>
                  <a:pt x="123024" y="357974"/>
                </a:lnTo>
                <a:lnTo>
                  <a:pt x="171159" y="351684"/>
                </a:lnTo>
                <a:lnTo>
                  <a:pt x="212994" y="333867"/>
                </a:lnTo>
                <a:lnTo>
                  <a:pt x="247435" y="306106"/>
                </a:lnTo>
                <a:lnTo>
                  <a:pt x="252179" y="299504"/>
                </a:lnTo>
                <a:lnTo>
                  <a:pt x="62014" y="299504"/>
                </a:lnTo>
                <a:lnTo>
                  <a:pt x="62014" y="58470"/>
                </a:lnTo>
                <a:lnTo>
                  <a:pt x="252184" y="58470"/>
                </a:lnTo>
                <a:lnTo>
                  <a:pt x="247435" y="51862"/>
                </a:lnTo>
                <a:lnTo>
                  <a:pt x="212994" y="24104"/>
                </a:lnTo>
                <a:lnTo>
                  <a:pt x="171159" y="6289"/>
                </a:lnTo>
                <a:lnTo>
                  <a:pt x="123024" y="0"/>
                </a:lnTo>
                <a:close/>
              </a:path>
              <a:path w="295909" h="358140">
                <a:moveTo>
                  <a:pt x="252184" y="58470"/>
                </a:moveTo>
                <a:lnTo>
                  <a:pt x="123024" y="58470"/>
                </a:lnTo>
                <a:lnTo>
                  <a:pt x="166437" y="66381"/>
                </a:lnTo>
                <a:lnTo>
                  <a:pt x="201480" y="89608"/>
                </a:lnTo>
                <a:lnTo>
                  <a:pt x="224896" y="127393"/>
                </a:lnTo>
                <a:lnTo>
                  <a:pt x="233426" y="178981"/>
                </a:lnTo>
                <a:lnTo>
                  <a:pt x="224896" y="230575"/>
                </a:lnTo>
                <a:lnTo>
                  <a:pt x="201480" y="268365"/>
                </a:lnTo>
                <a:lnTo>
                  <a:pt x="166437" y="291593"/>
                </a:lnTo>
                <a:lnTo>
                  <a:pt x="123024" y="299504"/>
                </a:lnTo>
                <a:lnTo>
                  <a:pt x="252179" y="299504"/>
                </a:lnTo>
                <a:lnTo>
                  <a:pt x="273390" y="269983"/>
                </a:lnTo>
                <a:lnTo>
                  <a:pt x="289764" y="227081"/>
                </a:lnTo>
                <a:lnTo>
                  <a:pt x="295465" y="178981"/>
                </a:lnTo>
                <a:lnTo>
                  <a:pt x="289764" y="130882"/>
                </a:lnTo>
                <a:lnTo>
                  <a:pt x="273390" y="87981"/>
                </a:lnTo>
                <a:lnTo>
                  <a:pt x="252184" y="58470"/>
                </a:lnTo>
                <a:close/>
              </a:path>
            </a:pathLst>
          </a:custGeom>
          <a:solidFill>
            <a:srgbClr val="FFFFFF"/>
          </a:solidFill>
        </p:spPr>
        <p:txBody>
          <a:bodyPr wrap="square" lIns="0" tIns="0" rIns="0" bIns="0" rtlCol="0"/>
          <a:lstStyle/>
          <a:p>
            <a:endParaRPr dirty="0"/>
          </a:p>
        </p:txBody>
      </p:sp>
      <p:sp>
        <p:nvSpPr>
          <p:cNvPr id="8" name="object 8"/>
          <p:cNvSpPr/>
          <p:nvPr/>
        </p:nvSpPr>
        <p:spPr>
          <a:xfrm>
            <a:off x="4284609" y="1286739"/>
            <a:ext cx="235585" cy="0"/>
          </a:xfrm>
          <a:custGeom>
            <a:avLst/>
            <a:gdLst/>
            <a:ahLst/>
            <a:cxnLst/>
            <a:rect l="l" t="t" r="r" b="b"/>
            <a:pathLst>
              <a:path w="235585">
                <a:moveTo>
                  <a:pt x="0" y="0"/>
                </a:moveTo>
                <a:lnTo>
                  <a:pt x="235534" y="0"/>
                </a:lnTo>
              </a:path>
            </a:pathLst>
          </a:custGeom>
          <a:ln w="58420">
            <a:solidFill>
              <a:srgbClr val="FFFFFF"/>
            </a:solidFill>
          </a:ln>
        </p:spPr>
        <p:txBody>
          <a:bodyPr wrap="square" lIns="0" tIns="0" rIns="0" bIns="0" rtlCol="0"/>
          <a:lstStyle/>
          <a:p>
            <a:endParaRPr dirty="0"/>
          </a:p>
        </p:txBody>
      </p:sp>
      <p:sp>
        <p:nvSpPr>
          <p:cNvPr id="9" name="object 9"/>
          <p:cNvSpPr/>
          <p:nvPr/>
        </p:nvSpPr>
        <p:spPr>
          <a:xfrm>
            <a:off x="4315616" y="1166089"/>
            <a:ext cx="0" cy="91440"/>
          </a:xfrm>
          <a:custGeom>
            <a:avLst/>
            <a:gdLst/>
            <a:ahLst/>
            <a:cxnLst/>
            <a:rect l="l" t="t" r="r" b="b"/>
            <a:pathLst>
              <a:path h="91440">
                <a:moveTo>
                  <a:pt x="0" y="0"/>
                </a:moveTo>
                <a:lnTo>
                  <a:pt x="0" y="91440"/>
                </a:lnTo>
              </a:path>
            </a:pathLst>
          </a:custGeom>
          <a:ln w="62014">
            <a:solidFill>
              <a:srgbClr val="FFFFFF"/>
            </a:solidFill>
          </a:ln>
        </p:spPr>
        <p:txBody>
          <a:bodyPr wrap="square" lIns="0" tIns="0" rIns="0" bIns="0" rtlCol="0"/>
          <a:lstStyle/>
          <a:p>
            <a:endParaRPr dirty="0"/>
          </a:p>
        </p:txBody>
      </p:sp>
      <p:sp>
        <p:nvSpPr>
          <p:cNvPr id="10" name="object 10"/>
          <p:cNvSpPr/>
          <p:nvPr/>
        </p:nvSpPr>
        <p:spPr>
          <a:xfrm>
            <a:off x="4284609" y="1136879"/>
            <a:ext cx="206375" cy="0"/>
          </a:xfrm>
          <a:custGeom>
            <a:avLst/>
            <a:gdLst/>
            <a:ahLst/>
            <a:cxnLst/>
            <a:rect l="l" t="t" r="r" b="b"/>
            <a:pathLst>
              <a:path w="206375">
                <a:moveTo>
                  <a:pt x="0" y="0"/>
                </a:moveTo>
                <a:lnTo>
                  <a:pt x="206082" y="0"/>
                </a:lnTo>
              </a:path>
            </a:pathLst>
          </a:custGeom>
          <a:ln w="58420">
            <a:solidFill>
              <a:srgbClr val="FFFFFF"/>
            </a:solidFill>
          </a:ln>
        </p:spPr>
        <p:txBody>
          <a:bodyPr wrap="square" lIns="0" tIns="0" rIns="0" bIns="0" rtlCol="0"/>
          <a:lstStyle/>
          <a:p>
            <a:endParaRPr dirty="0"/>
          </a:p>
        </p:txBody>
      </p:sp>
      <p:sp>
        <p:nvSpPr>
          <p:cNvPr id="11" name="object 11"/>
          <p:cNvSpPr/>
          <p:nvPr/>
        </p:nvSpPr>
        <p:spPr>
          <a:xfrm>
            <a:off x="4315616" y="1016229"/>
            <a:ext cx="0" cy="91440"/>
          </a:xfrm>
          <a:custGeom>
            <a:avLst/>
            <a:gdLst/>
            <a:ahLst/>
            <a:cxnLst/>
            <a:rect l="l" t="t" r="r" b="b"/>
            <a:pathLst>
              <a:path h="91440">
                <a:moveTo>
                  <a:pt x="0" y="0"/>
                </a:moveTo>
                <a:lnTo>
                  <a:pt x="0" y="91439"/>
                </a:lnTo>
              </a:path>
            </a:pathLst>
          </a:custGeom>
          <a:ln w="62014">
            <a:solidFill>
              <a:srgbClr val="FFFFFF"/>
            </a:solidFill>
          </a:ln>
        </p:spPr>
        <p:txBody>
          <a:bodyPr wrap="square" lIns="0" tIns="0" rIns="0" bIns="0" rtlCol="0"/>
          <a:lstStyle/>
          <a:p>
            <a:endParaRPr dirty="0"/>
          </a:p>
        </p:txBody>
      </p:sp>
      <p:sp>
        <p:nvSpPr>
          <p:cNvPr id="12" name="object 12"/>
          <p:cNvSpPr/>
          <p:nvPr/>
        </p:nvSpPr>
        <p:spPr>
          <a:xfrm>
            <a:off x="4284609" y="987019"/>
            <a:ext cx="235585" cy="0"/>
          </a:xfrm>
          <a:custGeom>
            <a:avLst/>
            <a:gdLst/>
            <a:ahLst/>
            <a:cxnLst/>
            <a:rect l="l" t="t" r="r" b="b"/>
            <a:pathLst>
              <a:path w="235585">
                <a:moveTo>
                  <a:pt x="0" y="0"/>
                </a:moveTo>
                <a:lnTo>
                  <a:pt x="235534" y="0"/>
                </a:lnTo>
              </a:path>
            </a:pathLst>
          </a:custGeom>
          <a:ln w="58420">
            <a:solidFill>
              <a:srgbClr val="FFFFFF"/>
            </a:solidFill>
          </a:ln>
        </p:spPr>
        <p:txBody>
          <a:bodyPr wrap="square" lIns="0" tIns="0" rIns="0" bIns="0" rtlCol="0"/>
          <a:lstStyle/>
          <a:p>
            <a:endParaRPr dirty="0"/>
          </a:p>
        </p:txBody>
      </p:sp>
      <p:sp>
        <p:nvSpPr>
          <p:cNvPr id="13" name="object 13"/>
          <p:cNvSpPr/>
          <p:nvPr/>
        </p:nvSpPr>
        <p:spPr>
          <a:xfrm>
            <a:off x="5230318" y="953355"/>
            <a:ext cx="367030" cy="367030"/>
          </a:xfrm>
          <a:custGeom>
            <a:avLst/>
            <a:gdLst/>
            <a:ahLst/>
            <a:cxnLst/>
            <a:rect l="l" t="t" r="r" b="b"/>
            <a:pathLst>
              <a:path w="367029" h="367030">
                <a:moveTo>
                  <a:pt x="183451" y="0"/>
                </a:moveTo>
                <a:lnTo>
                  <a:pt x="134681" y="6552"/>
                </a:lnTo>
                <a:lnTo>
                  <a:pt x="90858" y="25046"/>
                </a:lnTo>
                <a:lnTo>
                  <a:pt x="53730" y="53732"/>
                </a:lnTo>
                <a:lnTo>
                  <a:pt x="25045" y="90862"/>
                </a:lnTo>
                <a:lnTo>
                  <a:pt x="6552" y="134689"/>
                </a:lnTo>
                <a:lnTo>
                  <a:pt x="0" y="183464"/>
                </a:lnTo>
                <a:lnTo>
                  <a:pt x="6552" y="232224"/>
                </a:lnTo>
                <a:lnTo>
                  <a:pt x="25045" y="276042"/>
                </a:lnTo>
                <a:lnTo>
                  <a:pt x="53730" y="313169"/>
                </a:lnTo>
                <a:lnTo>
                  <a:pt x="90858" y="341854"/>
                </a:lnTo>
                <a:lnTo>
                  <a:pt x="134681" y="360349"/>
                </a:lnTo>
                <a:lnTo>
                  <a:pt x="183451" y="366902"/>
                </a:lnTo>
                <a:lnTo>
                  <a:pt x="232225" y="360349"/>
                </a:lnTo>
                <a:lnTo>
                  <a:pt x="276050" y="341854"/>
                </a:lnTo>
                <a:lnTo>
                  <a:pt x="313177" y="313169"/>
                </a:lnTo>
                <a:lnTo>
                  <a:pt x="341860" y="276042"/>
                </a:lnTo>
                <a:lnTo>
                  <a:pt x="360351" y="232224"/>
                </a:lnTo>
                <a:lnTo>
                  <a:pt x="366902" y="183464"/>
                </a:lnTo>
                <a:lnTo>
                  <a:pt x="360351" y="134689"/>
                </a:lnTo>
                <a:lnTo>
                  <a:pt x="341860" y="90862"/>
                </a:lnTo>
                <a:lnTo>
                  <a:pt x="313177" y="53732"/>
                </a:lnTo>
                <a:lnTo>
                  <a:pt x="276050" y="25046"/>
                </a:lnTo>
                <a:lnTo>
                  <a:pt x="232225" y="6552"/>
                </a:lnTo>
                <a:lnTo>
                  <a:pt x="183451" y="0"/>
                </a:lnTo>
                <a:close/>
              </a:path>
            </a:pathLst>
          </a:custGeom>
          <a:solidFill>
            <a:srgbClr val="FFCB1F"/>
          </a:solidFill>
        </p:spPr>
        <p:txBody>
          <a:bodyPr wrap="square" lIns="0" tIns="0" rIns="0" bIns="0" rtlCol="0"/>
          <a:lstStyle/>
          <a:p>
            <a:endParaRPr dirty="0"/>
          </a:p>
        </p:txBody>
      </p:sp>
      <p:sp>
        <p:nvSpPr>
          <p:cNvPr id="14" name="object 14"/>
          <p:cNvSpPr/>
          <p:nvPr/>
        </p:nvSpPr>
        <p:spPr>
          <a:xfrm>
            <a:off x="5690939" y="957809"/>
            <a:ext cx="306070" cy="358140"/>
          </a:xfrm>
          <a:custGeom>
            <a:avLst/>
            <a:gdLst/>
            <a:ahLst/>
            <a:cxnLst/>
            <a:rect l="l" t="t" r="r" b="b"/>
            <a:pathLst>
              <a:path w="306070" h="358140">
                <a:moveTo>
                  <a:pt x="62014" y="0"/>
                </a:moveTo>
                <a:lnTo>
                  <a:pt x="0" y="0"/>
                </a:lnTo>
                <a:lnTo>
                  <a:pt x="0" y="357974"/>
                </a:lnTo>
                <a:lnTo>
                  <a:pt x="62014" y="357974"/>
                </a:lnTo>
                <a:lnTo>
                  <a:pt x="62014" y="104381"/>
                </a:lnTo>
                <a:lnTo>
                  <a:pt x="136717" y="104381"/>
                </a:lnTo>
                <a:lnTo>
                  <a:pt x="62014" y="0"/>
                </a:lnTo>
                <a:close/>
              </a:path>
              <a:path w="306070" h="358140">
                <a:moveTo>
                  <a:pt x="136717" y="104381"/>
                </a:moveTo>
                <a:lnTo>
                  <a:pt x="62014" y="104381"/>
                </a:lnTo>
                <a:lnTo>
                  <a:pt x="243522" y="357974"/>
                </a:lnTo>
                <a:lnTo>
                  <a:pt x="305549" y="357974"/>
                </a:lnTo>
                <a:lnTo>
                  <a:pt x="305549" y="253619"/>
                </a:lnTo>
                <a:lnTo>
                  <a:pt x="243522" y="253619"/>
                </a:lnTo>
                <a:lnTo>
                  <a:pt x="136717" y="104381"/>
                </a:lnTo>
                <a:close/>
              </a:path>
              <a:path w="306070" h="358140">
                <a:moveTo>
                  <a:pt x="305549" y="0"/>
                </a:moveTo>
                <a:lnTo>
                  <a:pt x="243522" y="0"/>
                </a:lnTo>
                <a:lnTo>
                  <a:pt x="243522" y="253619"/>
                </a:lnTo>
                <a:lnTo>
                  <a:pt x="305549" y="253619"/>
                </a:lnTo>
                <a:lnTo>
                  <a:pt x="305549" y="0"/>
                </a:lnTo>
                <a:close/>
              </a:path>
            </a:pathLst>
          </a:custGeom>
          <a:solidFill>
            <a:srgbClr val="FFFFFF"/>
          </a:solidFill>
        </p:spPr>
        <p:txBody>
          <a:bodyPr wrap="square" lIns="0" tIns="0" rIns="0" bIns="0" rtlCol="0"/>
          <a:lstStyle/>
          <a:p>
            <a:endParaRPr dirty="0"/>
          </a:p>
        </p:txBody>
      </p:sp>
      <p:sp>
        <p:nvSpPr>
          <p:cNvPr id="15" name="object 15"/>
          <p:cNvSpPr/>
          <p:nvPr/>
        </p:nvSpPr>
        <p:spPr>
          <a:xfrm>
            <a:off x="3875229" y="957809"/>
            <a:ext cx="306070" cy="358140"/>
          </a:xfrm>
          <a:custGeom>
            <a:avLst/>
            <a:gdLst/>
            <a:ahLst/>
            <a:cxnLst/>
            <a:rect l="l" t="t" r="r" b="b"/>
            <a:pathLst>
              <a:path w="306070" h="358140">
                <a:moveTo>
                  <a:pt x="62026" y="0"/>
                </a:moveTo>
                <a:lnTo>
                  <a:pt x="0" y="0"/>
                </a:lnTo>
                <a:lnTo>
                  <a:pt x="0" y="357974"/>
                </a:lnTo>
                <a:lnTo>
                  <a:pt x="62026" y="357974"/>
                </a:lnTo>
                <a:lnTo>
                  <a:pt x="62026" y="104381"/>
                </a:lnTo>
                <a:lnTo>
                  <a:pt x="136729" y="104381"/>
                </a:lnTo>
                <a:lnTo>
                  <a:pt x="62026" y="0"/>
                </a:lnTo>
                <a:close/>
              </a:path>
              <a:path w="306070" h="358140">
                <a:moveTo>
                  <a:pt x="136729" y="104381"/>
                </a:moveTo>
                <a:lnTo>
                  <a:pt x="62026" y="104381"/>
                </a:lnTo>
                <a:lnTo>
                  <a:pt x="243535" y="357974"/>
                </a:lnTo>
                <a:lnTo>
                  <a:pt x="305536" y="357974"/>
                </a:lnTo>
                <a:lnTo>
                  <a:pt x="305536" y="253619"/>
                </a:lnTo>
                <a:lnTo>
                  <a:pt x="243535" y="253619"/>
                </a:lnTo>
                <a:lnTo>
                  <a:pt x="136729" y="104381"/>
                </a:lnTo>
                <a:close/>
              </a:path>
              <a:path w="306070" h="358140">
                <a:moveTo>
                  <a:pt x="305536" y="0"/>
                </a:moveTo>
                <a:lnTo>
                  <a:pt x="243535" y="0"/>
                </a:lnTo>
                <a:lnTo>
                  <a:pt x="243535" y="253619"/>
                </a:lnTo>
                <a:lnTo>
                  <a:pt x="305536" y="253619"/>
                </a:lnTo>
                <a:lnTo>
                  <a:pt x="305536" y="0"/>
                </a:lnTo>
                <a:close/>
              </a:path>
            </a:pathLst>
          </a:custGeom>
          <a:solidFill>
            <a:srgbClr val="FFFFFF"/>
          </a:solidFill>
        </p:spPr>
        <p:txBody>
          <a:bodyPr wrap="square" lIns="0" tIns="0" rIns="0" bIns="0" rtlCol="0"/>
          <a:lstStyle/>
          <a:p>
            <a:endParaRPr dirty="0"/>
          </a:p>
        </p:txBody>
      </p:sp>
      <p:sp>
        <p:nvSpPr>
          <p:cNvPr id="16" name="object 16"/>
          <p:cNvSpPr/>
          <p:nvPr/>
        </p:nvSpPr>
        <p:spPr>
          <a:xfrm>
            <a:off x="7401501" y="957809"/>
            <a:ext cx="306070" cy="358140"/>
          </a:xfrm>
          <a:custGeom>
            <a:avLst/>
            <a:gdLst/>
            <a:ahLst/>
            <a:cxnLst/>
            <a:rect l="l" t="t" r="r" b="b"/>
            <a:pathLst>
              <a:path w="306070" h="358140">
                <a:moveTo>
                  <a:pt x="62014" y="0"/>
                </a:moveTo>
                <a:lnTo>
                  <a:pt x="0" y="0"/>
                </a:lnTo>
                <a:lnTo>
                  <a:pt x="0" y="357974"/>
                </a:lnTo>
                <a:lnTo>
                  <a:pt x="62014" y="357974"/>
                </a:lnTo>
                <a:lnTo>
                  <a:pt x="62014" y="104381"/>
                </a:lnTo>
                <a:lnTo>
                  <a:pt x="136722" y="104381"/>
                </a:lnTo>
                <a:lnTo>
                  <a:pt x="62014" y="0"/>
                </a:lnTo>
                <a:close/>
              </a:path>
              <a:path w="306070" h="358140">
                <a:moveTo>
                  <a:pt x="136722" y="104381"/>
                </a:moveTo>
                <a:lnTo>
                  <a:pt x="62014" y="104381"/>
                </a:lnTo>
                <a:lnTo>
                  <a:pt x="243535" y="357974"/>
                </a:lnTo>
                <a:lnTo>
                  <a:pt x="305549" y="357974"/>
                </a:lnTo>
                <a:lnTo>
                  <a:pt x="305549" y="253619"/>
                </a:lnTo>
                <a:lnTo>
                  <a:pt x="243535" y="253619"/>
                </a:lnTo>
                <a:lnTo>
                  <a:pt x="136722" y="104381"/>
                </a:lnTo>
                <a:close/>
              </a:path>
              <a:path w="306070" h="358140">
                <a:moveTo>
                  <a:pt x="305549" y="0"/>
                </a:moveTo>
                <a:lnTo>
                  <a:pt x="243535" y="0"/>
                </a:lnTo>
                <a:lnTo>
                  <a:pt x="243535" y="253619"/>
                </a:lnTo>
                <a:lnTo>
                  <a:pt x="305549" y="253619"/>
                </a:lnTo>
                <a:lnTo>
                  <a:pt x="305549" y="0"/>
                </a:lnTo>
                <a:close/>
              </a:path>
            </a:pathLst>
          </a:custGeom>
          <a:solidFill>
            <a:srgbClr val="FFFFFF"/>
          </a:solidFill>
        </p:spPr>
        <p:txBody>
          <a:bodyPr wrap="square" lIns="0" tIns="0" rIns="0" bIns="0" rtlCol="0"/>
          <a:lstStyle/>
          <a:p>
            <a:endParaRPr dirty="0"/>
          </a:p>
        </p:txBody>
      </p:sp>
      <p:sp>
        <p:nvSpPr>
          <p:cNvPr id="17" name="object 17"/>
          <p:cNvSpPr/>
          <p:nvPr/>
        </p:nvSpPr>
        <p:spPr>
          <a:xfrm>
            <a:off x="6452108" y="957809"/>
            <a:ext cx="374650" cy="358140"/>
          </a:xfrm>
          <a:custGeom>
            <a:avLst/>
            <a:gdLst/>
            <a:ahLst/>
            <a:cxnLst/>
            <a:rect l="l" t="t" r="r" b="b"/>
            <a:pathLst>
              <a:path w="374650" h="358140">
                <a:moveTo>
                  <a:pt x="61976" y="0"/>
                </a:moveTo>
                <a:lnTo>
                  <a:pt x="0" y="0"/>
                </a:lnTo>
                <a:lnTo>
                  <a:pt x="0" y="357974"/>
                </a:lnTo>
                <a:lnTo>
                  <a:pt x="61976" y="357974"/>
                </a:lnTo>
                <a:lnTo>
                  <a:pt x="61976" y="111963"/>
                </a:lnTo>
                <a:lnTo>
                  <a:pt x="132812" y="111963"/>
                </a:lnTo>
                <a:lnTo>
                  <a:pt x="61976" y="0"/>
                </a:lnTo>
                <a:close/>
              </a:path>
              <a:path w="374650" h="358140">
                <a:moveTo>
                  <a:pt x="374599" y="111963"/>
                </a:moveTo>
                <a:lnTo>
                  <a:pt x="312089" y="111963"/>
                </a:lnTo>
                <a:lnTo>
                  <a:pt x="312089" y="357974"/>
                </a:lnTo>
                <a:lnTo>
                  <a:pt x="374599" y="357974"/>
                </a:lnTo>
                <a:lnTo>
                  <a:pt x="374599" y="111963"/>
                </a:lnTo>
                <a:close/>
              </a:path>
              <a:path w="374650" h="358140">
                <a:moveTo>
                  <a:pt x="132812" y="111963"/>
                </a:moveTo>
                <a:lnTo>
                  <a:pt x="61976" y="111963"/>
                </a:lnTo>
                <a:lnTo>
                  <a:pt x="162179" y="271868"/>
                </a:lnTo>
                <a:lnTo>
                  <a:pt x="211924" y="271868"/>
                </a:lnTo>
                <a:lnTo>
                  <a:pt x="258407" y="197662"/>
                </a:lnTo>
                <a:lnTo>
                  <a:pt x="187032" y="197662"/>
                </a:lnTo>
                <a:lnTo>
                  <a:pt x="132812" y="111963"/>
                </a:lnTo>
                <a:close/>
              </a:path>
              <a:path w="374650" h="358140">
                <a:moveTo>
                  <a:pt x="374599" y="0"/>
                </a:moveTo>
                <a:lnTo>
                  <a:pt x="312089" y="0"/>
                </a:lnTo>
                <a:lnTo>
                  <a:pt x="187032" y="197662"/>
                </a:lnTo>
                <a:lnTo>
                  <a:pt x="258407" y="197662"/>
                </a:lnTo>
                <a:lnTo>
                  <a:pt x="312089" y="111963"/>
                </a:lnTo>
                <a:lnTo>
                  <a:pt x="374599" y="111963"/>
                </a:lnTo>
                <a:lnTo>
                  <a:pt x="374599" y="0"/>
                </a:lnTo>
                <a:close/>
              </a:path>
            </a:pathLst>
          </a:custGeom>
          <a:solidFill>
            <a:srgbClr val="FFFFFF"/>
          </a:solidFill>
        </p:spPr>
        <p:txBody>
          <a:bodyPr wrap="square" lIns="0" tIns="0" rIns="0" bIns="0" rtlCol="0"/>
          <a:lstStyle/>
          <a:p>
            <a:endParaRPr dirty="0"/>
          </a:p>
        </p:txBody>
      </p:sp>
      <p:sp>
        <p:nvSpPr>
          <p:cNvPr id="18" name="object 18"/>
          <p:cNvSpPr/>
          <p:nvPr/>
        </p:nvSpPr>
        <p:spPr>
          <a:xfrm>
            <a:off x="8530043" y="1286739"/>
            <a:ext cx="215900" cy="0"/>
          </a:xfrm>
          <a:custGeom>
            <a:avLst/>
            <a:gdLst/>
            <a:ahLst/>
            <a:cxnLst/>
            <a:rect l="l" t="t" r="r" b="b"/>
            <a:pathLst>
              <a:path w="215900">
                <a:moveTo>
                  <a:pt x="0" y="0"/>
                </a:moveTo>
                <a:lnTo>
                  <a:pt x="215658" y="0"/>
                </a:lnTo>
              </a:path>
            </a:pathLst>
          </a:custGeom>
          <a:ln w="58420">
            <a:solidFill>
              <a:srgbClr val="FFFFFF"/>
            </a:solidFill>
          </a:ln>
        </p:spPr>
        <p:txBody>
          <a:bodyPr wrap="square" lIns="0" tIns="0" rIns="0" bIns="0" rtlCol="0"/>
          <a:lstStyle/>
          <a:p>
            <a:endParaRPr dirty="0"/>
          </a:p>
        </p:txBody>
      </p:sp>
      <p:sp>
        <p:nvSpPr>
          <p:cNvPr id="19" name="object 19"/>
          <p:cNvSpPr/>
          <p:nvPr/>
        </p:nvSpPr>
        <p:spPr>
          <a:xfrm>
            <a:off x="8561051" y="957809"/>
            <a:ext cx="0" cy="299720"/>
          </a:xfrm>
          <a:custGeom>
            <a:avLst/>
            <a:gdLst/>
            <a:ahLst/>
            <a:cxnLst/>
            <a:rect l="l" t="t" r="r" b="b"/>
            <a:pathLst>
              <a:path h="299719">
                <a:moveTo>
                  <a:pt x="0" y="0"/>
                </a:moveTo>
                <a:lnTo>
                  <a:pt x="0" y="299720"/>
                </a:lnTo>
              </a:path>
            </a:pathLst>
          </a:custGeom>
          <a:ln w="62014">
            <a:solidFill>
              <a:srgbClr val="FFFFFF"/>
            </a:solidFill>
          </a:ln>
        </p:spPr>
        <p:txBody>
          <a:bodyPr wrap="square" lIns="0" tIns="0" rIns="0" bIns="0" rtlCol="0"/>
          <a:lstStyle/>
          <a:p>
            <a:endParaRPr dirty="0"/>
          </a:p>
        </p:txBody>
      </p:sp>
      <p:sp>
        <p:nvSpPr>
          <p:cNvPr id="20" name="object 20"/>
          <p:cNvSpPr/>
          <p:nvPr/>
        </p:nvSpPr>
        <p:spPr>
          <a:xfrm>
            <a:off x="8193696" y="1286739"/>
            <a:ext cx="235585" cy="0"/>
          </a:xfrm>
          <a:custGeom>
            <a:avLst/>
            <a:gdLst/>
            <a:ahLst/>
            <a:cxnLst/>
            <a:rect l="l" t="t" r="r" b="b"/>
            <a:pathLst>
              <a:path w="235584">
                <a:moveTo>
                  <a:pt x="0" y="0"/>
                </a:moveTo>
                <a:lnTo>
                  <a:pt x="235534" y="0"/>
                </a:lnTo>
              </a:path>
            </a:pathLst>
          </a:custGeom>
          <a:ln w="58420">
            <a:solidFill>
              <a:srgbClr val="FFFFFF"/>
            </a:solidFill>
          </a:ln>
        </p:spPr>
        <p:txBody>
          <a:bodyPr wrap="square" lIns="0" tIns="0" rIns="0" bIns="0" rtlCol="0"/>
          <a:lstStyle/>
          <a:p>
            <a:endParaRPr dirty="0"/>
          </a:p>
        </p:txBody>
      </p:sp>
      <p:sp>
        <p:nvSpPr>
          <p:cNvPr id="21" name="object 21"/>
          <p:cNvSpPr/>
          <p:nvPr/>
        </p:nvSpPr>
        <p:spPr>
          <a:xfrm>
            <a:off x="8224704" y="1166089"/>
            <a:ext cx="0" cy="91440"/>
          </a:xfrm>
          <a:custGeom>
            <a:avLst/>
            <a:gdLst/>
            <a:ahLst/>
            <a:cxnLst/>
            <a:rect l="l" t="t" r="r" b="b"/>
            <a:pathLst>
              <a:path h="91440">
                <a:moveTo>
                  <a:pt x="0" y="0"/>
                </a:moveTo>
                <a:lnTo>
                  <a:pt x="0" y="91440"/>
                </a:lnTo>
              </a:path>
            </a:pathLst>
          </a:custGeom>
          <a:ln w="62014">
            <a:solidFill>
              <a:srgbClr val="FFFFFF"/>
            </a:solidFill>
          </a:ln>
        </p:spPr>
        <p:txBody>
          <a:bodyPr wrap="square" lIns="0" tIns="0" rIns="0" bIns="0" rtlCol="0"/>
          <a:lstStyle/>
          <a:p>
            <a:endParaRPr dirty="0"/>
          </a:p>
        </p:txBody>
      </p:sp>
      <p:sp>
        <p:nvSpPr>
          <p:cNvPr id="22" name="object 22"/>
          <p:cNvSpPr/>
          <p:nvPr/>
        </p:nvSpPr>
        <p:spPr>
          <a:xfrm>
            <a:off x="8193696" y="1136879"/>
            <a:ext cx="206375" cy="0"/>
          </a:xfrm>
          <a:custGeom>
            <a:avLst/>
            <a:gdLst/>
            <a:ahLst/>
            <a:cxnLst/>
            <a:rect l="l" t="t" r="r" b="b"/>
            <a:pathLst>
              <a:path w="206375">
                <a:moveTo>
                  <a:pt x="0" y="0"/>
                </a:moveTo>
                <a:lnTo>
                  <a:pt x="206082" y="0"/>
                </a:lnTo>
              </a:path>
            </a:pathLst>
          </a:custGeom>
          <a:ln w="58420">
            <a:solidFill>
              <a:srgbClr val="FFFFFF"/>
            </a:solidFill>
          </a:ln>
        </p:spPr>
        <p:txBody>
          <a:bodyPr wrap="square" lIns="0" tIns="0" rIns="0" bIns="0" rtlCol="0"/>
          <a:lstStyle/>
          <a:p>
            <a:endParaRPr dirty="0"/>
          </a:p>
        </p:txBody>
      </p:sp>
      <p:sp>
        <p:nvSpPr>
          <p:cNvPr id="23" name="object 23"/>
          <p:cNvSpPr/>
          <p:nvPr/>
        </p:nvSpPr>
        <p:spPr>
          <a:xfrm>
            <a:off x="8224704" y="1016229"/>
            <a:ext cx="0" cy="91440"/>
          </a:xfrm>
          <a:custGeom>
            <a:avLst/>
            <a:gdLst/>
            <a:ahLst/>
            <a:cxnLst/>
            <a:rect l="l" t="t" r="r" b="b"/>
            <a:pathLst>
              <a:path h="91440">
                <a:moveTo>
                  <a:pt x="0" y="0"/>
                </a:moveTo>
                <a:lnTo>
                  <a:pt x="0" y="91439"/>
                </a:lnTo>
              </a:path>
            </a:pathLst>
          </a:custGeom>
          <a:ln w="62014">
            <a:solidFill>
              <a:srgbClr val="FFFFFF"/>
            </a:solidFill>
          </a:ln>
        </p:spPr>
        <p:txBody>
          <a:bodyPr wrap="square" lIns="0" tIns="0" rIns="0" bIns="0" rtlCol="0"/>
          <a:lstStyle/>
          <a:p>
            <a:endParaRPr dirty="0"/>
          </a:p>
        </p:txBody>
      </p:sp>
      <p:sp>
        <p:nvSpPr>
          <p:cNvPr id="24" name="object 24"/>
          <p:cNvSpPr/>
          <p:nvPr/>
        </p:nvSpPr>
        <p:spPr>
          <a:xfrm>
            <a:off x="8193696" y="987019"/>
            <a:ext cx="235585" cy="0"/>
          </a:xfrm>
          <a:custGeom>
            <a:avLst/>
            <a:gdLst/>
            <a:ahLst/>
            <a:cxnLst/>
            <a:rect l="l" t="t" r="r" b="b"/>
            <a:pathLst>
              <a:path w="235584">
                <a:moveTo>
                  <a:pt x="0" y="0"/>
                </a:moveTo>
                <a:lnTo>
                  <a:pt x="235534" y="0"/>
                </a:lnTo>
              </a:path>
            </a:pathLst>
          </a:custGeom>
          <a:ln w="58420">
            <a:solidFill>
              <a:srgbClr val="FFFFFF"/>
            </a:solidFill>
          </a:ln>
        </p:spPr>
        <p:txBody>
          <a:bodyPr wrap="square" lIns="0" tIns="0" rIns="0" bIns="0" rtlCol="0"/>
          <a:lstStyle/>
          <a:p>
            <a:endParaRPr dirty="0"/>
          </a:p>
        </p:txBody>
      </p:sp>
      <p:sp>
        <p:nvSpPr>
          <p:cNvPr id="25" name="object 25"/>
          <p:cNvSpPr/>
          <p:nvPr/>
        </p:nvSpPr>
        <p:spPr>
          <a:xfrm>
            <a:off x="4895926" y="949604"/>
            <a:ext cx="256540" cy="374650"/>
          </a:xfrm>
          <a:custGeom>
            <a:avLst/>
            <a:gdLst/>
            <a:ahLst/>
            <a:cxnLst/>
            <a:rect l="l" t="t" r="r" b="b"/>
            <a:pathLst>
              <a:path w="256539" h="374650">
                <a:moveTo>
                  <a:pt x="61290" y="261594"/>
                </a:moveTo>
                <a:lnTo>
                  <a:pt x="0" y="261594"/>
                </a:lnTo>
                <a:lnTo>
                  <a:pt x="8594" y="303025"/>
                </a:lnTo>
                <a:lnTo>
                  <a:pt x="32502" y="339023"/>
                </a:lnTo>
                <a:lnTo>
                  <a:pt x="72769" y="364414"/>
                </a:lnTo>
                <a:lnTo>
                  <a:pt x="130441" y="374027"/>
                </a:lnTo>
                <a:lnTo>
                  <a:pt x="179676" y="366656"/>
                </a:lnTo>
                <a:lnTo>
                  <a:pt x="219690" y="345854"/>
                </a:lnTo>
                <a:lnTo>
                  <a:pt x="242136" y="318909"/>
                </a:lnTo>
                <a:lnTo>
                  <a:pt x="132041" y="318909"/>
                </a:lnTo>
                <a:lnTo>
                  <a:pt x="104133" y="314756"/>
                </a:lnTo>
                <a:lnTo>
                  <a:pt x="82919" y="303096"/>
                </a:lnTo>
                <a:lnTo>
                  <a:pt x="68475" y="284957"/>
                </a:lnTo>
                <a:lnTo>
                  <a:pt x="61290" y="261594"/>
                </a:lnTo>
                <a:close/>
              </a:path>
              <a:path w="256539" h="374650">
                <a:moveTo>
                  <a:pt x="122707" y="0"/>
                </a:moveTo>
                <a:lnTo>
                  <a:pt x="77657" y="7476"/>
                </a:lnTo>
                <a:lnTo>
                  <a:pt x="41208" y="27970"/>
                </a:lnTo>
                <a:lnTo>
                  <a:pt x="16965" y="58576"/>
                </a:lnTo>
                <a:lnTo>
                  <a:pt x="8534" y="96392"/>
                </a:lnTo>
                <a:lnTo>
                  <a:pt x="14499" y="128345"/>
                </a:lnTo>
                <a:lnTo>
                  <a:pt x="32778" y="155347"/>
                </a:lnTo>
                <a:lnTo>
                  <a:pt x="65745" y="180876"/>
                </a:lnTo>
                <a:lnTo>
                  <a:pt x="115773" y="208406"/>
                </a:lnTo>
                <a:lnTo>
                  <a:pt x="146554" y="223114"/>
                </a:lnTo>
                <a:lnTo>
                  <a:pt x="170634" y="236953"/>
                </a:lnTo>
                <a:lnTo>
                  <a:pt x="186403" y="252158"/>
                </a:lnTo>
                <a:lnTo>
                  <a:pt x="192252" y="270967"/>
                </a:lnTo>
                <a:lnTo>
                  <a:pt x="188391" y="287636"/>
                </a:lnTo>
                <a:lnTo>
                  <a:pt x="176663" y="303096"/>
                </a:lnTo>
                <a:lnTo>
                  <a:pt x="157676" y="314477"/>
                </a:lnTo>
                <a:lnTo>
                  <a:pt x="132041" y="318909"/>
                </a:lnTo>
                <a:lnTo>
                  <a:pt x="242136" y="318909"/>
                </a:lnTo>
                <a:lnTo>
                  <a:pt x="246570" y="313586"/>
                </a:lnTo>
                <a:lnTo>
                  <a:pt x="256400" y="271818"/>
                </a:lnTo>
                <a:lnTo>
                  <a:pt x="248505" y="235864"/>
                </a:lnTo>
                <a:lnTo>
                  <a:pt x="225486" y="206640"/>
                </a:lnTo>
                <a:lnTo>
                  <a:pt x="188340" y="180737"/>
                </a:lnTo>
                <a:lnTo>
                  <a:pt x="138061" y="154749"/>
                </a:lnTo>
                <a:lnTo>
                  <a:pt x="110826" y="141624"/>
                </a:lnTo>
                <a:lnTo>
                  <a:pt x="89417" y="129238"/>
                </a:lnTo>
                <a:lnTo>
                  <a:pt x="75414" y="115351"/>
                </a:lnTo>
                <a:lnTo>
                  <a:pt x="70396" y="97726"/>
                </a:lnTo>
                <a:lnTo>
                  <a:pt x="74979" y="79124"/>
                </a:lnTo>
                <a:lnTo>
                  <a:pt x="87012" y="66846"/>
                </a:lnTo>
                <a:lnTo>
                  <a:pt x="103919" y="59978"/>
                </a:lnTo>
                <a:lnTo>
                  <a:pt x="123126" y="57607"/>
                </a:lnTo>
                <a:lnTo>
                  <a:pt x="233833" y="57607"/>
                </a:lnTo>
                <a:lnTo>
                  <a:pt x="216366" y="31781"/>
                </a:lnTo>
                <a:lnTo>
                  <a:pt x="177732" y="8528"/>
                </a:lnTo>
                <a:lnTo>
                  <a:pt x="122707" y="0"/>
                </a:lnTo>
                <a:close/>
              </a:path>
              <a:path w="256539" h="374650">
                <a:moveTo>
                  <a:pt x="233833" y="57607"/>
                </a:moveTo>
                <a:lnTo>
                  <a:pt x="123126" y="57607"/>
                </a:lnTo>
                <a:lnTo>
                  <a:pt x="151622" y="60939"/>
                </a:lnTo>
                <a:lnTo>
                  <a:pt x="171303" y="71458"/>
                </a:lnTo>
                <a:lnTo>
                  <a:pt x="183269" y="87769"/>
                </a:lnTo>
                <a:lnTo>
                  <a:pt x="188620" y="108483"/>
                </a:lnTo>
                <a:lnTo>
                  <a:pt x="248780" y="108483"/>
                </a:lnTo>
                <a:lnTo>
                  <a:pt x="239689" y="66265"/>
                </a:lnTo>
                <a:lnTo>
                  <a:pt x="233833" y="57607"/>
                </a:lnTo>
                <a:close/>
              </a:path>
            </a:pathLst>
          </a:custGeom>
          <a:solidFill>
            <a:srgbClr val="FFFFFF"/>
          </a:solidFill>
        </p:spPr>
        <p:txBody>
          <a:bodyPr wrap="square" lIns="0" tIns="0" rIns="0" bIns="0" rtlCol="0"/>
          <a:lstStyle/>
          <a:p>
            <a:endParaRPr dirty="0"/>
          </a:p>
        </p:txBody>
      </p:sp>
      <p:sp>
        <p:nvSpPr>
          <p:cNvPr id="26" name="object 26"/>
          <p:cNvSpPr/>
          <p:nvPr/>
        </p:nvSpPr>
        <p:spPr>
          <a:xfrm>
            <a:off x="5138153" y="1661190"/>
            <a:ext cx="163969" cy="224955"/>
          </a:xfrm>
          <a:prstGeom prst="rect">
            <a:avLst/>
          </a:prstGeom>
          <a:blipFill>
            <a:blip r:embed="rId2" cstate="print"/>
            <a:stretch>
              <a:fillRect/>
            </a:stretch>
          </a:blipFill>
        </p:spPr>
        <p:txBody>
          <a:bodyPr wrap="square" lIns="0" tIns="0" rIns="0" bIns="0" rtlCol="0"/>
          <a:lstStyle/>
          <a:p>
            <a:endParaRPr dirty="0"/>
          </a:p>
        </p:txBody>
      </p:sp>
      <p:sp>
        <p:nvSpPr>
          <p:cNvPr id="27" name="object 27"/>
          <p:cNvSpPr/>
          <p:nvPr/>
        </p:nvSpPr>
        <p:spPr>
          <a:xfrm>
            <a:off x="5467333" y="1661190"/>
            <a:ext cx="166192" cy="222796"/>
          </a:xfrm>
          <a:prstGeom prst="rect">
            <a:avLst/>
          </a:prstGeom>
          <a:blipFill>
            <a:blip r:embed="rId3" cstate="print"/>
            <a:stretch>
              <a:fillRect/>
            </a:stretch>
          </a:blipFill>
        </p:spPr>
        <p:txBody>
          <a:bodyPr wrap="square" lIns="0" tIns="0" rIns="0" bIns="0" rtlCol="0"/>
          <a:lstStyle/>
          <a:p>
            <a:endParaRPr dirty="0"/>
          </a:p>
        </p:txBody>
      </p:sp>
      <p:sp>
        <p:nvSpPr>
          <p:cNvPr id="28" name="object 28"/>
          <p:cNvSpPr/>
          <p:nvPr/>
        </p:nvSpPr>
        <p:spPr>
          <a:xfrm>
            <a:off x="5812182" y="1661190"/>
            <a:ext cx="0" cy="222885"/>
          </a:xfrm>
          <a:custGeom>
            <a:avLst/>
            <a:gdLst/>
            <a:ahLst/>
            <a:cxnLst/>
            <a:rect l="l" t="t" r="r" b="b"/>
            <a:pathLst>
              <a:path h="222885">
                <a:moveTo>
                  <a:pt x="0" y="0"/>
                </a:moveTo>
                <a:lnTo>
                  <a:pt x="0" y="222796"/>
                </a:lnTo>
              </a:path>
            </a:pathLst>
          </a:custGeom>
          <a:ln w="19735">
            <a:solidFill>
              <a:srgbClr val="FFFFFF"/>
            </a:solidFill>
          </a:ln>
        </p:spPr>
        <p:txBody>
          <a:bodyPr wrap="square" lIns="0" tIns="0" rIns="0" bIns="0" rtlCol="0"/>
          <a:lstStyle/>
          <a:p>
            <a:endParaRPr dirty="0"/>
          </a:p>
        </p:txBody>
      </p:sp>
      <p:sp>
        <p:nvSpPr>
          <p:cNvPr id="29" name="object 29"/>
          <p:cNvSpPr/>
          <p:nvPr/>
        </p:nvSpPr>
        <p:spPr>
          <a:xfrm>
            <a:off x="5972031" y="1661190"/>
            <a:ext cx="181940" cy="223723"/>
          </a:xfrm>
          <a:prstGeom prst="rect">
            <a:avLst/>
          </a:prstGeom>
          <a:blipFill>
            <a:blip r:embed="rId4" cstate="print"/>
            <a:stretch>
              <a:fillRect/>
            </a:stretch>
          </a:blipFill>
        </p:spPr>
        <p:txBody>
          <a:bodyPr wrap="square" lIns="0" tIns="0" rIns="0" bIns="0" rtlCol="0"/>
          <a:lstStyle/>
          <a:p>
            <a:endParaRPr dirty="0"/>
          </a:p>
        </p:txBody>
      </p:sp>
      <p:sp>
        <p:nvSpPr>
          <p:cNvPr id="30" name="object 30"/>
          <p:cNvSpPr/>
          <p:nvPr/>
        </p:nvSpPr>
        <p:spPr>
          <a:xfrm>
            <a:off x="6301754" y="1662399"/>
            <a:ext cx="145453" cy="220370"/>
          </a:xfrm>
          <a:prstGeom prst="rect">
            <a:avLst/>
          </a:prstGeom>
          <a:blipFill>
            <a:blip r:embed="rId5" cstate="print"/>
            <a:stretch>
              <a:fillRect/>
            </a:stretch>
          </a:blipFill>
        </p:spPr>
        <p:txBody>
          <a:bodyPr wrap="square" lIns="0" tIns="0" rIns="0" bIns="0" rtlCol="0"/>
          <a:lstStyle/>
          <a:p>
            <a:endParaRPr dirty="0"/>
          </a:p>
        </p:txBody>
      </p:sp>
      <p:sp>
        <p:nvSpPr>
          <p:cNvPr id="31" name="object 31"/>
          <p:cNvSpPr/>
          <p:nvPr/>
        </p:nvSpPr>
        <p:spPr>
          <a:xfrm>
            <a:off x="6603014" y="1662419"/>
            <a:ext cx="156248" cy="221576"/>
          </a:xfrm>
          <a:prstGeom prst="rect">
            <a:avLst/>
          </a:prstGeom>
          <a:blipFill>
            <a:blip r:embed="rId6" cstate="print"/>
            <a:stretch>
              <a:fillRect/>
            </a:stretch>
          </a:blipFill>
        </p:spPr>
        <p:txBody>
          <a:bodyPr wrap="square" lIns="0" tIns="0" rIns="0" bIns="0" rtlCol="0"/>
          <a:lstStyle/>
          <a:p>
            <a:endParaRPr dirty="0"/>
          </a:p>
        </p:txBody>
      </p:sp>
      <p:sp>
        <p:nvSpPr>
          <p:cNvPr id="32" name="object 32"/>
          <p:cNvSpPr/>
          <p:nvPr/>
        </p:nvSpPr>
        <p:spPr>
          <a:xfrm>
            <a:off x="6902641" y="1659336"/>
            <a:ext cx="145732" cy="226504"/>
          </a:xfrm>
          <a:prstGeom prst="rect">
            <a:avLst/>
          </a:prstGeom>
          <a:blipFill>
            <a:blip r:embed="rId7" cstate="print"/>
            <a:stretch>
              <a:fillRect/>
            </a:stretch>
          </a:blipFill>
        </p:spPr>
        <p:txBody>
          <a:bodyPr wrap="square" lIns="0" tIns="0" rIns="0" bIns="0" rtlCol="0"/>
          <a:lstStyle/>
          <a:p>
            <a:endParaRPr dirty="0"/>
          </a:p>
        </p:txBody>
      </p:sp>
      <p:sp>
        <p:nvSpPr>
          <p:cNvPr id="33" name="object 33"/>
          <p:cNvSpPr/>
          <p:nvPr/>
        </p:nvSpPr>
        <p:spPr>
          <a:xfrm>
            <a:off x="7212672" y="1661190"/>
            <a:ext cx="0" cy="222885"/>
          </a:xfrm>
          <a:custGeom>
            <a:avLst/>
            <a:gdLst/>
            <a:ahLst/>
            <a:cxnLst/>
            <a:rect l="l" t="t" r="r" b="b"/>
            <a:pathLst>
              <a:path h="222885">
                <a:moveTo>
                  <a:pt x="0" y="0"/>
                </a:moveTo>
                <a:lnTo>
                  <a:pt x="0" y="222796"/>
                </a:lnTo>
              </a:path>
            </a:pathLst>
          </a:custGeom>
          <a:ln w="19761">
            <a:solidFill>
              <a:srgbClr val="FFFFFF"/>
            </a:solidFill>
          </a:ln>
        </p:spPr>
        <p:txBody>
          <a:bodyPr wrap="square" lIns="0" tIns="0" rIns="0" bIns="0" rtlCol="0"/>
          <a:lstStyle/>
          <a:p>
            <a:endParaRPr dirty="0"/>
          </a:p>
        </p:txBody>
      </p:sp>
      <p:sp>
        <p:nvSpPr>
          <p:cNvPr id="34" name="object 34"/>
          <p:cNvSpPr/>
          <p:nvPr/>
        </p:nvSpPr>
        <p:spPr>
          <a:xfrm>
            <a:off x="7358436" y="1662402"/>
            <a:ext cx="156768" cy="221602"/>
          </a:xfrm>
          <a:prstGeom prst="rect">
            <a:avLst/>
          </a:prstGeom>
          <a:blipFill>
            <a:blip r:embed="rId8" cstate="print"/>
            <a:stretch>
              <a:fillRect/>
            </a:stretch>
          </a:blipFill>
        </p:spPr>
        <p:txBody>
          <a:bodyPr wrap="square" lIns="0" tIns="0" rIns="0" bIns="0" rtlCol="0"/>
          <a:lstStyle/>
          <a:p>
            <a:endParaRPr dirty="0"/>
          </a:p>
        </p:txBody>
      </p:sp>
      <p:sp>
        <p:nvSpPr>
          <p:cNvPr id="35" name="object 35"/>
          <p:cNvSpPr/>
          <p:nvPr/>
        </p:nvSpPr>
        <p:spPr>
          <a:xfrm>
            <a:off x="7625570" y="1661190"/>
            <a:ext cx="173659" cy="222796"/>
          </a:xfrm>
          <a:prstGeom prst="rect">
            <a:avLst/>
          </a:prstGeom>
          <a:blipFill>
            <a:blip r:embed="rId9" cstate="print"/>
            <a:stretch>
              <a:fillRect/>
            </a:stretch>
          </a:blipFill>
        </p:spPr>
        <p:txBody>
          <a:bodyPr wrap="square" lIns="0" tIns="0" rIns="0" bIns="0" rtlCol="0"/>
          <a:lstStyle/>
          <a:p>
            <a:endParaRPr dirty="0"/>
          </a:p>
        </p:txBody>
      </p:sp>
      <p:sp>
        <p:nvSpPr>
          <p:cNvPr id="36" name="object 36"/>
          <p:cNvSpPr/>
          <p:nvPr/>
        </p:nvSpPr>
        <p:spPr>
          <a:xfrm>
            <a:off x="0" y="2870200"/>
            <a:ext cx="6578600" cy="4267200"/>
          </a:xfrm>
          <a:prstGeom prst="rect">
            <a:avLst/>
          </a:prstGeom>
          <a:blipFill>
            <a:blip r:embed="rId10" cstate="print"/>
            <a:stretch>
              <a:fillRect/>
            </a:stretch>
          </a:blipFill>
        </p:spPr>
        <p:txBody>
          <a:bodyPr wrap="square" lIns="0" tIns="0" rIns="0" bIns="0" rtlCol="0"/>
          <a:lstStyle/>
          <a:p>
            <a:endParaRPr dirty="0"/>
          </a:p>
        </p:txBody>
      </p:sp>
      <p:sp>
        <p:nvSpPr>
          <p:cNvPr id="37" name="object 37"/>
          <p:cNvSpPr/>
          <p:nvPr/>
        </p:nvSpPr>
        <p:spPr>
          <a:xfrm>
            <a:off x="6731000" y="2870200"/>
            <a:ext cx="6273800" cy="4267200"/>
          </a:xfrm>
          <a:prstGeom prst="rect">
            <a:avLst/>
          </a:prstGeom>
          <a:blipFill>
            <a:blip r:embed="rId11" cstate="print"/>
            <a:stretch>
              <a:fillRect/>
            </a:stretch>
          </a:blipFill>
        </p:spPr>
        <p:txBody>
          <a:bodyPr wrap="square" lIns="0" tIns="0" rIns="0" bIns="0" rtlCol="0"/>
          <a:lstStyle/>
          <a:p>
            <a:endParaRPr dirty="0"/>
          </a:p>
        </p:txBody>
      </p:sp>
      <p:sp>
        <p:nvSpPr>
          <p:cNvPr id="38" name="object 38"/>
          <p:cNvSpPr/>
          <p:nvPr/>
        </p:nvSpPr>
        <p:spPr>
          <a:xfrm>
            <a:off x="7269734" y="7816724"/>
            <a:ext cx="2445765" cy="1327275"/>
          </a:xfrm>
          <a:prstGeom prst="rect">
            <a:avLst/>
          </a:prstGeom>
          <a:blipFill>
            <a:blip r:embed="rId12" cstate="print"/>
            <a:stretch>
              <a:fillRect/>
            </a:stretch>
          </a:blipFill>
        </p:spPr>
        <p:txBody>
          <a:bodyPr wrap="square" lIns="0" tIns="0" rIns="0" bIns="0" rtlCol="0"/>
          <a:lstStyle/>
          <a:p>
            <a:endParaRPr dirty="0"/>
          </a:p>
        </p:txBody>
      </p:sp>
      <p:sp>
        <p:nvSpPr>
          <p:cNvPr id="39" name="object 39"/>
          <p:cNvSpPr/>
          <p:nvPr/>
        </p:nvSpPr>
        <p:spPr>
          <a:xfrm>
            <a:off x="3281936" y="8780460"/>
            <a:ext cx="2679788" cy="261937"/>
          </a:xfrm>
          <a:prstGeom prst="rect">
            <a:avLst/>
          </a:prstGeom>
          <a:blipFill>
            <a:blip r:embed="rId13" cstate="print"/>
            <a:stretch>
              <a:fillRect/>
            </a:stretch>
          </a:blipFill>
        </p:spPr>
        <p:txBody>
          <a:bodyPr wrap="square" lIns="0" tIns="0" rIns="0" bIns="0" rtlCol="0"/>
          <a:lstStyle/>
          <a:p>
            <a:endParaRPr dirty="0"/>
          </a:p>
        </p:txBody>
      </p:sp>
      <p:sp>
        <p:nvSpPr>
          <p:cNvPr id="40" name="object 40"/>
          <p:cNvSpPr/>
          <p:nvPr/>
        </p:nvSpPr>
        <p:spPr>
          <a:xfrm>
            <a:off x="3297326" y="8333077"/>
            <a:ext cx="2663342" cy="340448"/>
          </a:xfrm>
          <a:prstGeom prst="rect">
            <a:avLst/>
          </a:prstGeom>
          <a:blipFill>
            <a:blip r:embed="rId14" cstate="print"/>
            <a:stretch>
              <a:fillRect/>
            </a:stretch>
          </a:blipFill>
        </p:spPr>
        <p:txBody>
          <a:bodyPr wrap="square" lIns="0" tIns="0" rIns="0" bIns="0" rtlCol="0"/>
          <a:lstStyle/>
          <a:p>
            <a:endParaRPr dirty="0"/>
          </a:p>
        </p:txBody>
      </p:sp>
      <p:sp>
        <p:nvSpPr>
          <p:cNvPr id="41" name="object 41"/>
          <p:cNvSpPr/>
          <p:nvPr/>
        </p:nvSpPr>
        <p:spPr>
          <a:xfrm>
            <a:off x="3304282" y="7816730"/>
            <a:ext cx="2637790" cy="402590"/>
          </a:xfrm>
          <a:custGeom>
            <a:avLst/>
            <a:gdLst/>
            <a:ahLst/>
            <a:cxnLst/>
            <a:rect l="l" t="t" r="r" b="b"/>
            <a:pathLst>
              <a:path w="2637790" h="402590">
                <a:moveTo>
                  <a:pt x="231279" y="24942"/>
                </a:moveTo>
                <a:lnTo>
                  <a:pt x="0" y="24942"/>
                </a:lnTo>
                <a:lnTo>
                  <a:pt x="0" y="392899"/>
                </a:lnTo>
                <a:lnTo>
                  <a:pt x="49898" y="392899"/>
                </a:lnTo>
                <a:lnTo>
                  <a:pt x="49898" y="233870"/>
                </a:lnTo>
                <a:lnTo>
                  <a:pt x="218795" y="233870"/>
                </a:lnTo>
                <a:lnTo>
                  <a:pt x="218795" y="187096"/>
                </a:lnTo>
                <a:lnTo>
                  <a:pt x="49898" y="187096"/>
                </a:lnTo>
                <a:lnTo>
                  <a:pt x="49898" y="71716"/>
                </a:lnTo>
                <a:lnTo>
                  <a:pt x="231279" y="71716"/>
                </a:lnTo>
                <a:lnTo>
                  <a:pt x="231279" y="24942"/>
                </a:lnTo>
                <a:close/>
              </a:path>
              <a:path w="2637790" h="402590">
                <a:moveTo>
                  <a:pt x="340982" y="146558"/>
                </a:moveTo>
                <a:lnTo>
                  <a:pt x="294208" y="146558"/>
                </a:lnTo>
                <a:lnTo>
                  <a:pt x="294208" y="392899"/>
                </a:lnTo>
                <a:lnTo>
                  <a:pt x="340982" y="392899"/>
                </a:lnTo>
                <a:lnTo>
                  <a:pt x="340982" y="146558"/>
                </a:lnTo>
                <a:close/>
              </a:path>
              <a:path w="2637790" h="402590">
                <a:moveTo>
                  <a:pt x="317601" y="23901"/>
                </a:moveTo>
                <a:lnTo>
                  <a:pt x="285832" y="45143"/>
                </a:lnTo>
                <a:lnTo>
                  <a:pt x="283298" y="58204"/>
                </a:lnTo>
                <a:lnTo>
                  <a:pt x="283932" y="64973"/>
                </a:lnTo>
                <a:lnTo>
                  <a:pt x="317601" y="92506"/>
                </a:lnTo>
                <a:lnTo>
                  <a:pt x="324369" y="91873"/>
                </a:lnTo>
                <a:lnTo>
                  <a:pt x="351891" y="58204"/>
                </a:lnTo>
                <a:lnTo>
                  <a:pt x="351258" y="51429"/>
                </a:lnTo>
                <a:lnTo>
                  <a:pt x="317601" y="23901"/>
                </a:lnTo>
                <a:close/>
              </a:path>
              <a:path w="2637790" h="402590">
                <a:moveTo>
                  <a:pt x="434060" y="326377"/>
                </a:moveTo>
                <a:lnTo>
                  <a:pt x="398716" y="355485"/>
                </a:lnTo>
                <a:lnTo>
                  <a:pt x="408120" y="366979"/>
                </a:lnTo>
                <a:lnTo>
                  <a:pt x="418141" y="376526"/>
                </a:lnTo>
                <a:lnTo>
                  <a:pt x="452069" y="393874"/>
                </a:lnTo>
                <a:lnTo>
                  <a:pt x="493826" y="399135"/>
                </a:lnTo>
                <a:lnTo>
                  <a:pt x="502906" y="398876"/>
                </a:lnTo>
                <a:lnTo>
                  <a:pt x="546900" y="389526"/>
                </a:lnTo>
                <a:lnTo>
                  <a:pt x="580035" y="364364"/>
                </a:lnTo>
                <a:lnTo>
                  <a:pt x="585684" y="355485"/>
                </a:lnTo>
                <a:lnTo>
                  <a:pt x="493826" y="355485"/>
                </a:lnTo>
                <a:lnTo>
                  <a:pt x="484082" y="354933"/>
                </a:lnTo>
                <a:lnTo>
                  <a:pt x="446144" y="337159"/>
                </a:lnTo>
                <a:lnTo>
                  <a:pt x="439939" y="331930"/>
                </a:lnTo>
                <a:lnTo>
                  <a:pt x="434060" y="326377"/>
                </a:lnTo>
                <a:close/>
              </a:path>
              <a:path w="2637790" h="402590">
                <a:moveTo>
                  <a:pt x="502666" y="140322"/>
                </a:moveTo>
                <a:lnTo>
                  <a:pt x="460397" y="147624"/>
                </a:lnTo>
                <a:lnTo>
                  <a:pt x="426524" y="169619"/>
                </a:lnTo>
                <a:lnTo>
                  <a:pt x="409620" y="206888"/>
                </a:lnTo>
                <a:lnTo>
                  <a:pt x="409117" y="216192"/>
                </a:lnTo>
                <a:lnTo>
                  <a:pt x="409508" y="224688"/>
                </a:lnTo>
                <a:lnTo>
                  <a:pt x="427038" y="261414"/>
                </a:lnTo>
                <a:lnTo>
                  <a:pt x="462742" y="280317"/>
                </a:lnTo>
                <a:lnTo>
                  <a:pt x="489673" y="287401"/>
                </a:lnTo>
                <a:lnTo>
                  <a:pt x="495642" y="288696"/>
                </a:lnTo>
                <a:lnTo>
                  <a:pt x="532892" y="302653"/>
                </a:lnTo>
                <a:lnTo>
                  <a:pt x="543725" y="317373"/>
                </a:lnTo>
                <a:lnTo>
                  <a:pt x="543725" y="329488"/>
                </a:lnTo>
                <a:lnTo>
                  <a:pt x="505688" y="354876"/>
                </a:lnTo>
                <a:lnTo>
                  <a:pt x="499719" y="355485"/>
                </a:lnTo>
                <a:lnTo>
                  <a:pt x="585684" y="355485"/>
                </a:lnTo>
                <a:lnTo>
                  <a:pt x="588644" y="349519"/>
                </a:lnTo>
                <a:lnTo>
                  <a:pt x="591402" y="340993"/>
                </a:lnTo>
                <a:lnTo>
                  <a:pt x="593058" y="331721"/>
                </a:lnTo>
                <a:lnTo>
                  <a:pt x="593610" y="321703"/>
                </a:lnTo>
                <a:lnTo>
                  <a:pt x="593270" y="313449"/>
                </a:lnTo>
                <a:lnTo>
                  <a:pt x="579488" y="277876"/>
                </a:lnTo>
                <a:lnTo>
                  <a:pt x="543478" y="256315"/>
                </a:lnTo>
                <a:lnTo>
                  <a:pt x="495909" y="244957"/>
                </a:lnTo>
                <a:lnTo>
                  <a:pt x="489064" y="242874"/>
                </a:lnTo>
                <a:lnTo>
                  <a:pt x="476237" y="237337"/>
                </a:lnTo>
                <a:lnTo>
                  <a:pt x="470700" y="233692"/>
                </a:lnTo>
                <a:lnTo>
                  <a:pt x="461334" y="224673"/>
                </a:lnTo>
                <a:lnTo>
                  <a:pt x="459003" y="218795"/>
                </a:lnTo>
                <a:lnTo>
                  <a:pt x="459003" y="202514"/>
                </a:lnTo>
                <a:lnTo>
                  <a:pt x="500062" y="183972"/>
                </a:lnTo>
                <a:lnTo>
                  <a:pt x="582743" y="183972"/>
                </a:lnTo>
                <a:lnTo>
                  <a:pt x="586854" y="180860"/>
                </a:lnTo>
                <a:lnTo>
                  <a:pt x="550481" y="149669"/>
                </a:lnTo>
                <a:lnTo>
                  <a:pt x="515005" y="140905"/>
                </a:lnTo>
                <a:lnTo>
                  <a:pt x="502666" y="140322"/>
                </a:lnTo>
                <a:close/>
              </a:path>
              <a:path w="2637790" h="402590">
                <a:moveTo>
                  <a:pt x="582743" y="183972"/>
                </a:moveTo>
                <a:lnTo>
                  <a:pt x="500062" y="183972"/>
                </a:lnTo>
                <a:lnTo>
                  <a:pt x="508553" y="184410"/>
                </a:lnTo>
                <a:lnTo>
                  <a:pt x="516366" y="185726"/>
                </a:lnTo>
                <a:lnTo>
                  <a:pt x="550481" y="208394"/>
                </a:lnTo>
                <a:lnTo>
                  <a:pt x="582743" y="183972"/>
                </a:lnTo>
                <a:close/>
              </a:path>
              <a:path w="2637790" h="402590">
                <a:moveTo>
                  <a:pt x="701243" y="0"/>
                </a:moveTo>
                <a:lnTo>
                  <a:pt x="654469" y="0"/>
                </a:lnTo>
                <a:lnTo>
                  <a:pt x="654469" y="392899"/>
                </a:lnTo>
                <a:lnTo>
                  <a:pt x="701243" y="392899"/>
                </a:lnTo>
                <a:lnTo>
                  <a:pt x="701243" y="266090"/>
                </a:lnTo>
                <a:lnTo>
                  <a:pt x="701567" y="255796"/>
                </a:lnTo>
                <a:lnTo>
                  <a:pt x="712671" y="214963"/>
                </a:lnTo>
                <a:lnTo>
                  <a:pt x="742823" y="188645"/>
                </a:lnTo>
                <a:lnTo>
                  <a:pt x="760904" y="184492"/>
                </a:lnTo>
                <a:lnTo>
                  <a:pt x="701243" y="184492"/>
                </a:lnTo>
                <a:lnTo>
                  <a:pt x="701243" y="0"/>
                </a:lnTo>
                <a:close/>
              </a:path>
              <a:path w="2637790" h="402590">
                <a:moveTo>
                  <a:pt x="861751" y="183972"/>
                </a:moveTo>
                <a:lnTo>
                  <a:pt x="777113" y="183972"/>
                </a:lnTo>
                <a:lnTo>
                  <a:pt x="784136" y="185102"/>
                </a:lnTo>
                <a:lnTo>
                  <a:pt x="797648" y="189611"/>
                </a:lnTo>
                <a:lnTo>
                  <a:pt x="823339" y="224434"/>
                </a:lnTo>
                <a:lnTo>
                  <a:pt x="825969" y="392899"/>
                </a:lnTo>
                <a:lnTo>
                  <a:pt x="872744" y="392899"/>
                </a:lnTo>
                <a:lnTo>
                  <a:pt x="872631" y="231463"/>
                </a:lnTo>
                <a:lnTo>
                  <a:pt x="865466" y="192024"/>
                </a:lnTo>
                <a:lnTo>
                  <a:pt x="861751" y="183972"/>
                </a:lnTo>
                <a:close/>
              </a:path>
              <a:path w="2637790" h="402590">
                <a:moveTo>
                  <a:pt x="783361" y="140322"/>
                </a:moveTo>
                <a:lnTo>
                  <a:pt x="744279" y="147191"/>
                </a:lnTo>
                <a:lnTo>
                  <a:pt x="707508" y="175094"/>
                </a:lnTo>
                <a:lnTo>
                  <a:pt x="702284" y="184492"/>
                </a:lnTo>
                <a:lnTo>
                  <a:pt x="760904" y="184492"/>
                </a:lnTo>
                <a:lnTo>
                  <a:pt x="762695" y="184264"/>
                </a:lnTo>
                <a:lnTo>
                  <a:pt x="769848" y="183972"/>
                </a:lnTo>
                <a:lnTo>
                  <a:pt x="861751" y="183972"/>
                </a:lnTo>
                <a:lnTo>
                  <a:pt x="861519" y="183467"/>
                </a:lnTo>
                <a:lnTo>
                  <a:pt x="832724" y="152730"/>
                </a:lnTo>
                <a:lnTo>
                  <a:pt x="792112" y="140662"/>
                </a:lnTo>
                <a:lnTo>
                  <a:pt x="783361" y="140322"/>
                </a:lnTo>
                <a:close/>
              </a:path>
              <a:path w="2637790" h="402590">
                <a:moveTo>
                  <a:pt x="1190866" y="24942"/>
                </a:moveTo>
                <a:lnTo>
                  <a:pt x="959599" y="24942"/>
                </a:lnTo>
                <a:lnTo>
                  <a:pt x="959599" y="392899"/>
                </a:lnTo>
                <a:lnTo>
                  <a:pt x="1009484" y="392899"/>
                </a:lnTo>
                <a:lnTo>
                  <a:pt x="1009484" y="233870"/>
                </a:lnTo>
                <a:lnTo>
                  <a:pt x="1178394" y="233870"/>
                </a:lnTo>
                <a:lnTo>
                  <a:pt x="1178394" y="187096"/>
                </a:lnTo>
                <a:lnTo>
                  <a:pt x="1009484" y="187096"/>
                </a:lnTo>
                <a:lnTo>
                  <a:pt x="1009484" y="71716"/>
                </a:lnTo>
                <a:lnTo>
                  <a:pt x="1190866" y="71716"/>
                </a:lnTo>
                <a:lnTo>
                  <a:pt x="1190866" y="24942"/>
                </a:lnTo>
                <a:close/>
              </a:path>
              <a:path w="2637790" h="402590">
                <a:moveTo>
                  <a:pt x="1431023" y="15582"/>
                </a:moveTo>
                <a:lnTo>
                  <a:pt x="1390616" y="19288"/>
                </a:lnTo>
                <a:lnTo>
                  <a:pt x="1353591" y="30403"/>
                </a:lnTo>
                <a:lnTo>
                  <a:pt x="1306272" y="58902"/>
                </a:lnTo>
                <a:lnTo>
                  <a:pt x="1270560" y="99521"/>
                </a:lnTo>
                <a:lnTo>
                  <a:pt x="1247284" y="150552"/>
                </a:lnTo>
                <a:lnTo>
                  <a:pt x="1240144" y="188751"/>
                </a:lnTo>
                <a:lnTo>
                  <a:pt x="1239253" y="208915"/>
                </a:lnTo>
                <a:lnTo>
                  <a:pt x="1240144" y="229091"/>
                </a:lnTo>
                <a:lnTo>
                  <a:pt x="1247284" y="267291"/>
                </a:lnTo>
                <a:lnTo>
                  <a:pt x="1270560" y="318325"/>
                </a:lnTo>
                <a:lnTo>
                  <a:pt x="1306272" y="358940"/>
                </a:lnTo>
                <a:lnTo>
                  <a:pt x="1353591" y="387438"/>
                </a:lnTo>
                <a:lnTo>
                  <a:pt x="1390616" y="398554"/>
                </a:lnTo>
                <a:lnTo>
                  <a:pt x="1431023" y="402259"/>
                </a:lnTo>
                <a:lnTo>
                  <a:pt x="1451650" y="401333"/>
                </a:lnTo>
                <a:lnTo>
                  <a:pt x="1490370" y="393923"/>
                </a:lnTo>
                <a:lnTo>
                  <a:pt x="1541267" y="369838"/>
                </a:lnTo>
                <a:lnTo>
                  <a:pt x="1559489" y="355485"/>
                </a:lnTo>
                <a:lnTo>
                  <a:pt x="1431023" y="355485"/>
                </a:lnTo>
                <a:lnTo>
                  <a:pt x="1415562" y="354754"/>
                </a:lnTo>
                <a:lnTo>
                  <a:pt x="1373860" y="343789"/>
                </a:lnTo>
                <a:lnTo>
                  <a:pt x="1339749" y="321716"/>
                </a:lnTo>
                <a:lnTo>
                  <a:pt x="1314083" y="290845"/>
                </a:lnTo>
                <a:lnTo>
                  <a:pt x="1297813" y="252236"/>
                </a:lnTo>
                <a:lnTo>
                  <a:pt x="1292263" y="208915"/>
                </a:lnTo>
                <a:lnTo>
                  <a:pt x="1292879" y="194063"/>
                </a:lnTo>
                <a:lnTo>
                  <a:pt x="1302131" y="152006"/>
                </a:lnTo>
                <a:lnTo>
                  <a:pt x="1321620" y="115814"/>
                </a:lnTo>
                <a:lnTo>
                  <a:pt x="1350210" y="87761"/>
                </a:lnTo>
                <a:lnTo>
                  <a:pt x="1386978" y="68936"/>
                </a:lnTo>
                <a:lnTo>
                  <a:pt x="1431023" y="62357"/>
                </a:lnTo>
                <a:lnTo>
                  <a:pt x="1559489" y="62357"/>
                </a:lnTo>
                <a:lnTo>
                  <a:pt x="1555768" y="58902"/>
                </a:lnTo>
                <a:lnTo>
                  <a:pt x="1508467" y="30403"/>
                </a:lnTo>
                <a:lnTo>
                  <a:pt x="1471431" y="19288"/>
                </a:lnTo>
                <a:lnTo>
                  <a:pt x="1451650" y="16509"/>
                </a:lnTo>
                <a:lnTo>
                  <a:pt x="1431023" y="15582"/>
                </a:lnTo>
                <a:close/>
              </a:path>
              <a:path w="2637790" h="402590">
                <a:moveTo>
                  <a:pt x="1559489" y="62357"/>
                </a:moveTo>
                <a:lnTo>
                  <a:pt x="1431023" y="62357"/>
                </a:lnTo>
                <a:lnTo>
                  <a:pt x="1446484" y="63088"/>
                </a:lnTo>
                <a:lnTo>
                  <a:pt x="1461168" y="65281"/>
                </a:lnTo>
                <a:lnTo>
                  <a:pt x="1500471" y="80404"/>
                </a:lnTo>
                <a:lnTo>
                  <a:pt x="1531848" y="105498"/>
                </a:lnTo>
                <a:lnTo>
                  <a:pt x="1554454" y="139069"/>
                </a:lnTo>
                <a:lnTo>
                  <a:pt x="1567316" y="179627"/>
                </a:lnTo>
                <a:lnTo>
                  <a:pt x="1569783" y="208915"/>
                </a:lnTo>
                <a:lnTo>
                  <a:pt x="1569166" y="223780"/>
                </a:lnTo>
                <a:lnTo>
                  <a:pt x="1559915" y="265823"/>
                </a:lnTo>
                <a:lnTo>
                  <a:pt x="1540423" y="302035"/>
                </a:lnTo>
                <a:lnTo>
                  <a:pt x="1511838" y="330080"/>
                </a:lnTo>
                <a:lnTo>
                  <a:pt x="1475073" y="348906"/>
                </a:lnTo>
                <a:lnTo>
                  <a:pt x="1431023" y="355485"/>
                </a:lnTo>
                <a:lnTo>
                  <a:pt x="1559489" y="355485"/>
                </a:lnTo>
                <a:lnTo>
                  <a:pt x="1591486" y="318325"/>
                </a:lnTo>
                <a:lnTo>
                  <a:pt x="1614758" y="267291"/>
                </a:lnTo>
                <a:lnTo>
                  <a:pt x="1621911" y="229091"/>
                </a:lnTo>
                <a:lnTo>
                  <a:pt x="1622806" y="208915"/>
                </a:lnTo>
                <a:lnTo>
                  <a:pt x="1621911" y="188751"/>
                </a:lnTo>
                <a:lnTo>
                  <a:pt x="1614758" y="150552"/>
                </a:lnTo>
                <a:lnTo>
                  <a:pt x="1591486" y="99521"/>
                </a:lnTo>
                <a:lnTo>
                  <a:pt x="1569008" y="71196"/>
                </a:lnTo>
                <a:lnTo>
                  <a:pt x="1559489" y="62357"/>
                </a:lnTo>
                <a:close/>
              </a:path>
              <a:path w="2637790" h="402590">
                <a:moveTo>
                  <a:pt x="1828139" y="24942"/>
                </a:moveTo>
                <a:lnTo>
                  <a:pt x="1698726" y="24942"/>
                </a:lnTo>
                <a:lnTo>
                  <a:pt x="1698726" y="392899"/>
                </a:lnTo>
                <a:lnTo>
                  <a:pt x="1748612" y="392899"/>
                </a:lnTo>
                <a:lnTo>
                  <a:pt x="1748612" y="230746"/>
                </a:lnTo>
                <a:lnTo>
                  <a:pt x="1859229" y="230746"/>
                </a:lnTo>
                <a:lnTo>
                  <a:pt x="1855673" y="225031"/>
                </a:lnTo>
                <a:lnTo>
                  <a:pt x="1865822" y="223554"/>
                </a:lnTo>
                <a:lnTo>
                  <a:pt x="1875485" y="221200"/>
                </a:lnTo>
                <a:lnTo>
                  <a:pt x="1915769" y="197878"/>
                </a:lnTo>
                <a:lnTo>
                  <a:pt x="1925508" y="187096"/>
                </a:lnTo>
                <a:lnTo>
                  <a:pt x="1748612" y="187096"/>
                </a:lnTo>
                <a:lnTo>
                  <a:pt x="1748612" y="68592"/>
                </a:lnTo>
                <a:lnTo>
                  <a:pt x="1929837" y="68592"/>
                </a:lnTo>
                <a:lnTo>
                  <a:pt x="1928587" y="66615"/>
                </a:lnTo>
                <a:lnTo>
                  <a:pt x="1897173" y="39690"/>
                </a:lnTo>
                <a:lnTo>
                  <a:pt x="1860356" y="27344"/>
                </a:lnTo>
                <a:lnTo>
                  <a:pt x="1845027" y="25543"/>
                </a:lnTo>
                <a:lnTo>
                  <a:pt x="1828139" y="24942"/>
                </a:lnTo>
                <a:close/>
              </a:path>
              <a:path w="2637790" h="402590">
                <a:moveTo>
                  <a:pt x="1859229" y="230746"/>
                </a:moveTo>
                <a:lnTo>
                  <a:pt x="1804225" y="230746"/>
                </a:lnTo>
                <a:lnTo>
                  <a:pt x="1897773" y="392899"/>
                </a:lnTo>
                <a:lnTo>
                  <a:pt x="1960143" y="392899"/>
                </a:lnTo>
                <a:lnTo>
                  <a:pt x="1859229" y="230746"/>
                </a:lnTo>
                <a:close/>
              </a:path>
              <a:path w="2637790" h="402590">
                <a:moveTo>
                  <a:pt x="1929837" y="68592"/>
                </a:moveTo>
                <a:lnTo>
                  <a:pt x="1814106" y="68592"/>
                </a:lnTo>
                <a:lnTo>
                  <a:pt x="1821359" y="68739"/>
                </a:lnTo>
                <a:lnTo>
                  <a:pt x="1828584" y="69180"/>
                </a:lnTo>
                <a:lnTo>
                  <a:pt x="1868411" y="79514"/>
                </a:lnTo>
                <a:lnTo>
                  <a:pt x="1891407" y="110886"/>
                </a:lnTo>
                <a:lnTo>
                  <a:pt x="1893100" y="127850"/>
                </a:lnTo>
                <a:lnTo>
                  <a:pt x="1892676" y="136766"/>
                </a:lnTo>
                <a:lnTo>
                  <a:pt x="1875853" y="172021"/>
                </a:lnTo>
                <a:lnTo>
                  <a:pt x="1835780" y="185778"/>
                </a:lnTo>
                <a:lnTo>
                  <a:pt x="1814106" y="187096"/>
                </a:lnTo>
                <a:lnTo>
                  <a:pt x="1925508" y="187096"/>
                </a:lnTo>
                <a:lnTo>
                  <a:pt x="1944549" y="145192"/>
                </a:lnTo>
                <a:lnTo>
                  <a:pt x="1946109" y="127850"/>
                </a:lnTo>
                <a:lnTo>
                  <a:pt x="1945784" y="119189"/>
                </a:lnTo>
                <a:lnTo>
                  <a:pt x="1933703" y="74704"/>
                </a:lnTo>
                <a:lnTo>
                  <a:pt x="1929837" y="68592"/>
                </a:lnTo>
                <a:close/>
              </a:path>
              <a:path w="2637790" h="402590">
                <a:moveTo>
                  <a:pt x="2189391" y="15582"/>
                </a:moveTo>
                <a:lnTo>
                  <a:pt x="2148584" y="19226"/>
                </a:lnTo>
                <a:lnTo>
                  <a:pt x="2111425" y="30137"/>
                </a:lnTo>
                <a:lnTo>
                  <a:pt x="2064119" y="58542"/>
                </a:lnTo>
                <a:lnTo>
                  <a:pt x="2028467" y="99647"/>
                </a:lnTo>
                <a:lnTo>
                  <a:pt x="2005505" y="151770"/>
                </a:lnTo>
                <a:lnTo>
                  <a:pt x="1998486" y="191138"/>
                </a:lnTo>
                <a:lnTo>
                  <a:pt x="1997608" y="212039"/>
                </a:lnTo>
                <a:lnTo>
                  <a:pt x="1998420" y="229402"/>
                </a:lnTo>
                <a:lnTo>
                  <a:pt x="2010600" y="280898"/>
                </a:lnTo>
                <a:lnTo>
                  <a:pt x="2036668" y="328018"/>
                </a:lnTo>
                <a:lnTo>
                  <a:pt x="2075568" y="366393"/>
                </a:lnTo>
                <a:lnTo>
                  <a:pt x="2126126" y="392899"/>
                </a:lnTo>
                <a:lnTo>
                  <a:pt x="2165494" y="401219"/>
                </a:lnTo>
                <a:lnTo>
                  <a:pt x="2186787" y="402259"/>
                </a:lnTo>
                <a:lnTo>
                  <a:pt x="2202167" y="401755"/>
                </a:lnTo>
                <a:lnTo>
                  <a:pt x="2242654" y="394195"/>
                </a:lnTo>
                <a:lnTo>
                  <a:pt x="2283980" y="375488"/>
                </a:lnTo>
                <a:lnTo>
                  <a:pt x="2310135" y="355485"/>
                </a:lnTo>
                <a:lnTo>
                  <a:pt x="2187829" y="355485"/>
                </a:lnTo>
                <a:lnTo>
                  <a:pt x="2172136" y="354771"/>
                </a:lnTo>
                <a:lnTo>
                  <a:pt x="2130145" y="344043"/>
                </a:lnTo>
                <a:lnTo>
                  <a:pt x="2096321" y="322222"/>
                </a:lnTo>
                <a:lnTo>
                  <a:pt x="2071409" y="291555"/>
                </a:lnTo>
                <a:lnTo>
                  <a:pt x="2055884" y="253944"/>
                </a:lnTo>
                <a:lnTo>
                  <a:pt x="2050618" y="212039"/>
                </a:lnTo>
                <a:lnTo>
                  <a:pt x="2051235" y="196689"/>
                </a:lnTo>
                <a:lnTo>
                  <a:pt x="2060498" y="153568"/>
                </a:lnTo>
                <a:lnTo>
                  <a:pt x="2079838" y="116592"/>
                </a:lnTo>
                <a:lnTo>
                  <a:pt x="2108046" y="87893"/>
                </a:lnTo>
                <a:lnTo>
                  <a:pt x="2144416" y="68936"/>
                </a:lnTo>
                <a:lnTo>
                  <a:pt x="2187829" y="62357"/>
                </a:lnTo>
                <a:lnTo>
                  <a:pt x="2309125" y="62357"/>
                </a:lnTo>
                <a:lnTo>
                  <a:pt x="2306302" y="59146"/>
                </a:lnTo>
                <a:lnTo>
                  <a:pt x="2260854" y="29616"/>
                </a:lnTo>
                <a:lnTo>
                  <a:pt x="2207495" y="16461"/>
                </a:lnTo>
                <a:lnTo>
                  <a:pt x="2189391" y="15582"/>
                </a:lnTo>
                <a:close/>
              </a:path>
              <a:path w="2637790" h="402590">
                <a:moveTo>
                  <a:pt x="2283980" y="306108"/>
                </a:moveTo>
                <a:lnTo>
                  <a:pt x="2254934" y="335347"/>
                </a:lnTo>
                <a:lnTo>
                  <a:pt x="2217578" y="352237"/>
                </a:lnTo>
                <a:lnTo>
                  <a:pt x="2187829" y="355485"/>
                </a:lnTo>
                <a:lnTo>
                  <a:pt x="2310135" y="355485"/>
                </a:lnTo>
                <a:lnTo>
                  <a:pt x="2311514" y="354177"/>
                </a:lnTo>
                <a:lnTo>
                  <a:pt x="2318448" y="347078"/>
                </a:lnTo>
                <a:lnTo>
                  <a:pt x="2323299" y="341630"/>
                </a:lnTo>
                <a:lnTo>
                  <a:pt x="2326068" y="337807"/>
                </a:lnTo>
                <a:lnTo>
                  <a:pt x="2283980" y="306108"/>
                </a:lnTo>
                <a:close/>
              </a:path>
              <a:path w="2637790" h="402590">
                <a:moveTo>
                  <a:pt x="2309125" y="62357"/>
                </a:moveTo>
                <a:lnTo>
                  <a:pt x="2187829" y="62357"/>
                </a:lnTo>
                <a:lnTo>
                  <a:pt x="2200459" y="63040"/>
                </a:lnTo>
                <a:lnTo>
                  <a:pt x="2212898" y="65089"/>
                </a:lnTo>
                <a:lnTo>
                  <a:pt x="2248634" y="79320"/>
                </a:lnTo>
                <a:lnTo>
                  <a:pt x="2276703" y="104457"/>
                </a:lnTo>
                <a:lnTo>
                  <a:pt x="2318270" y="72758"/>
                </a:lnTo>
                <a:lnTo>
                  <a:pt x="2309125" y="62357"/>
                </a:lnTo>
                <a:close/>
              </a:path>
              <a:path w="2637790" h="402590">
                <a:moveTo>
                  <a:pt x="2628074" y="24942"/>
                </a:moveTo>
                <a:lnTo>
                  <a:pt x="2390571" y="24942"/>
                </a:lnTo>
                <a:lnTo>
                  <a:pt x="2390571" y="392899"/>
                </a:lnTo>
                <a:lnTo>
                  <a:pt x="2637434" y="392899"/>
                </a:lnTo>
                <a:lnTo>
                  <a:pt x="2637434" y="346125"/>
                </a:lnTo>
                <a:lnTo>
                  <a:pt x="2440457" y="346125"/>
                </a:lnTo>
                <a:lnTo>
                  <a:pt x="2440457" y="228155"/>
                </a:lnTo>
                <a:lnTo>
                  <a:pt x="2615082" y="228155"/>
                </a:lnTo>
                <a:lnTo>
                  <a:pt x="2615082" y="181381"/>
                </a:lnTo>
                <a:lnTo>
                  <a:pt x="2440457" y="181381"/>
                </a:lnTo>
                <a:lnTo>
                  <a:pt x="2440457" y="71716"/>
                </a:lnTo>
                <a:lnTo>
                  <a:pt x="2628074" y="71716"/>
                </a:lnTo>
                <a:lnTo>
                  <a:pt x="2628074" y="24942"/>
                </a:lnTo>
                <a:close/>
              </a:path>
            </a:pathLst>
          </a:custGeom>
          <a:solidFill>
            <a:srgbClr val="001332"/>
          </a:solidFill>
        </p:spPr>
        <p:txBody>
          <a:bodyPr wrap="square" lIns="0" tIns="0" rIns="0" bIns="0" rtlCol="0"/>
          <a:lstStyle/>
          <a:p>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A5AC-40E1-400B-8A5C-704852ABF6BE}"/>
              </a:ext>
            </a:extLst>
          </p:cNvPr>
          <p:cNvSpPr>
            <a:spLocks noGrp="1"/>
          </p:cNvSpPr>
          <p:nvPr>
            <p:ph type="title"/>
          </p:nvPr>
        </p:nvSpPr>
        <p:spPr>
          <a:xfrm>
            <a:off x="650240" y="390144"/>
            <a:ext cx="11704320" cy="615553"/>
          </a:xfrm>
        </p:spPr>
        <p:txBody>
          <a:bodyPr/>
          <a:lstStyle/>
          <a:p>
            <a:pPr algn="ctr"/>
            <a:r>
              <a:rPr lang="en-ZA" sz="4000" dirty="0">
                <a:latin typeface="Arial" panose="020B0604020202020204" pitchFamily="34" charset="0"/>
                <a:cs typeface="Arial" panose="020B0604020202020204" pitchFamily="34" charset="0"/>
              </a:rPr>
              <a:t>NEMA</a:t>
            </a:r>
          </a:p>
        </p:txBody>
      </p:sp>
      <p:sp>
        <p:nvSpPr>
          <p:cNvPr id="3" name="Text Placeholder 2">
            <a:extLst>
              <a:ext uri="{FF2B5EF4-FFF2-40B4-BE49-F238E27FC236}">
                <a16:creationId xmlns:a16="http://schemas.microsoft.com/office/drawing/2014/main" id="{CFF75665-AA11-437A-8CC6-76CD2DF3F14B}"/>
              </a:ext>
            </a:extLst>
          </p:cNvPr>
          <p:cNvSpPr>
            <a:spLocks noGrp="1"/>
          </p:cNvSpPr>
          <p:nvPr>
            <p:ph type="body" idx="1"/>
          </p:nvPr>
        </p:nvSpPr>
        <p:spPr>
          <a:xfrm>
            <a:off x="650240" y="1143000"/>
            <a:ext cx="11704320" cy="2708434"/>
          </a:xfrm>
        </p:spPr>
        <p:txBody>
          <a:bodyPr/>
          <a:lstStyle/>
          <a:p>
            <a:r>
              <a:rPr lang="en-ZA" sz="2800" dirty="0">
                <a:latin typeface="Arial" panose="020B0604020202020204" pitchFamily="34" charset="0"/>
                <a:cs typeface="Arial" panose="020B0604020202020204" pitchFamily="34" charset="0"/>
              </a:rPr>
              <a:t>Section 34E:  Treatment of seized live specimens</a:t>
            </a:r>
          </a:p>
          <a:p>
            <a:endParaRPr lang="en-ZA" sz="2800" dirty="0">
              <a:latin typeface="Arial" panose="020B0604020202020204" pitchFamily="34" charset="0"/>
              <a:cs typeface="Arial" panose="020B0604020202020204" pitchFamily="34" charset="0"/>
            </a:endParaRPr>
          </a:p>
          <a:p>
            <a:r>
              <a:rPr lang="en-ZA" sz="2400" dirty="0"/>
              <a:t>(1)  	</a:t>
            </a:r>
            <a:r>
              <a:rPr lang="en-US" sz="2400" dirty="0"/>
              <a:t>Pending the institution of any criminal proceedings in terms of this Act or a specific environmental management Act or the resolution of such proceedings, a live specimen that has been seized in terms of this Part </a:t>
            </a:r>
            <a:r>
              <a:rPr lang="en-US" sz="2400" u="sng" dirty="0"/>
              <a:t>must</a:t>
            </a:r>
            <a:r>
              <a:rPr lang="en-US" sz="2400" dirty="0"/>
              <a:t> be deposited with a suitable institution, rescue </a:t>
            </a:r>
            <a:r>
              <a:rPr lang="en-US" sz="2400" dirty="0" err="1"/>
              <a:t>centre</a:t>
            </a:r>
            <a:r>
              <a:rPr lang="en-US" sz="2400" dirty="0"/>
              <a:t> or facility which is able and willing to house and properly care for it [emphasis added]</a:t>
            </a:r>
            <a:endParaRPr lang="en-ZA" sz="2400" dirty="0"/>
          </a:p>
          <a:p>
            <a:pPr hangingPunct="0"/>
            <a:r>
              <a:rPr lang="en-US" sz="2400" dirty="0"/>
              <a:t> </a:t>
            </a:r>
            <a:endParaRPr lang="en-ZA" sz="2400" dirty="0"/>
          </a:p>
        </p:txBody>
      </p:sp>
    </p:spTree>
    <p:extLst>
      <p:ext uri="{BB962C8B-B14F-4D97-AF65-F5344CB8AC3E}">
        <p14:creationId xmlns:p14="http://schemas.microsoft.com/office/powerpoint/2010/main" val="3110505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A5AC-40E1-400B-8A5C-704852ABF6BE}"/>
              </a:ext>
            </a:extLst>
          </p:cNvPr>
          <p:cNvSpPr>
            <a:spLocks noGrp="1"/>
          </p:cNvSpPr>
          <p:nvPr>
            <p:ph type="title"/>
          </p:nvPr>
        </p:nvSpPr>
        <p:spPr>
          <a:xfrm>
            <a:off x="650240" y="390144"/>
            <a:ext cx="11704320" cy="615553"/>
          </a:xfrm>
        </p:spPr>
        <p:txBody>
          <a:bodyPr/>
          <a:lstStyle/>
          <a:p>
            <a:pPr algn="ctr"/>
            <a:r>
              <a:rPr lang="en-ZA" sz="4000" dirty="0">
                <a:latin typeface="Arial" panose="020B0604020202020204" pitchFamily="34" charset="0"/>
                <a:cs typeface="Arial" panose="020B0604020202020204" pitchFamily="34" charset="0"/>
              </a:rPr>
              <a:t>Anything else? </a:t>
            </a:r>
          </a:p>
        </p:txBody>
      </p:sp>
      <p:sp>
        <p:nvSpPr>
          <p:cNvPr id="3" name="Text Placeholder 2">
            <a:extLst>
              <a:ext uri="{FF2B5EF4-FFF2-40B4-BE49-F238E27FC236}">
                <a16:creationId xmlns:a16="http://schemas.microsoft.com/office/drawing/2014/main" id="{CFF75665-AA11-437A-8CC6-76CD2DF3F14B}"/>
              </a:ext>
            </a:extLst>
          </p:cNvPr>
          <p:cNvSpPr>
            <a:spLocks noGrp="1"/>
          </p:cNvSpPr>
          <p:nvPr>
            <p:ph type="body" idx="1"/>
          </p:nvPr>
        </p:nvSpPr>
        <p:spPr>
          <a:xfrm>
            <a:off x="650240" y="1143000"/>
            <a:ext cx="11704320" cy="5693866"/>
          </a:xfrm>
        </p:spPr>
        <p:txBody>
          <a:bodyPr/>
          <a:lstStyle/>
          <a:p>
            <a:endParaRPr lang="en-ZA" sz="2800" dirty="0">
              <a:latin typeface="Arial" panose="020B0604020202020204" pitchFamily="34" charset="0"/>
              <a:cs typeface="Arial" panose="020B0604020202020204" pitchFamily="34" charset="0"/>
            </a:endParaRPr>
          </a:p>
          <a:p>
            <a:endParaRPr lang="en-ZA"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ZA" sz="2800" dirty="0">
                <a:latin typeface="Arial" panose="020B0604020202020204" pitchFamily="34" charset="0"/>
                <a:cs typeface="Arial" panose="020B0604020202020204" pitchFamily="34" charset="0"/>
              </a:rPr>
              <a:t>Protected Areas Act: No additional provisions</a:t>
            </a:r>
          </a:p>
          <a:p>
            <a:pPr marL="914400" lvl="1" indent="-457200">
              <a:buFont typeface="Arial" panose="020B0604020202020204" pitchFamily="34" charset="0"/>
              <a:buChar char="•"/>
            </a:pPr>
            <a:r>
              <a:rPr lang="en-GB" sz="2400" dirty="0"/>
              <a:t>Regulations for Proper Administration of Special Nature Reserves, National Parks and World Heritage Sites, GNR 1061, GG 28181, 28 October 2005.</a:t>
            </a:r>
            <a:endParaRPr lang="en-ZA" sz="2400" dirty="0"/>
          </a:p>
          <a:p>
            <a:pPr marL="457200" indent="-457200">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ZA" sz="2800" dirty="0">
                <a:latin typeface="Arial" panose="020B0604020202020204" pitchFamily="34" charset="0"/>
                <a:cs typeface="Arial" panose="020B0604020202020204" pitchFamily="34" charset="0"/>
              </a:rPr>
              <a:t>Biodiversity Act: No additional provisions</a:t>
            </a:r>
          </a:p>
          <a:p>
            <a:pPr marL="914400" lvl="1" indent="-457200">
              <a:buFont typeface="Arial" panose="020B0604020202020204" pitchFamily="34" charset="0"/>
              <a:buChar char="•"/>
            </a:pPr>
            <a:r>
              <a:rPr lang="en-ZA" sz="2400" dirty="0"/>
              <a:t>Threatened or Protected Marine Species Regulations, GNR 477, GG 40876, 30 May 2017</a:t>
            </a:r>
          </a:p>
          <a:p>
            <a:pPr marL="914400" lvl="1" indent="-457200">
              <a:buFont typeface="Arial" panose="020B0604020202020204" pitchFamily="34" charset="0"/>
              <a:buChar char="•"/>
            </a:pPr>
            <a:r>
              <a:rPr lang="en-ZA" sz="2400" dirty="0"/>
              <a:t>C</a:t>
            </a:r>
            <a:r>
              <a:rPr lang="en-GB" sz="2400" dirty="0" err="1"/>
              <a:t>onvention</a:t>
            </a:r>
            <a:r>
              <a:rPr lang="en-GB" sz="2400" dirty="0"/>
              <a:t> on the International Trade in Endangered Species of Wild Fauna and Flora Regulations, </a:t>
            </a:r>
            <a:r>
              <a:rPr lang="en-ZA" sz="2400" dirty="0"/>
              <a:t>GNR 173, GG 3302, 5 March 2010</a:t>
            </a:r>
          </a:p>
          <a:p>
            <a:pPr marL="914400" lvl="1" indent="-457200">
              <a:buFont typeface="Arial" panose="020B0604020202020204" pitchFamily="34" charset="0"/>
              <a:buChar char="•"/>
            </a:pPr>
            <a:r>
              <a:rPr lang="en-ZA" sz="2400" dirty="0"/>
              <a:t>A</a:t>
            </a:r>
            <a:r>
              <a:rPr lang="en-GB" sz="2400" dirty="0"/>
              <a:t>lien and Invasive Species Regulations, GNR 598, GG 37885, 1 August 2014 and listing in GNR 864, GG 40166,  29 July 2016.</a:t>
            </a:r>
            <a:endParaRPr lang="en-ZA" sz="2400" dirty="0"/>
          </a:p>
          <a:p>
            <a:pPr hangingPunct="0"/>
            <a:endParaRPr lang="en-ZA" dirty="0"/>
          </a:p>
          <a:p>
            <a:pPr hangingPunct="0"/>
            <a:endParaRPr lang="en-ZA" sz="2400" dirty="0"/>
          </a:p>
        </p:txBody>
      </p:sp>
    </p:spTree>
    <p:extLst>
      <p:ext uri="{BB962C8B-B14F-4D97-AF65-F5344CB8AC3E}">
        <p14:creationId xmlns:p14="http://schemas.microsoft.com/office/powerpoint/2010/main" val="1955170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A5AC-40E1-400B-8A5C-704852ABF6BE}"/>
              </a:ext>
            </a:extLst>
          </p:cNvPr>
          <p:cNvSpPr>
            <a:spLocks noGrp="1"/>
          </p:cNvSpPr>
          <p:nvPr>
            <p:ph type="title"/>
          </p:nvPr>
        </p:nvSpPr>
        <p:spPr>
          <a:xfrm>
            <a:off x="650240" y="390144"/>
            <a:ext cx="11704320" cy="615553"/>
          </a:xfrm>
        </p:spPr>
        <p:txBody>
          <a:bodyPr/>
          <a:lstStyle/>
          <a:p>
            <a:pPr algn="ctr"/>
            <a:r>
              <a:rPr lang="en-ZA" sz="4000" dirty="0">
                <a:latin typeface="Arial" panose="020B0604020202020204" pitchFamily="34" charset="0"/>
                <a:cs typeface="Arial" panose="020B0604020202020204" pitchFamily="34" charset="0"/>
              </a:rPr>
              <a:t>The challenge </a:t>
            </a:r>
          </a:p>
        </p:txBody>
      </p:sp>
      <p:sp>
        <p:nvSpPr>
          <p:cNvPr id="3" name="Text Placeholder 2">
            <a:extLst>
              <a:ext uri="{FF2B5EF4-FFF2-40B4-BE49-F238E27FC236}">
                <a16:creationId xmlns:a16="http://schemas.microsoft.com/office/drawing/2014/main" id="{CFF75665-AA11-437A-8CC6-76CD2DF3F14B}"/>
              </a:ext>
            </a:extLst>
          </p:cNvPr>
          <p:cNvSpPr>
            <a:spLocks noGrp="1"/>
          </p:cNvSpPr>
          <p:nvPr>
            <p:ph type="body" idx="1"/>
          </p:nvPr>
        </p:nvSpPr>
        <p:spPr>
          <a:xfrm>
            <a:off x="650240" y="1143000"/>
            <a:ext cx="11704320" cy="1508105"/>
          </a:xfrm>
        </p:spPr>
        <p:txBody>
          <a:bodyPr/>
          <a:lstStyle/>
          <a:p>
            <a:endParaRPr lang="en-ZA" sz="2800" dirty="0">
              <a:latin typeface="Arial" panose="020B0604020202020204" pitchFamily="34" charset="0"/>
              <a:cs typeface="Arial" panose="020B0604020202020204" pitchFamily="34" charset="0"/>
            </a:endParaRPr>
          </a:p>
          <a:p>
            <a:endParaRPr lang="en-ZA" sz="2800" dirty="0">
              <a:latin typeface="Arial" panose="020B0604020202020204" pitchFamily="34" charset="0"/>
              <a:cs typeface="Arial" panose="020B0604020202020204" pitchFamily="34" charset="0"/>
            </a:endParaRPr>
          </a:p>
          <a:p>
            <a:pPr hangingPunct="0"/>
            <a:endParaRPr lang="en-ZA" dirty="0"/>
          </a:p>
          <a:p>
            <a:pPr hangingPunct="0"/>
            <a:endParaRPr lang="en-ZA" sz="2400" dirty="0"/>
          </a:p>
        </p:txBody>
      </p:sp>
      <p:graphicFrame>
        <p:nvGraphicFramePr>
          <p:cNvPr id="4" name="Table 4">
            <a:extLst>
              <a:ext uri="{FF2B5EF4-FFF2-40B4-BE49-F238E27FC236}">
                <a16:creationId xmlns:a16="http://schemas.microsoft.com/office/drawing/2014/main" id="{4080ECCB-752C-413D-8A7A-BBD792CEAA90}"/>
              </a:ext>
            </a:extLst>
          </p:cNvPr>
          <p:cNvGraphicFramePr>
            <a:graphicFrameLocks noGrp="1"/>
          </p:cNvGraphicFramePr>
          <p:nvPr>
            <p:extLst>
              <p:ext uri="{D42A27DB-BD31-4B8C-83A1-F6EECF244321}">
                <p14:modId xmlns:p14="http://schemas.microsoft.com/office/powerpoint/2010/main" val="1563619806"/>
              </p:ext>
            </p:extLst>
          </p:nvPr>
        </p:nvGraphicFramePr>
        <p:xfrm>
          <a:off x="0" y="1371600"/>
          <a:ext cx="13004800" cy="9595395"/>
        </p:xfrm>
        <a:graphic>
          <a:graphicData uri="http://schemas.openxmlformats.org/drawingml/2006/table">
            <a:tbl>
              <a:tblPr firstRow="1" bandRow="1">
                <a:tableStyleId>{5C22544A-7EE6-4342-B048-85BDC9FD1C3A}</a:tableStyleId>
              </a:tblPr>
              <a:tblGrid>
                <a:gridCol w="3251200">
                  <a:extLst>
                    <a:ext uri="{9D8B030D-6E8A-4147-A177-3AD203B41FA5}">
                      <a16:colId xmlns:a16="http://schemas.microsoft.com/office/drawing/2014/main" val="834037665"/>
                    </a:ext>
                  </a:extLst>
                </a:gridCol>
                <a:gridCol w="3251200">
                  <a:extLst>
                    <a:ext uri="{9D8B030D-6E8A-4147-A177-3AD203B41FA5}">
                      <a16:colId xmlns:a16="http://schemas.microsoft.com/office/drawing/2014/main" val="2471866241"/>
                    </a:ext>
                  </a:extLst>
                </a:gridCol>
                <a:gridCol w="3251200">
                  <a:extLst>
                    <a:ext uri="{9D8B030D-6E8A-4147-A177-3AD203B41FA5}">
                      <a16:colId xmlns:a16="http://schemas.microsoft.com/office/drawing/2014/main" val="3243826277"/>
                    </a:ext>
                  </a:extLst>
                </a:gridCol>
                <a:gridCol w="3251200">
                  <a:extLst>
                    <a:ext uri="{9D8B030D-6E8A-4147-A177-3AD203B41FA5}">
                      <a16:colId xmlns:a16="http://schemas.microsoft.com/office/drawing/2014/main" val="2520203997"/>
                    </a:ext>
                  </a:extLst>
                </a:gridCol>
              </a:tblGrid>
              <a:tr h="685052">
                <a:tc>
                  <a:txBody>
                    <a:bodyPr/>
                    <a:lstStyle/>
                    <a:p>
                      <a:r>
                        <a:rPr lang="en-ZA" dirty="0"/>
                        <a:t>ACT</a:t>
                      </a:r>
                    </a:p>
                  </a:txBody>
                  <a:tcPr/>
                </a:tc>
                <a:tc>
                  <a:txBody>
                    <a:bodyPr/>
                    <a:lstStyle/>
                    <a:p>
                      <a:r>
                        <a:rPr lang="en-ZA" dirty="0"/>
                        <a:t>DEAD FISH</a:t>
                      </a:r>
                    </a:p>
                  </a:txBody>
                  <a:tcPr/>
                </a:tc>
                <a:tc>
                  <a:txBody>
                    <a:bodyPr/>
                    <a:lstStyle/>
                    <a:p>
                      <a:r>
                        <a:rPr lang="en-ZA" dirty="0"/>
                        <a:t>LIVE FISH</a:t>
                      </a:r>
                    </a:p>
                  </a:txBody>
                  <a:tcPr/>
                </a:tc>
                <a:tc>
                  <a:txBody>
                    <a:bodyPr/>
                    <a:lstStyle/>
                    <a:p>
                      <a:r>
                        <a:rPr lang="en-ZA" dirty="0"/>
                        <a:t>PROPOSED SOLUTION</a:t>
                      </a:r>
                    </a:p>
                  </a:txBody>
                  <a:tcPr/>
                </a:tc>
                <a:extLst>
                  <a:ext uri="{0D108BD9-81ED-4DB2-BD59-A6C34878D82A}">
                    <a16:rowId xmlns:a16="http://schemas.microsoft.com/office/drawing/2014/main" val="2114691576"/>
                  </a:ext>
                </a:extLst>
              </a:tr>
              <a:tr h="1596639">
                <a:tc>
                  <a:txBody>
                    <a:bodyPr/>
                    <a:lstStyle/>
                    <a:p>
                      <a:r>
                        <a:rPr lang="en-ZA" dirty="0"/>
                        <a:t>MLRA</a:t>
                      </a:r>
                    </a:p>
                  </a:txBody>
                  <a:tcPr/>
                </a:tc>
                <a:tc>
                  <a:txBody>
                    <a:bodyPr/>
                    <a:lstStyle/>
                    <a:p>
                      <a:pPr marL="285750" indent="-285750">
                        <a:buFont typeface="Arial" panose="020B0604020202020204" pitchFamily="34" charset="0"/>
                        <a:buChar char="•"/>
                      </a:pPr>
                      <a:r>
                        <a:rPr lang="en-ZA" dirty="0"/>
                        <a:t>OBTAIN SECURITY </a:t>
                      </a:r>
                    </a:p>
                    <a:p>
                      <a:pPr marL="285750" indent="-285750">
                        <a:buFont typeface="Arial" panose="020B0604020202020204" pitchFamily="34" charset="0"/>
                        <a:buChar char="•"/>
                      </a:pPr>
                      <a:r>
                        <a:rPr lang="en-ZA" dirty="0"/>
                        <a:t>SELL</a:t>
                      </a:r>
                    </a:p>
                    <a:p>
                      <a:pPr marL="285750" indent="-285750">
                        <a:buFont typeface="Arial" panose="020B0604020202020204" pitchFamily="34" charset="0"/>
                        <a:buChar char="•"/>
                      </a:pPr>
                      <a:r>
                        <a:rPr lang="en-ZA" dirty="0"/>
                        <a:t>DISPOSE IN A MANNER DEEMED FIT (e.g. DONATE  OR DESTROY</a:t>
                      </a:r>
                    </a:p>
                  </a:txBody>
                  <a:tcPr/>
                </a:tc>
                <a:tc>
                  <a:txBody>
                    <a:bodyPr/>
                    <a:lstStyle/>
                    <a:p>
                      <a:r>
                        <a:rPr lang="en-ZA" dirty="0"/>
                        <a:t>BACK TO SEA</a:t>
                      </a:r>
                    </a:p>
                  </a:txBody>
                  <a:tcPr/>
                </a:tc>
                <a:tc>
                  <a:txBody>
                    <a:bodyPr/>
                    <a:lstStyle/>
                    <a:p>
                      <a:r>
                        <a:rPr lang="en-ZA" dirty="0"/>
                        <a:t>NONE REQUIRED</a:t>
                      </a:r>
                    </a:p>
                  </a:txBody>
                  <a:tcPr/>
                </a:tc>
                <a:extLst>
                  <a:ext uri="{0D108BD9-81ED-4DB2-BD59-A6C34878D82A}">
                    <a16:rowId xmlns:a16="http://schemas.microsoft.com/office/drawing/2014/main" val="323892872"/>
                  </a:ext>
                </a:extLst>
              </a:tr>
              <a:tr h="685052">
                <a:tc>
                  <a:txBody>
                    <a:bodyPr/>
                    <a:lstStyle/>
                    <a:p>
                      <a:r>
                        <a:rPr lang="en-ZA" dirty="0"/>
                        <a:t>CPA</a:t>
                      </a:r>
                    </a:p>
                  </a:txBody>
                  <a:tcPr/>
                </a:tc>
                <a:tc>
                  <a:txBody>
                    <a:bodyPr/>
                    <a:lstStyle/>
                    <a:p>
                      <a:pPr marL="285750" indent="-285750">
                        <a:buFont typeface="Arial" panose="020B0604020202020204" pitchFamily="34" charset="0"/>
                        <a:buChar char="•"/>
                      </a:pPr>
                      <a:r>
                        <a:rPr lang="en-ZA" dirty="0"/>
                        <a:t>IN SUCH MANNER AS CIRCUMSTANCES MAY REQUIRE</a:t>
                      </a:r>
                    </a:p>
                    <a:p>
                      <a:pPr marL="285750" indent="-285750">
                        <a:buFont typeface="Arial" panose="020B0604020202020204" pitchFamily="34" charset="0"/>
                        <a:buChar char="•"/>
                      </a:pPr>
                      <a:r>
                        <a:rPr lang="en-ZA" dirty="0"/>
                        <a:t>MAKE ARRANGEMENTS WITH REGARD TO CUSTODY AS CIRCUMSTANCES MAY REQUIRE</a:t>
                      </a:r>
                    </a:p>
                  </a:txBody>
                  <a:tcPr/>
                </a:tc>
                <a:tc>
                  <a:txBody>
                    <a:bodyPr/>
                    <a:lstStyle/>
                    <a:p>
                      <a:pPr marL="285750" indent="-285750">
                        <a:buFont typeface="Arial" panose="020B0604020202020204" pitchFamily="34" charset="0"/>
                        <a:buChar char="•"/>
                      </a:pPr>
                      <a:r>
                        <a:rPr lang="en-ZA" dirty="0"/>
                        <a:t>MAKE ARRANGEMENTS WITH REGARD TO CUSTODY AS CIRCUMSTANCES MAY REQUIRE</a:t>
                      </a:r>
                    </a:p>
                    <a:p>
                      <a:pPr marL="285750" indent="-285750">
                        <a:buFont typeface="Arial" panose="020B0604020202020204" pitchFamily="34" charset="0"/>
                        <a:buChar char="•"/>
                      </a:pPr>
                      <a:r>
                        <a:rPr lang="en-ZA" dirty="0"/>
                        <a:t>OR ACT IN TERMS OF MLRA (ALL SAPS MEMBERS ARE APPOINTED AS FCOs)…SO BACK TO SEA</a:t>
                      </a:r>
                    </a:p>
                    <a:p>
                      <a:endParaRPr lang="en-ZA" dirty="0"/>
                    </a:p>
                  </a:txBody>
                  <a:tcPr/>
                </a:tc>
                <a:tc>
                  <a:txBody>
                    <a:bodyPr/>
                    <a:lstStyle/>
                    <a:p>
                      <a:r>
                        <a:rPr lang="en-ZA" dirty="0"/>
                        <a:t>NONE REQUIRED</a:t>
                      </a:r>
                    </a:p>
                  </a:txBody>
                  <a:tcPr/>
                </a:tc>
                <a:extLst>
                  <a:ext uri="{0D108BD9-81ED-4DB2-BD59-A6C34878D82A}">
                    <a16:rowId xmlns:a16="http://schemas.microsoft.com/office/drawing/2014/main" val="1820879262"/>
                  </a:ext>
                </a:extLst>
              </a:tr>
              <a:tr h="1682952">
                <a:tc>
                  <a:txBody>
                    <a:bodyPr/>
                    <a:lstStyle/>
                    <a:p>
                      <a:r>
                        <a:rPr lang="en-ZA" dirty="0"/>
                        <a:t>NEMA</a:t>
                      </a:r>
                    </a:p>
                    <a:p>
                      <a:pPr marL="285750" indent="-285750">
                        <a:buFont typeface="Arial" panose="020B0604020202020204" pitchFamily="34" charset="0"/>
                        <a:buChar char="•"/>
                      </a:pPr>
                      <a:r>
                        <a:rPr lang="en-ZA" dirty="0"/>
                        <a:t>Protected Areas Act</a:t>
                      </a:r>
                    </a:p>
                    <a:p>
                      <a:pPr marL="285750" indent="-285750">
                        <a:buFont typeface="Arial" panose="020B0604020202020204" pitchFamily="34" charset="0"/>
                        <a:buChar char="•"/>
                      </a:pPr>
                      <a:r>
                        <a:rPr lang="en-ZA" dirty="0"/>
                        <a:t>Biodiversity Act</a:t>
                      </a:r>
                    </a:p>
                    <a:p>
                      <a:endParaRPr lang="en-ZA" dirty="0"/>
                    </a:p>
                  </a:txBody>
                  <a:tcPr/>
                </a:tc>
                <a:tc>
                  <a:txBody>
                    <a:bodyPr/>
                    <a:lstStyle/>
                    <a:p>
                      <a:pPr marL="285750" indent="-285750">
                        <a:buFont typeface="Arial" panose="020B0604020202020204" pitchFamily="34" charset="0"/>
                        <a:buChar char="•"/>
                      </a:pPr>
                      <a:r>
                        <a:rPr lang="en-ZA" dirty="0"/>
                        <a:t>IN SUCH MANNER AS CIRCUMSTANCES MAY REQUIRE</a:t>
                      </a:r>
                    </a:p>
                    <a:p>
                      <a:pPr marL="285750" indent="-285750">
                        <a:buFont typeface="Arial" panose="020B0604020202020204" pitchFamily="34" charset="0"/>
                        <a:buChar char="•"/>
                      </a:pPr>
                      <a:r>
                        <a:rPr lang="en-ZA" dirty="0"/>
                        <a:t>MAKE ARRANGEMENTS WITH REGARD TO CUSTODY AS CIRCUMSTANCES MAY REQUIRE</a:t>
                      </a:r>
                    </a:p>
                    <a:p>
                      <a:endParaRPr lang="en-ZA" dirty="0"/>
                    </a:p>
                  </a:txBody>
                  <a:tcPr/>
                </a:tc>
                <a:tc>
                  <a:txBody>
                    <a:bodyPr/>
                    <a:lstStyle/>
                    <a:p>
                      <a:r>
                        <a:rPr lang="en-ZA" dirty="0"/>
                        <a:t>DEPOSIT WITH INSTITUTION</a:t>
                      </a:r>
                    </a:p>
                    <a:p>
                      <a:endParaRPr lang="en-ZA" dirty="0"/>
                    </a:p>
                    <a:p>
                      <a:r>
                        <a:rPr lang="en-ZA" dirty="0"/>
                        <a:t>PROPOSED AMENDMENT: </a:t>
                      </a:r>
                    </a:p>
                    <a:p>
                      <a:r>
                        <a:rPr lang="en-ZA" dirty="0"/>
                        <a:t>NEMLAB REPLACES THIS SECTION WITH BY DELETING THE REQUIREMENT FOR A DEPOSIT WITH AN INSTITUTION, BUT THEN PRESCRIBES HANDLING IN TERMS OF SECTION 30(a) OF CPA (PERISHABLE ITEMS….WHICH LIVE FISH ARE NOT)</a:t>
                      </a:r>
                    </a:p>
                  </a:txBody>
                  <a:tcPr/>
                </a:tc>
                <a:tc>
                  <a:txBody>
                    <a:bodyPr/>
                    <a:lstStyle/>
                    <a:p>
                      <a:r>
                        <a:rPr lang="en-ZA" dirty="0"/>
                        <a:t>IDEALLY, SIMILAR PROVISIONS TO THAT IN MLRA - FOR BOTH DEAD AND LIVE FISH (AND OTHER ANIMALS).</a:t>
                      </a:r>
                    </a:p>
                    <a:p>
                      <a:endParaRPr lang="en-ZA" dirty="0"/>
                    </a:p>
                    <a:p>
                      <a:r>
                        <a:rPr lang="en-ZA" dirty="0"/>
                        <a:t>ALTERNATIVELY, SIMPLY DELETE S 34E OF NEMA AND THEREFORE ALLOW COURT ORDER IN TERMS OF S 34 OF CPA</a:t>
                      </a:r>
                    </a:p>
                    <a:p>
                      <a:endParaRPr lang="en-ZA" dirty="0"/>
                    </a:p>
                  </a:txBody>
                  <a:tcPr/>
                </a:tc>
                <a:extLst>
                  <a:ext uri="{0D108BD9-81ED-4DB2-BD59-A6C34878D82A}">
                    <a16:rowId xmlns:a16="http://schemas.microsoft.com/office/drawing/2014/main" val="1784477429"/>
                  </a:ext>
                </a:extLst>
              </a:tr>
              <a:tr h="685052">
                <a:tc>
                  <a:txBody>
                    <a:bodyPr/>
                    <a:lstStyle/>
                    <a:p>
                      <a:endParaRPr lang="en-ZA" dirty="0"/>
                    </a:p>
                  </a:txBody>
                  <a:tcPr/>
                </a:tc>
                <a:tc>
                  <a:txBody>
                    <a:bodyPr/>
                    <a:lstStyle/>
                    <a:p>
                      <a:endParaRPr lang="en-ZA" dirty="0"/>
                    </a:p>
                  </a:txBody>
                  <a:tcPr/>
                </a:tc>
                <a:tc>
                  <a:txBody>
                    <a:bodyPr/>
                    <a:lstStyle/>
                    <a:p>
                      <a:endParaRPr lang="en-ZA"/>
                    </a:p>
                  </a:txBody>
                  <a:tcPr/>
                </a:tc>
                <a:tc>
                  <a:txBody>
                    <a:bodyPr/>
                    <a:lstStyle/>
                    <a:p>
                      <a:endParaRPr lang="en-ZA"/>
                    </a:p>
                  </a:txBody>
                  <a:tcPr/>
                </a:tc>
                <a:extLst>
                  <a:ext uri="{0D108BD9-81ED-4DB2-BD59-A6C34878D82A}">
                    <a16:rowId xmlns:a16="http://schemas.microsoft.com/office/drawing/2014/main" val="2546443459"/>
                  </a:ext>
                </a:extLst>
              </a:tr>
              <a:tr h="685052">
                <a:tc>
                  <a:txBody>
                    <a:bodyPr/>
                    <a:lstStyle/>
                    <a:p>
                      <a:endParaRPr lang="en-ZA"/>
                    </a:p>
                  </a:txBody>
                  <a:tcPr/>
                </a:tc>
                <a:tc>
                  <a:txBody>
                    <a:bodyPr/>
                    <a:lstStyle/>
                    <a:p>
                      <a:endParaRPr lang="en-ZA"/>
                    </a:p>
                  </a:txBody>
                  <a:tcPr/>
                </a:tc>
                <a:tc>
                  <a:txBody>
                    <a:bodyPr/>
                    <a:lstStyle/>
                    <a:p>
                      <a:endParaRPr lang="en-ZA" dirty="0"/>
                    </a:p>
                  </a:txBody>
                  <a:tcPr/>
                </a:tc>
                <a:tc>
                  <a:txBody>
                    <a:bodyPr/>
                    <a:lstStyle/>
                    <a:p>
                      <a:endParaRPr lang="en-ZA" dirty="0"/>
                    </a:p>
                  </a:txBody>
                  <a:tcPr/>
                </a:tc>
                <a:extLst>
                  <a:ext uri="{0D108BD9-81ED-4DB2-BD59-A6C34878D82A}">
                    <a16:rowId xmlns:a16="http://schemas.microsoft.com/office/drawing/2014/main" val="3448570051"/>
                  </a:ext>
                </a:extLst>
              </a:tr>
            </a:tbl>
          </a:graphicData>
        </a:graphic>
      </p:graphicFrame>
    </p:spTree>
    <p:extLst>
      <p:ext uri="{BB962C8B-B14F-4D97-AF65-F5344CB8AC3E}">
        <p14:creationId xmlns:p14="http://schemas.microsoft.com/office/powerpoint/2010/main" val="3850347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A5AC-40E1-400B-8A5C-704852ABF6BE}"/>
              </a:ext>
            </a:extLst>
          </p:cNvPr>
          <p:cNvSpPr>
            <a:spLocks noGrp="1"/>
          </p:cNvSpPr>
          <p:nvPr>
            <p:ph type="title"/>
          </p:nvPr>
        </p:nvSpPr>
        <p:spPr>
          <a:xfrm>
            <a:off x="650240" y="390144"/>
            <a:ext cx="11704320" cy="615553"/>
          </a:xfrm>
        </p:spPr>
        <p:txBody>
          <a:bodyPr/>
          <a:lstStyle/>
          <a:p>
            <a:pPr algn="ctr"/>
            <a:r>
              <a:rPr lang="en-ZA" sz="4000" dirty="0">
                <a:latin typeface="Arial" panose="020B0604020202020204" pitchFamily="34" charset="0"/>
                <a:cs typeface="Arial" panose="020B0604020202020204" pitchFamily="34" charset="0"/>
              </a:rPr>
              <a:t>NEMLAB</a:t>
            </a:r>
          </a:p>
        </p:txBody>
      </p:sp>
      <p:sp>
        <p:nvSpPr>
          <p:cNvPr id="3" name="Text Placeholder 2">
            <a:extLst>
              <a:ext uri="{FF2B5EF4-FFF2-40B4-BE49-F238E27FC236}">
                <a16:creationId xmlns:a16="http://schemas.microsoft.com/office/drawing/2014/main" id="{CFF75665-AA11-437A-8CC6-76CD2DF3F14B}"/>
              </a:ext>
            </a:extLst>
          </p:cNvPr>
          <p:cNvSpPr>
            <a:spLocks noGrp="1"/>
          </p:cNvSpPr>
          <p:nvPr>
            <p:ph type="body" idx="1"/>
          </p:nvPr>
        </p:nvSpPr>
        <p:spPr>
          <a:xfrm>
            <a:off x="650240" y="1143000"/>
            <a:ext cx="11704320" cy="7201972"/>
          </a:xfrm>
        </p:spPr>
        <p:txBody>
          <a:bodyPr/>
          <a:lstStyle/>
          <a:p>
            <a:r>
              <a:rPr lang="en-ZA" sz="2800" dirty="0">
                <a:latin typeface="Arial" panose="020B0604020202020204" pitchFamily="34" charset="0"/>
                <a:cs typeface="Arial" panose="020B0604020202020204" pitchFamily="34" charset="0"/>
              </a:rPr>
              <a:t>Section 34E:  Treatment of seized live specimens</a:t>
            </a:r>
          </a:p>
          <a:p>
            <a:endParaRPr lang="en-ZA" sz="2800" dirty="0">
              <a:latin typeface="Arial" panose="020B0604020202020204" pitchFamily="34" charset="0"/>
              <a:cs typeface="Arial" panose="020B0604020202020204" pitchFamily="34" charset="0"/>
            </a:endParaRPr>
          </a:p>
          <a:p>
            <a:r>
              <a:rPr lang="en-ZA" sz="2400" dirty="0"/>
              <a:t>(1)  	</a:t>
            </a:r>
            <a:r>
              <a:rPr lang="en-US" sz="2400" dirty="0"/>
              <a:t>Pending the institution of any criminal proceedings in terms of this Act or a specific environmental management Act or the resolution of such proceedings, a live specimen that has been seized in terms of this Part [</a:t>
            </a:r>
            <a:r>
              <a:rPr lang="en-US" sz="2400" b="1" dirty="0"/>
              <a:t>must]</a:t>
            </a:r>
            <a:r>
              <a:rPr lang="en-US" sz="2400" dirty="0"/>
              <a:t> </a:t>
            </a:r>
            <a:r>
              <a:rPr lang="en-US" sz="2400" u="sng" dirty="0"/>
              <a:t>may</a:t>
            </a:r>
            <a:r>
              <a:rPr lang="en-US" sz="2400" dirty="0"/>
              <a:t> be deposited with a suitable institution, rescue </a:t>
            </a:r>
            <a:r>
              <a:rPr lang="en-US" sz="2400" dirty="0" err="1"/>
              <a:t>centre</a:t>
            </a:r>
            <a:r>
              <a:rPr lang="en-US" sz="2400" dirty="0"/>
              <a:t> or facility which is able and willing to house and properly care for it.</a:t>
            </a:r>
          </a:p>
          <a:p>
            <a:pPr marL="457200" indent="-457200">
              <a:buAutoNum type="arabicParenBoth" startAt="2"/>
            </a:pPr>
            <a:r>
              <a:rPr lang="en-US" sz="2400" u="sng" dirty="0"/>
              <a:t>For the purposes of this Chapter , seized live specimens may be disposed of in terms of section 30(a) of the Criminal Procedure Act, 1977.</a:t>
            </a:r>
          </a:p>
          <a:p>
            <a:endParaRPr lang="en-US" sz="2400" u="sng" dirty="0"/>
          </a:p>
          <a:p>
            <a:r>
              <a:rPr lang="en-US" sz="2800" dirty="0"/>
              <a:t>A reminder of section 30(a) of the CPA:</a:t>
            </a:r>
          </a:p>
          <a:p>
            <a:endParaRPr lang="en-US" sz="2400" dirty="0"/>
          </a:p>
          <a:p>
            <a:r>
              <a:rPr lang="en-ZA" sz="2400" dirty="0"/>
              <a:t>A police official who seizes any article referred to in section 20 or to whom any such article is under the provisions of this Chapter delivered -</a:t>
            </a:r>
          </a:p>
          <a:p>
            <a:r>
              <a:rPr lang="en-ZA" sz="2400" dirty="0"/>
              <a:t> </a:t>
            </a:r>
          </a:p>
          <a:p>
            <a:r>
              <a:rPr lang="en-ZA" sz="2400" dirty="0"/>
              <a:t>(a)	may, if the article is</a:t>
            </a:r>
            <a:r>
              <a:rPr lang="en-ZA" sz="2400" u="sng" dirty="0"/>
              <a:t> perishable</a:t>
            </a:r>
            <a:r>
              <a:rPr lang="en-ZA" sz="2400" dirty="0"/>
              <a:t>, with due regard to the interests of the persons concerned, dispose of the article in such manner as the circumstances may require; or…. [emphasis added]</a:t>
            </a:r>
          </a:p>
          <a:p>
            <a:endParaRPr lang="en-ZA" sz="2400" dirty="0"/>
          </a:p>
          <a:p>
            <a:pPr hangingPunct="0"/>
            <a:r>
              <a:rPr lang="en-US" sz="2400" dirty="0"/>
              <a:t> </a:t>
            </a:r>
            <a:endParaRPr lang="en-ZA" sz="2400" dirty="0"/>
          </a:p>
        </p:txBody>
      </p:sp>
    </p:spTree>
    <p:extLst>
      <p:ext uri="{BB962C8B-B14F-4D97-AF65-F5344CB8AC3E}">
        <p14:creationId xmlns:p14="http://schemas.microsoft.com/office/powerpoint/2010/main" val="945302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A5AC-40E1-400B-8A5C-704852ABF6BE}"/>
              </a:ext>
            </a:extLst>
          </p:cNvPr>
          <p:cNvSpPr>
            <a:spLocks noGrp="1"/>
          </p:cNvSpPr>
          <p:nvPr>
            <p:ph type="title"/>
          </p:nvPr>
        </p:nvSpPr>
        <p:spPr>
          <a:xfrm>
            <a:off x="650240" y="390144"/>
            <a:ext cx="11704320" cy="615553"/>
          </a:xfrm>
        </p:spPr>
        <p:txBody>
          <a:bodyPr/>
          <a:lstStyle/>
          <a:p>
            <a:pPr algn="ctr"/>
            <a:r>
              <a:rPr lang="en-ZA" sz="4000" dirty="0">
                <a:latin typeface="Arial" panose="020B0604020202020204" pitchFamily="34" charset="0"/>
                <a:cs typeface="Arial" panose="020B0604020202020204" pitchFamily="34" charset="0"/>
              </a:rPr>
              <a:t>Proposed solution 1</a:t>
            </a:r>
          </a:p>
        </p:txBody>
      </p:sp>
      <p:sp>
        <p:nvSpPr>
          <p:cNvPr id="3" name="Text Placeholder 2">
            <a:extLst>
              <a:ext uri="{FF2B5EF4-FFF2-40B4-BE49-F238E27FC236}">
                <a16:creationId xmlns:a16="http://schemas.microsoft.com/office/drawing/2014/main" id="{CFF75665-AA11-437A-8CC6-76CD2DF3F14B}"/>
              </a:ext>
            </a:extLst>
          </p:cNvPr>
          <p:cNvSpPr>
            <a:spLocks noGrp="1"/>
          </p:cNvSpPr>
          <p:nvPr>
            <p:ph type="body" idx="1"/>
          </p:nvPr>
        </p:nvSpPr>
        <p:spPr>
          <a:xfrm>
            <a:off x="711200" y="1143000"/>
            <a:ext cx="11643360" cy="7971413"/>
          </a:xfrm>
        </p:spPr>
        <p:txBody>
          <a:bodyPr/>
          <a:lstStyle/>
          <a:p>
            <a:r>
              <a:rPr lang="en-ZA" sz="2800" dirty="0">
                <a:latin typeface="Arial" panose="020B0604020202020204" pitchFamily="34" charset="0"/>
                <a:cs typeface="Arial" panose="020B0604020202020204" pitchFamily="34" charset="0"/>
              </a:rPr>
              <a:t>Section 34E:  Treatment of seized live specimens</a:t>
            </a:r>
          </a:p>
          <a:p>
            <a:endParaRPr lang="en-ZA" sz="2800" dirty="0">
              <a:latin typeface="Arial" panose="020B0604020202020204" pitchFamily="34" charset="0"/>
              <a:cs typeface="Arial" panose="020B0604020202020204" pitchFamily="34" charset="0"/>
            </a:endParaRPr>
          </a:p>
          <a:p>
            <a:r>
              <a:rPr lang="en-ZA" sz="2400" dirty="0"/>
              <a:t>(1)  	</a:t>
            </a:r>
            <a:r>
              <a:rPr lang="en-US" sz="2400" dirty="0"/>
              <a:t>Pending the institution of any criminal proceedings in terms of this Act or a specific environmental management Act or the resolution of such proceedings, a live specimen that has been seized in terms of this Part [</a:t>
            </a:r>
            <a:r>
              <a:rPr lang="en-US" sz="2400" b="1" dirty="0"/>
              <a:t>must]</a:t>
            </a:r>
            <a:r>
              <a:rPr lang="en-US" sz="2400" dirty="0"/>
              <a:t> </a:t>
            </a:r>
            <a:r>
              <a:rPr lang="en-US" sz="2400" u="sng" dirty="0"/>
              <a:t>may</a:t>
            </a:r>
            <a:r>
              <a:rPr lang="en-US" sz="2400" dirty="0"/>
              <a:t> be deposited with a suitable institution, rescue </a:t>
            </a:r>
            <a:r>
              <a:rPr lang="en-US" sz="2400" dirty="0" err="1"/>
              <a:t>centre</a:t>
            </a:r>
            <a:r>
              <a:rPr lang="en-US" sz="2400" dirty="0"/>
              <a:t> or facility which is able and willing to house and properly care for it</a:t>
            </a:r>
            <a:r>
              <a:rPr lang="en-US" sz="2400" u="sng" dirty="0"/>
              <a:t>, or dealt with in terms of the Criminal Procedure Act, 1977.</a:t>
            </a:r>
          </a:p>
          <a:p>
            <a:endParaRPr lang="en-US" sz="2400" u="sng" dirty="0"/>
          </a:p>
          <a:p>
            <a:endParaRPr lang="en-US" sz="2400" u="sng" dirty="0"/>
          </a:p>
          <a:p>
            <a:r>
              <a:rPr lang="en-US" sz="2400" dirty="0"/>
              <a:t>A reminder of section 34 of the CPA:</a:t>
            </a:r>
          </a:p>
          <a:p>
            <a:r>
              <a:rPr lang="en-ZA" dirty="0"/>
              <a:t>1)  	The judge or judicial officer presiding at criminal proceedings shall at the conclusion of such proceedings, but subject to the provisions of this Act or any other law under which any matter shall or may be forfeited, make an order that any article referred to in section 33 -</a:t>
            </a:r>
          </a:p>
          <a:p>
            <a:r>
              <a:rPr lang="en-ZA" dirty="0"/>
              <a:t> (a)	be returned to the person from whom it was seized, if such person may lawfully possess such article; or</a:t>
            </a:r>
          </a:p>
          <a:p>
            <a:r>
              <a:rPr lang="en-ZA" dirty="0"/>
              <a:t> (b)	if such person is not entitled to the article or cannot lawfully possess the article, be returned to any other person entitled thereto, if such person may lawfully possess the article; or </a:t>
            </a:r>
          </a:p>
          <a:p>
            <a:r>
              <a:rPr lang="en-ZA" dirty="0"/>
              <a:t>(c)	if no person is entitled to the article or if no person may lawfully possess the article or, if the person who is entitled thereto cannot be traced or is unknown, be forfeited to the State. ….</a:t>
            </a:r>
          </a:p>
          <a:p>
            <a:r>
              <a:rPr lang="en-ZA" dirty="0"/>
              <a:t> (6)  	If the circumstances so require or if the criminal proceedings in question cannot for any reason be disposed of, the judge or judicial officer concerned may make any order referred to in paragraph (a), (b) or (c) of subsection (1) at any stage of the proceedings.</a:t>
            </a:r>
            <a:endParaRPr lang="en-US" dirty="0"/>
          </a:p>
          <a:p>
            <a:endParaRPr lang="en-US" sz="2400" u="sng" dirty="0"/>
          </a:p>
          <a:p>
            <a:endParaRPr lang="en-ZA" sz="2400" dirty="0"/>
          </a:p>
          <a:p>
            <a:pPr hangingPunct="0"/>
            <a:r>
              <a:rPr lang="en-US" sz="2400" dirty="0"/>
              <a:t> </a:t>
            </a:r>
            <a:endParaRPr lang="en-ZA" sz="2400" dirty="0"/>
          </a:p>
        </p:txBody>
      </p:sp>
    </p:spTree>
    <p:extLst>
      <p:ext uri="{BB962C8B-B14F-4D97-AF65-F5344CB8AC3E}">
        <p14:creationId xmlns:p14="http://schemas.microsoft.com/office/powerpoint/2010/main" val="2108822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A5AC-40E1-400B-8A5C-704852ABF6BE}"/>
              </a:ext>
            </a:extLst>
          </p:cNvPr>
          <p:cNvSpPr>
            <a:spLocks noGrp="1"/>
          </p:cNvSpPr>
          <p:nvPr>
            <p:ph type="title"/>
          </p:nvPr>
        </p:nvSpPr>
        <p:spPr>
          <a:xfrm>
            <a:off x="650240" y="390144"/>
            <a:ext cx="11704320" cy="615553"/>
          </a:xfrm>
        </p:spPr>
        <p:txBody>
          <a:bodyPr/>
          <a:lstStyle/>
          <a:p>
            <a:pPr algn="ctr"/>
            <a:r>
              <a:rPr lang="en-ZA" sz="4000" dirty="0">
                <a:latin typeface="Arial" panose="020B0604020202020204" pitchFamily="34" charset="0"/>
                <a:cs typeface="Arial" panose="020B0604020202020204" pitchFamily="34" charset="0"/>
              </a:rPr>
              <a:t>Proposed solution 2</a:t>
            </a:r>
          </a:p>
        </p:txBody>
      </p:sp>
      <p:sp>
        <p:nvSpPr>
          <p:cNvPr id="3" name="Text Placeholder 2">
            <a:extLst>
              <a:ext uri="{FF2B5EF4-FFF2-40B4-BE49-F238E27FC236}">
                <a16:creationId xmlns:a16="http://schemas.microsoft.com/office/drawing/2014/main" id="{CFF75665-AA11-437A-8CC6-76CD2DF3F14B}"/>
              </a:ext>
            </a:extLst>
          </p:cNvPr>
          <p:cNvSpPr>
            <a:spLocks noGrp="1"/>
          </p:cNvSpPr>
          <p:nvPr>
            <p:ph type="body" idx="1"/>
          </p:nvPr>
        </p:nvSpPr>
        <p:spPr>
          <a:xfrm>
            <a:off x="650240" y="1143000"/>
            <a:ext cx="11704320" cy="5293757"/>
          </a:xfrm>
        </p:spPr>
        <p:txBody>
          <a:bodyPr/>
          <a:lstStyle/>
          <a:p>
            <a:r>
              <a:rPr lang="en-ZA" sz="2800" dirty="0">
                <a:latin typeface="Arial" panose="020B0604020202020204" pitchFamily="34" charset="0"/>
                <a:cs typeface="Arial" panose="020B0604020202020204" pitchFamily="34" charset="0"/>
              </a:rPr>
              <a:t>Section 34E:  Treatment of seized live specimens</a:t>
            </a:r>
          </a:p>
          <a:p>
            <a:endParaRPr lang="en-ZA" sz="2800" dirty="0">
              <a:latin typeface="Arial" panose="020B0604020202020204" pitchFamily="34" charset="0"/>
              <a:cs typeface="Arial" panose="020B0604020202020204" pitchFamily="34" charset="0"/>
            </a:endParaRPr>
          </a:p>
          <a:p>
            <a:r>
              <a:rPr lang="en-ZA" sz="2400" dirty="0"/>
              <a:t>(1)  	</a:t>
            </a:r>
            <a:r>
              <a:rPr lang="en-US" sz="2400" dirty="0"/>
              <a:t>Pending the institution of any criminal proceedings in terms of this Act or a specific environmental management Act or the resolution of such proceedings, a live specimen that has been seized in terms of this Part [</a:t>
            </a:r>
            <a:r>
              <a:rPr lang="en-US" sz="2400" b="1" dirty="0"/>
              <a:t>must]</a:t>
            </a:r>
            <a:r>
              <a:rPr lang="en-US" sz="2400" dirty="0"/>
              <a:t> </a:t>
            </a:r>
            <a:r>
              <a:rPr lang="en-US" sz="2400" u="sng" dirty="0"/>
              <a:t>may</a:t>
            </a:r>
            <a:r>
              <a:rPr lang="en-US" sz="2400" dirty="0"/>
              <a:t> be </a:t>
            </a:r>
          </a:p>
          <a:p>
            <a:pPr marL="457200" indent="-457200">
              <a:buAutoNum type="alphaLcParenBoth"/>
            </a:pPr>
            <a:r>
              <a:rPr lang="en-US" sz="2400" u="sng" dirty="0"/>
              <a:t>released back into the wild; or</a:t>
            </a:r>
          </a:p>
          <a:p>
            <a:pPr marL="457200" indent="-457200">
              <a:buAutoNum type="alphaLcParenBoth"/>
            </a:pPr>
            <a:r>
              <a:rPr lang="en-US" sz="2400" u="sng" dirty="0"/>
              <a:t>disposed of by euthanasia; or </a:t>
            </a:r>
          </a:p>
          <a:p>
            <a:pPr marL="457200" indent="-457200">
              <a:buAutoNum type="alphaLcParenBoth"/>
            </a:pPr>
            <a:r>
              <a:rPr lang="en-US" sz="2400" dirty="0"/>
              <a:t>deposited with a suitable institution, rescue </a:t>
            </a:r>
            <a:r>
              <a:rPr lang="en-US" sz="2400" dirty="0" err="1"/>
              <a:t>centre</a:t>
            </a:r>
            <a:r>
              <a:rPr lang="en-US" sz="2400" dirty="0"/>
              <a:t> or facility which is able and willing to house and properly care for it; or</a:t>
            </a:r>
          </a:p>
          <a:p>
            <a:pPr marL="457200" indent="-457200">
              <a:buAutoNum type="alphaLcParenBoth"/>
            </a:pPr>
            <a:r>
              <a:rPr lang="en-ZA" sz="2400" u="sng" dirty="0"/>
              <a:t>kept or disposed of in any other manner deemed fit in the circumstances by the official seizing the specimen. </a:t>
            </a:r>
            <a:endParaRPr lang="en-US" sz="2400" u="sng" dirty="0"/>
          </a:p>
          <a:p>
            <a:endParaRPr lang="en-US" sz="2400" u="sng" dirty="0"/>
          </a:p>
          <a:p>
            <a:endParaRPr lang="en-ZA" sz="2400" dirty="0"/>
          </a:p>
          <a:p>
            <a:pPr hangingPunct="0"/>
            <a:r>
              <a:rPr lang="en-US" sz="2400" dirty="0"/>
              <a:t> </a:t>
            </a:r>
            <a:endParaRPr lang="en-ZA" sz="2400" dirty="0"/>
          </a:p>
        </p:txBody>
      </p:sp>
    </p:spTree>
    <p:extLst>
      <p:ext uri="{BB962C8B-B14F-4D97-AF65-F5344CB8AC3E}">
        <p14:creationId xmlns:p14="http://schemas.microsoft.com/office/powerpoint/2010/main" val="3929957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A2238-6A2E-4333-B299-FC2D47928BA8}"/>
              </a:ext>
            </a:extLst>
          </p:cNvPr>
          <p:cNvSpPr>
            <a:spLocks noGrp="1"/>
          </p:cNvSpPr>
          <p:nvPr>
            <p:ph type="title"/>
          </p:nvPr>
        </p:nvSpPr>
        <p:spPr>
          <a:xfrm>
            <a:off x="406400" y="231118"/>
            <a:ext cx="12192000" cy="615553"/>
          </a:xfrm>
        </p:spPr>
        <p:txBody>
          <a:bodyPr/>
          <a:lstStyle/>
          <a:p>
            <a:pPr algn="ctr"/>
            <a:r>
              <a:rPr lang="en-ZA" sz="4000" dirty="0">
                <a:latin typeface="Arial" panose="020B0604020202020204" pitchFamily="34" charset="0"/>
                <a:cs typeface="Arial" panose="020B0604020202020204" pitchFamily="34" charset="0"/>
              </a:rPr>
              <a:t>THANK YOU </a:t>
            </a:r>
          </a:p>
        </p:txBody>
      </p:sp>
      <p:sp>
        <p:nvSpPr>
          <p:cNvPr id="3" name="Text Placeholder 2">
            <a:extLst>
              <a:ext uri="{FF2B5EF4-FFF2-40B4-BE49-F238E27FC236}">
                <a16:creationId xmlns:a16="http://schemas.microsoft.com/office/drawing/2014/main" id="{F1318FE6-2D1D-4322-906C-1D0260AC4D3F}"/>
              </a:ext>
            </a:extLst>
          </p:cNvPr>
          <p:cNvSpPr>
            <a:spLocks noGrp="1"/>
          </p:cNvSpPr>
          <p:nvPr>
            <p:ph type="body" idx="1"/>
          </p:nvPr>
        </p:nvSpPr>
        <p:spPr>
          <a:xfrm>
            <a:off x="735496" y="2077776"/>
            <a:ext cx="11619064" cy="553998"/>
          </a:xfrm>
        </p:spPr>
        <p:txBody>
          <a:bodyPr/>
          <a:lstStyle/>
          <a:p>
            <a:endParaRPr lang="en-ZA" sz="3600"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83812B7-9109-49EA-B55F-76518AD47B58}"/>
              </a:ext>
            </a:extLst>
          </p:cNvPr>
          <p:cNvSpPr>
            <a:spLocks noGrp="1"/>
          </p:cNvSpPr>
          <p:nvPr>
            <p:ph type="body" idx="1"/>
          </p:nvPr>
        </p:nvSpPr>
        <p:spPr>
          <a:xfrm>
            <a:off x="1142788" y="3093573"/>
            <a:ext cx="11704320" cy="4062651"/>
          </a:xfrm>
        </p:spPr>
        <p:txBody>
          <a:bodyPr/>
          <a:lstStyle/>
          <a:p>
            <a:r>
              <a:rPr lang="en-ZA" sz="4400" dirty="0"/>
              <a:t>Phil Snijman</a:t>
            </a:r>
          </a:p>
          <a:p>
            <a:endParaRPr lang="en-ZA" sz="4400" dirty="0"/>
          </a:p>
          <a:p>
            <a:r>
              <a:rPr lang="en-ZA" sz="4400" dirty="0">
                <a:hlinkClick r:id="rId5"/>
              </a:rPr>
              <a:t>pjsnijman@gmail.com</a:t>
            </a:r>
            <a:endParaRPr lang="en-ZA" sz="4400" dirty="0"/>
          </a:p>
          <a:p>
            <a:endParaRPr lang="en-ZA" sz="4400" dirty="0"/>
          </a:p>
          <a:p>
            <a:endParaRPr lang="en-ZA" sz="4400" dirty="0"/>
          </a:p>
          <a:p>
            <a:r>
              <a:rPr lang="en-ZA" sz="4400" dirty="0"/>
              <a:t>+27(0)83 290 7073</a:t>
            </a:r>
          </a:p>
        </p:txBody>
      </p:sp>
      <p:pic>
        <p:nvPicPr>
          <p:cNvPr id="7" name="SCN_0011">
            <a:hlinkClick r:id="" action="ppaction://media"/>
            <a:extLst>
              <a:ext uri="{FF2B5EF4-FFF2-40B4-BE49-F238E27FC236}">
                <a16:creationId xmlns:a16="http://schemas.microsoft.com/office/drawing/2014/main" id="{61FE61D3-CA14-4F43-B04F-7BC290BF187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67612" y="1295400"/>
            <a:ext cx="10061575" cy="14230735"/>
          </a:xfrm>
          <a:prstGeom prst="rect">
            <a:avLst/>
          </a:prstGeom>
        </p:spPr>
      </p:pic>
    </p:spTree>
    <p:extLst>
      <p:ext uri="{BB962C8B-B14F-4D97-AF65-F5344CB8AC3E}">
        <p14:creationId xmlns:p14="http://schemas.microsoft.com/office/powerpoint/2010/main" val="362955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A2238-6A2E-4333-B299-FC2D47928BA8}"/>
              </a:ext>
            </a:extLst>
          </p:cNvPr>
          <p:cNvSpPr>
            <a:spLocks noGrp="1"/>
          </p:cNvSpPr>
          <p:nvPr>
            <p:ph type="title"/>
          </p:nvPr>
        </p:nvSpPr>
        <p:spPr>
          <a:xfrm>
            <a:off x="406400" y="231118"/>
            <a:ext cx="12192000" cy="1231106"/>
          </a:xfrm>
        </p:spPr>
        <p:txBody>
          <a:bodyPr/>
          <a:lstStyle/>
          <a:p>
            <a:pPr algn="ctr"/>
            <a:r>
              <a:rPr lang="en-ZA" sz="4000" dirty="0">
                <a:latin typeface="Arial" panose="020B0604020202020204" pitchFamily="34" charset="0"/>
                <a:cs typeface="Arial" panose="020B0604020202020204" pitchFamily="34" charset="0"/>
              </a:rPr>
              <a:t>SO LONG AND THANKS FOR ALL THE FISH: Disposal of seized marine living resources </a:t>
            </a:r>
          </a:p>
        </p:txBody>
      </p:sp>
      <p:sp>
        <p:nvSpPr>
          <p:cNvPr id="3" name="Text Placeholder 2">
            <a:extLst>
              <a:ext uri="{FF2B5EF4-FFF2-40B4-BE49-F238E27FC236}">
                <a16:creationId xmlns:a16="http://schemas.microsoft.com/office/drawing/2014/main" id="{F1318FE6-2D1D-4322-906C-1D0260AC4D3F}"/>
              </a:ext>
            </a:extLst>
          </p:cNvPr>
          <p:cNvSpPr>
            <a:spLocks noGrp="1"/>
          </p:cNvSpPr>
          <p:nvPr>
            <p:ph type="body" idx="1"/>
          </p:nvPr>
        </p:nvSpPr>
        <p:spPr>
          <a:xfrm>
            <a:off x="162560" y="2667000"/>
            <a:ext cx="12192000" cy="3877985"/>
          </a:xfrm>
        </p:spPr>
        <p:txBody>
          <a:bodyPr/>
          <a:lstStyle/>
          <a:p>
            <a:pPr lvl="0" algn="ctr"/>
            <a:r>
              <a:rPr lang="en-US" sz="2800" dirty="0">
                <a:latin typeface="Arial" panose="020B0604020202020204" pitchFamily="34" charset="0"/>
                <a:cs typeface="Arial" panose="020B0604020202020204" pitchFamily="34" charset="0"/>
              </a:rPr>
              <a:t>TIGHTENING THE NET</a:t>
            </a:r>
          </a:p>
          <a:p>
            <a:pPr lvl="0" algn="ctr"/>
            <a:r>
              <a:rPr lang="en-US" sz="2800" dirty="0">
                <a:latin typeface="Arial" panose="020B0604020202020204" pitchFamily="34" charset="0"/>
                <a:cs typeface="Arial" panose="020B0604020202020204" pitchFamily="34" charset="0"/>
              </a:rPr>
              <a:t>A </a:t>
            </a:r>
            <a:r>
              <a:rPr lang="en-US" sz="2800" dirty="0" err="1">
                <a:latin typeface="Arial" panose="020B0604020202020204" pitchFamily="34" charset="0"/>
                <a:cs typeface="Arial" panose="020B0604020202020204" pitchFamily="34" charset="0"/>
              </a:rPr>
              <a:t>FishFORCE</a:t>
            </a:r>
            <a:r>
              <a:rPr lang="en-US" sz="2800" dirty="0">
                <a:latin typeface="Arial" panose="020B0604020202020204" pitchFamily="34" charset="0"/>
                <a:cs typeface="Arial" panose="020B0604020202020204" pitchFamily="34" charset="0"/>
              </a:rPr>
              <a:t> Dialogue</a:t>
            </a:r>
          </a:p>
          <a:p>
            <a:pPr lvl="0" algn="ctr"/>
            <a:endParaRPr lang="en-US" sz="2800" dirty="0">
              <a:latin typeface="Arial" panose="020B0604020202020204" pitchFamily="34" charset="0"/>
              <a:cs typeface="Arial" panose="020B0604020202020204" pitchFamily="34" charset="0"/>
            </a:endParaRPr>
          </a:p>
          <a:p>
            <a:pPr lvl="0" algn="ctr"/>
            <a:r>
              <a:rPr lang="en-US" sz="2800" dirty="0">
                <a:latin typeface="Arial" panose="020B0604020202020204" pitchFamily="34" charset="0"/>
                <a:cs typeface="Arial" panose="020B0604020202020204" pitchFamily="34" charset="0"/>
              </a:rPr>
              <a:t>9 &amp; 10 March 2020</a:t>
            </a:r>
          </a:p>
          <a:p>
            <a:pPr lvl="0" algn="ctr"/>
            <a:r>
              <a:rPr lang="en-US" sz="2800" dirty="0">
                <a:latin typeface="Arial" panose="020B0604020202020204" pitchFamily="34" charset="0"/>
                <a:cs typeface="Arial" panose="020B0604020202020204" pitchFamily="34" charset="0"/>
              </a:rPr>
              <a:t>Port Elizabeth</a:t>
            </a:r>
          </a:p>
          <a:p>
            <a:pPr lvl="0" algn="ctr"/>
            <a:endParaRPr lang="en-US" sz="2800" dirty="0">
              <a:latin typeface="Arial" panose="020B0604020202020204" pitchFamily="34" charset="0"/>
              <a:cs typeface="Arial" panose="020B0604020202020204" pitchFamily="34" charset="0"/>
            </a:endParaRPr>
          </a:p>
          <a:p>
            <a:pPr lvl="0" algn="ctr"/>
            <a:r>
              <a:rPr lang="en-US" sz="2800" dirty="0">
                <a:latin typeface="Arial" panose="020B0604020202020204" pitchFamily="34" charset="0"/>
                <a:cs typeface="Arial" panose="020B0604020202020204" pitchFamily="34" charset="0"/>
              </a:rPr>
              <a:t>Phil </a:t>
            </a:r>
            <a:r>
              <a:rPr lang="en-US" sz="2800" dirty="0" err="1">
                <a:latin typeface="Arial" panose="020B0604020202020204" pitchFamily="34" charset="0"/>
                <a:cs typeface="Arial" panose="020B0604020202020204" pitchFamily="34" charset="0"/>
              </a:rPr>
              <a:t>Snijman</a:t>
            </a:r>
            <a:endParaRPr lang="en-US" sz="2800" dirty="0">
              <a:latin typeface="Arial" panose="020B0604020202020204" pitchFamily="34" charset="0"/>
              <a:cs typeface="Arial" panose="020B0604020202020204" pitchFamily="34" charset="0"/>
            </a:endParaRPr>
          </a:p>
          <a:p>
            <a:pPr lvl="0" algn="ctr"/>
            <a:r>
              <a:rPr lang="en-US" sz="2800" dirty="0">
                <a:latin typeface="Arial" panose="020B0604020202020204" pitchFamily="34" charset="0"/>
                <a:cs typeface="Arial" panose="020B0604020202020204" pitchFamily="34" charset="0"/>
                <a:hlinkClick r:id="rId2"/>
              </a:rPr>
              <a:t>pjsnijman@gmail.com</a:t>
            </a:r>
            <a:endParaRPr lang="en-US" sz="2800" dirty="0">
              <a:latin typeface="Arial" panose="020B0604020202020204" pitchFamily="34" charset="0"/>
              <a:cs typeface="Arial" panose="020B0604020202020204" pitchFamily="34" charset="0"/>
            </a:endParaRPr>
          </a:p>
          <a:p>
            <a:pPr lvl="0" algn="ctr"/>
            <a:r>
              <a:rPr lang="en-US" sz="2800" dirty="0">
                <a:latin typeface="Arial" panose="020B0604020202020204" pitchFamily="34" charset="0"/>
                <a:cs typeface="Arial" panose="020B0604020202020204" pitchFamily="34" charset="0"/>
              </a:rPr>
              <a:t>+27(0)83 290 7073</a:t>
            </a:r>
          </a:p>
        </p:txBody>
      </p:sp>
      <p:pic>
        <p:nvPicPr>
          <p:cNvPr id="4" name="Content Placeholder 3" descr="IMG_8254.JPG">
            <a:extLst>
              <a:ext uri="{FF2B5EF4-FFF2-40B4-BE49-F238E27FC236}">
                <a16:creationId xmlns:a16="http://schemas.microsoft.com/office/drawing/2014/main" id="{8166B049-13B4-40C5-B8AB-10A295C7907F}"/>
              </a:ext>
            </a:extLst>
          </p:cNvPr>
          <p:cNvPicPr>
            <a:picLocks noChangeAspect="1"/>
          </p:cNvPicPr>
          <p:nvPr/>
        </p:nvPicPr>
        <p:blipFill>
          <a:blip r:embed="rId3"/>
          <a:stretch>
            <a:fillRect/>
          </a:stretch>
        </p:blipFill>
        <p:spPr>
          <a:xfrm>
            <a:off x="225612" y="2209800"/>
            <a:ext cx="4066988" cy="3733800"/>
          </a:xfrm>
          <a:prstGeom prst="rect">
            <a:avLst/>
          </a:prstGeom>
        </p:spPr>
      </p:pic>
      <p:pic>
        <p:nvPicPr>
          <p:cNvPr id="5" name="Picture 5" descr="IMG_8255.JPG">
            <a:extLst>
              <a:ext uri="{FF2B5EF4-FFF2-40B4-BE49-F238E27FC236}">
                <a16:creationId xmlns:a16="http://schemas.microsoft.com/office/drawing/2014/main" id="{BBD11BCA-F07A-4501-AFB1-4099055976BA}"/>
              </a:ext>
            </a:extLst>
          </p:cNvPr>
          <p:cNvPicPr>
            <a:picLocks noChangeAspect="1"/>
          </p:cNvPicPr>
          <p:nvPr/>
        </p:nvPicPr>
        <p:blipFill>
          <a:blip r:embed="rId4"/>
          <a:srcRect/>
          <a:stretch>
            <a:fillRect/>
          </a:stretch>
        </p:blipFill>
        <p:spPr bwMode="auto">
          <a:xfrm>
            <a:off x="8483600" y="2209800"/>
            <a:ext cx="4295588" cy="3733800"/>
          </a:xfrm>
          <a:prstGeom prst="rect">
            <a:avLst/>
          </a:prstGeom>
          <a:noFill/>
          <a:ln w="9525">
            <a:noFill/>
            <a:miter lim="800000"/>
            <a:headEnd/>
            <a:tailEnd/>
          </a:ln>
        </p:spPr>
      </p:pic>
    </p:spTree>
    <p:extLst>
      <p:ext uri="{BB962C8B-B14F-4D97-AF65-F5344CB8AC3E}">
        <p14:creationId xmlns:p14="http://schemas.microsoft.com/office/powerpoint/2010/main" val="2499807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A5AC-40E1-400B-8A5C-704852ABF6BE}"/>
              </a:ext>
            </a:extLst>
          </p:cNvPr>
          <p:cNvSpPr>
            <a:spLocks noGrp="1"/>
          </p:cNvSpPr>
          <p:nvPr>
            <p:ph type="title"/>
          </p:nvPr>
        </p:nvSpPr>
        <p:spPr>
          <a:xfrm>
            <a:off x="650240" y="390144"/>
            <a:ext cx="11704320" cy="615553"/>
          </a:xfrm>
        </p:spPr>
        <p:txBody>
          <a:bodyPr/>
          <a:lstStyle/>
          <a:p>
            <a:pPr algn="ctr"/>
            <a:r>
              <a:rPr lang="en-ZA" sz="4000" dirty="0">
                <a:latin typeface="Arial" panose="020B0604020202020204" pitchFamily="34" charset="0"/>
                <a:cs typeface="Arial" panose="020B0604020202020204" pitchFamily="34" charset="0"/>
              </a:rPr>
              <a:t>INTRODUCTION</a:t>
            </a:r>
          </a:p>
        </p:txBody>
      </p:sp>
      <p:sp>
        <p:nvSpPr>
          <p:cNvPr id="3" name="Text Placeholder 2">
            <a:extLst>
              <a:ext uri="{FF2B5EF4-FFF2-40B4-BE49-F238E27FC236}">
                <a16:creationId xmlns:a16="http://schemas.microsoft.com/office/drawing/2014/main" id="{CFF75665-AA11-437A-8CC6-76CD2DF3F14B}"/>
              </a:ext>
            </a:extLst>
          </p:cNvPr>
          <p:cNvSpPr>
            <a:spLocks noGrp="1"/>
          </p:cNvSpPr>
          <p:nvPr>
            <p:ph type="body" idx="1"/>
          </p:nvPr>
        </p:nvSpPr>
        <p:spPr>
          <a:xfrm>
            <a:off x="650240" y="1219200"/>
            <a:ext cx="11704320" cy="5909310"/>
          </a:xfrm>
        </p:spPr>
        <p:txBody>
          <a:bodyPr/>
          <a:lstStyle/>
          <a:p>
            <a:r>
              <a:rPr lang="en-ZA" sz="3200" dirty="0">
                <a:latin typeface="Arial" panose="020B0604020202020204" pitchFamily="34" charset="0"/>
                <a:cs typeface="Arial" panose="020B0604020202020204" pitchFamily="34" charset="0"/>
              </a:rPr>
              <a:t>A PRESENTATION IN/ON FIVE ACTS:</a:t>
            </a:r>
          </a:p>
          <a:p>
            <a:pPr marL="457200" indent="-457200">
              <a:buFont typeface="Arial" panose="020B0604020202020204" pitchFamily="34" charset="0"/>
              <a:buChar char="•"/>
            </a:pPr>
            <a:r>
              <a:rPr lang="en-ZA" sz="3200" dirty="0">
                <a:latin typeface="Arial" panose="020B0604020202020204" pitchFamily="34" charset="0"/>
                <a:cs typeface="Arial" panose="020B0604020202020204" pitchFamily="34" charset="0"/>
              </a:rPr>
              <a:t>The Marine Living Resources Act 18 of 1998 (“MLRA”)</a:t>
            </a:r>
          </a:p>
          <a:p>
            <a:pPr marL="457200" indent="-457200">
              <a:buFont typeface="Arial" panose="020B0604020202020204" pitchFamily="34" charset="0"/>
              <a:buChar char="•"/>
            </a:pPr>
            <a:r>
              <a:rPr lang="en-ZA" sz="3200" dirty="0">
                <a:latin typeface="Arial" panose="020B0604020202020204" pitchFamily="34" charset="0"/>
                <a:cs typeface="Arial" panose="020B0604020202020204" pitchFamily="34" charset="0"/>
              </a:rPr>
              <a:t>The Criminal Procedure Act 51 of 1977 (“CPA”)</a:t>
            </a:r>
          </a:p>
          <a:p>
            <a:pPr marL="457200" indent="-457200">
              <a:buFont typeface="Arial" panose="020B0604020202020204" pitchFamily="34" charset="0"/>
              <a:buChar char="•"/>
            </a:pPr>
            <a:r>
              <a:rPr lang="en-ZA" sz="3200" dirty="0">
                <a:latin typeface="Arial" panose="020B0604020202020204" pitchFamily="34" charset="0"/>
                <a:cs typeface="Arial" panose="020B0604020202020204" pitchFamily="34" charset="0"/>
              </a:rPr>
              <a:t>The National Environmental Management Act 107 of 1998 (“NEMA”), and two of the SEMAs:</a:t>
            </a:r>
          </a:p>
          <a:p>
            <a:pPr marL="914400" lvl="1" indent="-457200">
              <a:buFont typeface="Arial" panose="020B0604020202020204" pitchFamily="34" charset="0"/>
              <a:buChar char="•"/>
            </a:pPr>
            <a:r>
              <a:rPr lang="en-ZA" sz="3200" dirty="0">
                <a:latin typeface="Arial" panose="020B0604020202020204" pitchFamily="34" charset="0"/>
                <a:cs typeface="Arial" panose="020B0604020202020204" pitchFamily="34" charset="0"/>
              </a:rPr>
              <a:t>The National Environmental Management: Protected Areas Act [fishing in a MPA]</a:t>
            </a:r>
          </a:p>
          <a:p>
            <a:pPr marL="914400" lvl="1" indent="-457200">
              <a:buFont typeface="Arial" panose="020B0604020202020204" pitchFamily="34" charset="0"/>
              <a:buChar char="•"/>
            </a:pPr>
            <a:r>
              <a:rPr lang="en-ZA" sz="3200" dirty="0">
                <a:latin typeface="Arial" panose="020B0604020202020204" pitchFamily="34" charset="0"/>
                <a:cs typeface="Arial" panose="020B0604020202020204" pitchFamily="34" charset="0"/>
              </a:rPr>
              <a:t>The National Environmental Management: Biodiversity Act [TOPS &amp; CITES &amp; alien and invasive species]</a:t>
            </a:r>
          </a:p>
          <a:p>
            <a:endParaRPr lang="en-ZA" sz="3200" dirty="0">
              <a:latin typeface="Arial" panose="020B0604020202020204" pitchFamily="34" charset="0"/>
              <a:cs typeface="Arial" panose="020B0604020202020204" pitchFamily="34" charset="0"/>
            </a:endParaRPr>
          </a:p>
          <a:p>
            <a:r>
              <a:rPr lang="en-ZA" sz="3200" dirty="0">
                <a:latin typeface="Arial" panose="020B0604020202020204" pitchFamily="34" charset="0"/>
                <a:cs typeface="Arial" panose="020B0604020202020204" pitchFamily="34" charset="0"/>
              </a:rPr>
              <a:t>and keeping in mind the proposed amendments in the National Environmental Management Laws Amendment Bill (“NEMLAB”)</a:t>
            </a:r>
          </a:p>
        </p:txBody>
      </p:sp>
    </p:spTree>
    <p:extLst>
      <p:ext uri="{BB962C8B-B14F-4D97-AF65-F5344CB8AC3E}">
        <p14:creationId xmlns:p14="http://schemas.microsoft.com/office/powerpoint/2010/main" val="1916274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A5AC-40E1-400B-8A5C-704852ABF6BE}"/>
              </a:ext>
            </a:extLst>
          </p:cNvPr>
          <p:cNvSpPr>
            <a:spLocks noGrp="1"/>
          </p:cNvSpPr>
          <p:nvPr>
            <p:ph type="title"/>
          </p:nvPr>
        </p:nvSpPr>
        <p:spPr>
          <a:xfrm>
            <a:off x="650240" y="390144"/>
            <a:ext cx="11704320" cy="615553"/>
          </a:xfrm>
        </p:spPr>
        <p:txBody>
          <a:bodyPr/>
          <a:lstStyle/>
          <a:p>
            <a:pPr algn="ctr"/>
            <a:r>
              <a:rPr lang="en-ZA" sz="4000" dirty="0">
                <a:latin typeface="Arial" panose="020B0604020202020204" pitchFamily="34" charset="0"/>
                <a:cs typeface="Arial" panose="020B0604020202020204" pitchFamily="34" charset="0"/>
              </a:rPr>
              <a:t>THE MLRA</a:t>
            </a:r>
          </a:p>
        </p:txBody>
      </p:sp>
      <p:sp>
        <p:nvSpPr>
          <p:cNvPr id="3" name="Text Placeholder 2">
            <a:extLst>
              <a:ext uri="{FF2B5EF4-FFF2-40B4-BE49-F238E27FC236}">
                <a16:creationId xmlns:a16="http://schemas.microsoft.com/office/drawing/2014/main" id="{CFF75665-AA11-437A-8CC6-76CD2DF3F14B}"/>
              </a:ext>
            </a:extLst>
          </p:cNvPr>
          <p:cNvSpPr>
            <a:spLocks noGrp="1"/>
          </p:cNvSpPr>
          <p:nvPr>
            <p:ph type="body" idx="1"/>
          </p:nvPr>
        </p:nvSpPr>
        <p:spPr>
          <a:xfrm>
            <a:off x="650240" y="2057400"/>
            <a:ext cx="11704320" cy="4739759"/>
          </a:xfrm>
        </p:spPr>
        <p:txBody>
          <a:bodyPr/>
          <a:lstStyle/>
          <a:p>
            <a:r>
              <a:rPr lang="en-ZA" sz="2800" dirty="0">
                <a:latin typeface="Arial" panose="020B0604020202020204" pitchFamily="34" charset="0"/>
                <a:cs typeface="Arial" panose="020B0604020202020204" pitchFamily="34" charset="0"/>
              </a:rPr>
              <a:t>Section 63:  Disposal of perishables</a:t>
            </a:r>
          </a:p>
          <a:p>
            <a:endParaRPr lang="en-ZA"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ZA" sz="2800" dirty="0">
                <a:latin typeface="Arial" panose="020B0604020202020204" pitchFamily="34" charset="0"/>
                <a:cs typeface="Arial" panose="020B0604020202020204" pitchFamily="34" charset="0"/>
              </a:rPr>
              <a:t>May return fish or other thing of perishable nature to person from whom it was seized on receiving security equivalent to the value of the “fish or thing”</a:t>
            </a:r>
          </a:p>
          <a:p>
            <a:pPr marL="457200" indent="-457200">
              <a:buFont typeface="Arial" panose="020B0604020202020204" pitchFamily="34" charset="0"/>
              <a:buChar char="•"/>
            </a:pPr>
            <a:r>
              <a:rPr lang="en-ZA" sz="2800" dirty="0">
                <a:latin typeface="Arial" panose="020B0604020202020204" pitchFamily="34" charset="0"/>
                <a:cs typeface="Arial" panose="020B0604020202020204" pitchFamily="34" charset="0"/>
              </a:rPr>
              <a:t>Cause the sale of the fish or other thing and pay the proceeds into a suspense account pending court order / where no proceedings are instituted, release the proceeds to the person from whom it was seized / if unable to sell, dispose in a manner deemed fit, including destruction</a:t>
            </a:r>
          </a:p>
          <a:p>
            <a:pPr marL="457200" indent="-457200">
              <a:buFont typeface="Arial" panose="020B0604020202020204" pitchFamily="34" charset="0"/>
              <a:buChar char="•"/>
            </a:pPr>
            <a:r>
              <a:rPr lang="en-ZA" sz="2800" dirty="0">
                <a:latin typeface="Arial" panose="020B0604020202020204" pitchFamily="34" charset="0"/>
                <a:cs typeface="Arial" panose="020B0604020202020204" pitchFamily="34" charset="0"/>
              </a:rPr>
              <a:t>Live fish may be released or destroyed at the discretion of the seizing FCO</a:t>
            </a:r>
          </a:p>
        </p:txBody>
      </p:sp>
    </p:spTree>
    <p:extLst>
      <p:ext uri="{BB962C8B-B14F-4D97-AF65-F5344CB8AC3E}">
        <p14:creationId xmlns:p14="http://schemas.microsoft.com/office/powerpoint/2010/main" val="4237840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A5AC-40E1-400B-8A5C-704852ABF6BE}"/>
              </a:ext>
            </a:extLst>
          </p:cNvPr>
          <p:cNvSpPr>
            <a:spLocks noGrp="1"/>
          </p:cNvSpPr>
          <p:nvPr>
            <p:ph type="title"/>
          </p:nvPr>
        </p:nvSpPr>
        <p:spPr>
          <a:xfrm>
            <a:off x="650240" y="390144"/>
            <a:ext cx="11704320" cy="615553"/>
          </a:xfrm>
        </p:spPr>
        <p:txBody>
          <a:bodyPr/>
          <a:lstStyle/>
          <a:p>
            <a:pPr algn="ctr"/>
            <a:r>
              <a:rPr lang="en-ZA" sz="4000" dirty="0">
                <a:latin typeface="Arial" panose="020B0604020202020204" pitchFamily="34" charset="0"/>
                <a:cs typeface="Arial" panose="020B0604020202020204" pitchFamily="34" charset="0"/>
              </a:rPr>
              <a:t>THE CPA</a:t>
            </a:r>
          </a:p>
        </p:txBody>
      </p:sp>
      <p:sp>
        <p:nvSpPr>
          <p:cNvPr id="3" name="Text Placeholder 2">
            <a:extLst>
              <a:ext uri="{FF2B5EF4-FFF2-40B4-BE49-F238E27FC236}">
                <a16:creationId xmlns:a16="http://schemas.microsoft.com/office/drawing/2014/main" id="{CFF75665-AA11-437A-8CC6-76CD2DF3F14B}"/>
              </a:ext>
            </a:extLst>
          </p:cNvPr>
          <p:cNvSpPr>
            <a:spLocks noGrp="1"/>
          </p:cNvSpPr>
          <p:nvPr>
            <p:ph type="body" idx="1"/>
          </p:nvPr>
        </p:nvSpPr>
        <p:spPr>
          <a:xfrm>
            <a:off x="650240" y="1143000"/>
            <a:ext cx="11704320" cy="6324600"/>
          </a:xfrm>
        </p:spPr>
        <p:txBody>
          <a:bodyPr/>
          <a:lstStyle/>
          <a:p>
            <a:r>
              <a:rPr lang="en-ZA" sz="2800" dirty="0">
                <a:latin typeface="Arial" panose="020B0604020202020204" pitchFamily="34" charset="0"/>
                <a:cs typeface="Arial" panose="020B0604020202020204" pitchFamily="34" charset="0"/>
              </a:rPr>
              <a:t>Section 30:  Disposal by police official of article after seizure</a:t>
            </a:r>
            <a:endParaRPr lang="en-ZA" dirty="0"/>
          </a:p>
          <a:p>
            <a:r>
              <a:rPr lang="en-ZA" dirty="0"/>
              <a:t> </a:t>
            </a:r>
          </a:p>
          <a:p>
            <a:r>
              <a:rPr lang="en-ZA" sz="2400" dirty="0"/>
              <a:t>A police official who seizes any article referred to in section 20 or to whom any such article is under the provisions of this Chapter delivered -</a:t>
            </a:r>
          </a:p>
          <a:p>
            <a:r>
              <a:rPr lang="en-ZA" sz="2400" dirty="0"/>
              <a:t> </a:t>
            </a:r>
          </a:p>
          <a:p>
            <a:r>
              <a:rPr lang="en-ZA" sz="2400" dirty="0"/>
              <a:t>(a)	may, if the article is perishable, with due regard to the interests of the persons concerned, dispose of the article in such manner as the circumstances may require; or</a:t>
            </a:r>
          </a:p>
          <a:p>
            <a:r>
              <a:rPr lang="en-ZA" sz="2400" dirty="0"/>
              <a:t> </a:t>
            </a:r>
          </a:p>
          <a:p>
            <a:r>
              <a:rPr lang="en-ZA" sz="2400" dirty="0"/>
              <a:t>(b)	may, if the article is stolen property or property suspected to be stolen, with the consent of the person from whom it was seized, deliver the article to the person from whom, in the opinion of such police official, such article was stolen, and shall warn such person to hold such article available for production at any resultant criminal proceedings, if required to do so; or</a:t>
            </a:r>
          </a:p>
          <a:p>
            <a:r>
              <a:rPr lang="en-ZA" sz="2400" dirty="0"/>
              <a:t> </a:t>
            </a:r>
          </a:p>
          <a:p>
            <a:r>
              <a:rPr lang="en-ZA" sz="2400" dirty="0"/>
              <a:t>(c)	shall, if the article is not disposed of or delivered under the provisions of paragraph (a) or (b), give it a distinctive identification mark and retain it in police custody or make such other arrangements with regard to the custody thereof as the circumstances may require. </a:t>
            </a:r>
          </a:p>
        </p:txBody>
      </p:sp>
    </p:spTree>
    <p:extLst>
      <p:ext uri="{BB962C8B-B14F-4D97-AF65-F5344CB8AC3E}">
        <p14:creationId xmlns:p14="http://schemas.microsoft.com/office/powerpoint/2010/main" val="1414330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A5AC-40E1-400B-8A5C-704852ABF6BE}"/>
              </a:ext>
            </a:extLst>
          </p:cNvPr>
          <p:cNvSpPr>
            <a:spLocks noGrp="1"/>
          </p:cNvSpPr>
          <p:nvPr>
            <p:ph type="title"/>
          </p:nvPr>
        </p:nvSpPr>
        <p:spPr>
          <a:xfrm>
            <a:off x="650240" y="390144"/>
            <a:ext cx="11704320" cy="615553"/>
          </a:xfrm>
        </p:spPr>
        <p:txBody>
          <a:bodyPr/>
          <a:lstStyle/>
          <a:p>
            <a:pPr algn="ctr"/>
            <a:r>
              <a:rPr lang="en-ZA" sz="4000" dirty="0">
                <a:latin typeface="Arial" panose="020B0604020202020204" pitchFamily="34" charset="0"/>
                <a:cs typeface="Arial" panose="020B0604020202020204" pitchFamily="34" charset="0"/>
              </a:rPr>
              <a:t>THE CPA</a:t>
            </a:r>
          </a:p>
        </p:txBody>
      </p:sp>
      <p:sp>
        <p:nvSpPr>
          <p:cNvPr id="3" name="Text Placeholder 2">
            <a:extLst>
              <a:ext uri="{FF2B5EF4-FFF2-40B4-BE49-F238E27FC236}">
                <a16:creationId xmlns:a16="http://schemas.microsoft.com/office/drawing/2014/main" id="{CFF75665-AA11-437A-8CC6-76CD2DF3F14B}"/>
              </a:ext>
            </a:extLst>
          </p:cNvPr>
          <p:cNvSpPr>
            <a:spLocks noGrp="1"/>
          </p:cNvSpPr>
          <p:nvPr>
            <p:ph type="body" idx="1"/>
          </p:nvPr>
        </p:nvSpPr>
        <p:spPr>
          <a:xfrm>
            <a:off x="650240" y="1143000"/>
            <a:ext cx="11704320" cy="4616648"/>
          </a:xfrm>
        </p:spPr>
        <p:txBody>
          <a:bodyPr/>
          <a:lstStyle/>
          <a:p>
            <a:r>
              <a:rPr lang="en-ZA" sz="2800" dirty="0">
                <a:latin typeface="Arial" panose="020B0604020202020204" pitchFamily="34" charset="0"/>
                <a:cs typeface="Arial" panose="020B0604020202020204" pitchFamily="34" charset="0"/>
              </a:rPr>
              <a:t>Section 31:  Disposal of article where no criminal proceedings are instituted or where it is not required for criminal proceedings </a:t>
            </a:r>
          </a:p>
          <a:p>
            <a:endParaRPr lang="en-ZA" sz="2800" dirty="0">
              <a:latin typeface="Arial" panose="020B0604020202020204" pitchFamily="34" charset="0"/>
              <a:cs typeface="Arial" panose="020B0604020202020204" pitchFamily="34" charset="0"/>
            </a:endParaRPr>
          </a:p>
          <a:p>
            <a:r>
              <a:rPr lang="en-ZA" dirty="0"/>
              <a:t>(</a:t>
            </a:r>
            <a:r>
              <a:rPr lang="en-ZA" sz="2400" dirty="0"/>
              <a:t>1)  	(a)  	If no criminal proceedings are instituted in connection with any article referred to in section 30(c) or if it appears that such article is not required at the trial for purposes of evidence or for purposes of an order of court, the article shall be returned to the person from whom it was seized, if such person may lawfully possess such article, or, if such person may not lawfully possess such article, to the person who may lawfully possess it. </a:t>
            </a:r>
          </a:p>
          <a:p>
            <a:r>
              <a:rPr lang="en-ZA" sz="2400" dirty="0"/>
              <a:t> </a:t>
            </a:r>
          </a:p>
          <a:p>
            <a:r>
              <a:rPr lang="en-ZA" sz="2400" dirty="0"/>
              <a:t>(b) 	If no person may lawfully possess such article or if the police official charged with the investigation reasonably does not know of any person who may lawfully possess such article, the article shall be forfeited to the State. </a:t>
            </a:r>
          </a:p>
        </p:txBody>
      </p:sp>
    </p:spTree>
    <p:extLst>
      <p:ext uri="{BB962C8B-B14F-4D97-AF65-F5344CB8AC3E}">
        <p14:creationId xmlns:p14="http://schemas.microsoft.com/office/powerpoint/2010/main" val="1617450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A5AC-40E1-400B-8A5C-704852ABF6BE}"/>
              </a:ext>
            </a:extLst>
          </p:cNvPr>
          <p:cNvSpPr>
            <a:spLocks noGrp="1"/>
          </p:cNvSpPr>
          <p:nvPr>
            <p:ph type="title"/>
          </p:nvPr>
        </p:nvSpPr>
        <p:spPr>
          <a:xfrm>
            <a:off x="650240" y="390144"/>
            <a:ext cx="11704320" cy="615553"/>
          </a:xfrm>
        </p:spPr>
        <p:txBody>
          <a:bodyPr/>
          <a:lstStyle/>
          <a:p>
            <a:pPr algn="ctr"/>
            <a:r>
              <a:rPr lang="en-ZA" sz="4000" dirty="0">
                <a:latin typeface="Arial" panose="020B0604020202020204" pitchFamily="34" charset="0"/>
                <a:cs typeface="Arial" panose="020B0604020202020204" pitchFamily="34" charset="0"/>
              </a:rPr>
              <a:t>THE CPA</a:t>
            </a:r>
          </a:p>
        </p:txBody>
      </p:sp>
      <p:sp>
        <p:nvSpPr>
          <p:cNvPr id="3" name="Text Placeholder 2">
            <a:extLst>
              <a:ext uri="{FF2B5EF4-FFF2-40B4-BE49-F238E27FC236}">
                <a16:creationId xmlns:a16="http://schemas.microsoft.com/office/drawing/2014/main" id="{CFF75665-AA11-437A-8CC6-76CD2DF3F14B}"/>
              </a:ext>
            </a:extLst>
          </p:cNvPr>
          <p:cNvSpPr>
            <a:spLocks noGrp="1"/>
          </p:cNvSpPr>
          <p:nvPr>
            <p:ph type="body" idx="1"/>
          </p:nvPr>
        </p:nvSpPr>
        <p:spPr>
          <a:xfrm>
            <a:off x="650240" y="1143000"/>
            <a:ext cx="11704320" cy="4985980"/>
          </a:xfrm>
        </p:spPr>
        <p:txBody>
          <a:bodyPr/>
          <a:lstStyle/>
          <a:p>
            <a:r>
              <a:rPr lang="en-ZA" sz="2800" dirty="0">
                <a:latin typeface="Arial" panose="020B0604020202020204" pitchFamily="34" charset="0"/>
                <a:cs typeface="Arial" panose="020B0604020202020204" pitchFamily="34" charset="0"/>
              </a:rPr>
              <a:t>Section 32:  Disposal of article where criminal proceedings are instituted and admission of guilt fine is paid </a:t>
            </a:r>
          </a:p>
          <a:p>
            <a:endParaRPr lang="en-ZA" sz="2800" dirty="0">
              <a:latin typeface="Arial" panose="020B0604020202020204" pitchFamily="34" charset="0"/>
              <a:cs typeface="Arial" panose="020B0604020202020204" pitchFamily="34" charset="0"/>
            </a:endParaRPr>
          </a:p>
          <a:p>
            <a:r>
              <a:rPr lang="en-ZA" dirty="0"/>
              <a:t>(</a:t>
            </a:r>
            <a:r>
              <a:rPr lang="en-ZA" sz="2400" dirty="0"/>
              <a:t>1)  	If criminal proceedings are instituted in connection with any article referred to in section 30 (c) and the accused admits his guilt in accordance with the provisions of section 57, the article shall be returned to the person from whom it was seized, if such person may lawfully possess such article, or, if such person may not lawfully possess such article, to the person who may lawfully possess it, whereupon the provisions of section 31(2) shall apply with reference to any such person.</a:t>
            </a:r>
          </a:p>
          <a:p>
            <a:r>
              <a:rPr lang="en-ZA" sz="2400" dirty="0"/>
              <a:t> </a:t>
            </a:r>
          </a:p>
          <a:p>
            <a:r>
              <a:rPr lang="en-ZA" sz="2400" dirty="0"/>
              <a:t>(2)  	If no person may lawfully possess such article or if the police official charged with the investigation reasonably does not know of any person who may lawfully possess such article, the article shall be forfeited to the State.</a:t>
            </a:r>
          </a:p>
        </p:txBody>
      </p:sp>
    </p:spTree>
    <p:extLst>
      <p:ext uri="{BB962C8B-B14F-4D97-AF65-F5344CB8AC3E}">
        <p14:creationId xmlns:p14="http://schemas.microsoft.com/office/powerpoint/2010/main" val="2297732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A5AC-40E1-400B-8A5C-704852ABF6BE}"/>
              </a:ext>
            </a:extLst>
          </p:cNvPr>
          <p:cNvSpPr>
            <a:spLocks noGrp="1"/>
          </p:cNvSpPr>
          <p:nvPr>
            <p:ph type="title"/>
          </p:nvPr>
        </p:nvSpPr>
        <p:spPr>
          <a:xfrm>
            <a:off x="650240" y="390144"/>
            <a:ext cx="11704320" cy="615553"/>
          </a:xfrm>
        </p:spPr>
        <p:txBody>
          <a:bodyPr/>
          <a:lstStyle/>
          <a:p>
            <a:pPr algn="ctr"/>
            <a:r>
              <a:rPr lang="en-ZA" sz="4000" dirty="0">
                <a:latin typeface="Arial" panose="020B0604020202020204" pitchFamily="34" charset="0"/>
                <a:cs typeface="Arial" panose="020B0604020202020204" pitchFamily="34" charset="0"/>
              </a:rPr>
              <a:t>THE CPA</a:t>
            </a:r>
          </a:p>
        </p:txBody>
      </p:sp>
      <p:sp>
        <p:nvSpPr>
          <p:cNvPr id="3" name="Text Placeholder 2">
            <a:extLst>
              <a:ext uri="{FF2B5EF4-FFF2-40B4-BE49-F238E27FC236}">
                <a16:creationId xmlns:a16="http://schemas.microsoft.com/office/drawing/2014/main" id="{CFF75665-AA11-437A-8CC6-76CD2DF3F14B}"/>
              </a:ext>
            </a:extLst>
          </p:cNvPr>
          <p:cNvSpPr>
            <a:spLocks noGrp="1"/>
          </p:cNvSpPr>
          <p:nvPr>
            <p:ph type="body" idx="1"/>
          </p:nvPr>
        </p:nvSpPr>
        <p:spPr>
          <a:xfrm>
            <a:off x="650240" y="1143000"/>
            <a:ext cx="11704320" cy="6524863"/>
          </a:xfrm>
        </p:spPr>
        <p:txBody>
          <a:bodyPr/>
          <a:lstStyle/>
          <a:p>
            <a:r>
              <a:rPr lang="en-ZA" sz="2800" dirty="0">
                <a:latin typeface="Arial" panose="020B0604020202020204" pitchFamily="34" charset="0"/>
                <a:cs typeface="Arial" panose="020B0604020202020204" pitchFamily="34" charset="0"/>
              </a:rPr>
              <a:t>Section 34:  Disposal of article after commencement of criminal proceedings </a:t>
            </a:r>
          </a:p>
          <a:p>
            <a:endParaRPr lang="en-ZA" sz="2800" dirty="0">
              <a:latin typeface="Arial" panose="020B0604020202020204" pitchFamily="34" charset="0"/>
              <a:cs typeface="Arial" panose="020B0604020202020204" pitchFamily="34" charset="0"/>
            </a:endParaRPr>
          </a:p>
          <a:p>
            <a:r>
              <a:rPr lang="en-ZA" sz="2000" dirty="0"/>
              <a:t>(1)  	The judge or judicial officer presiding at criminal proceedings shall at the conclusion of such proceedings, but subject to the provisions of this Act or any other law under which any matter shall or may be forfeited, make an order that any article referred to in section 33 -</a:t>
            </a:r>
          </a:p>
          <a:p>
            <a:r>
              <a:rPr lang="en-ZA" sz="2000" dirty="0"/>
              <a:t> </a:t>
            </a:r>
          </a:p>
          <a:p>
            <a:r>
              <a:rPr lang="en-ZA" sz="2000" dirty="0"/>
              <a:t>(a)	be returned to the person from whom it was seized, if such person may lawfully possess such article; or</a:t>
            </a:r>
          </a:p>
          <a:p>
            <a:r>
              <a:rPr lang="en-ZA" sz="2000" dirty="0"/>
              <a:t> </a:t>
            </a:r>
          </a:p>
          <a:p>
            <a:r>
              <a:rPr lang="en-ZA" sz="2000" dirty="0"/>
              <a:t>(b)	if such person is not entitled to the article or cannot lawfully possess the article, be returned to any other person entitled thereto, if such person may lawfully possess the article; or</a:t>
            </a:r>
          </a:p>
          <a:p>
            <a:r>
              <a:rPr lang="en-ZA" sz="2000" dirty="0"/>
              <a:t> </a:t>
            </a:r>
          </a:p>
          <a:p>
            <a:r>
              <a:rPr lang="en-ZA" sz="2000" dirty="0"/>
              <a:t>(c)	if no person is entitled to the article or if no person may lawfully possess the article or, if the person who is entitled thereto cannot be traced or is unknown, be forfeited to the State. </a:t>
            </a:r>
          </a:p>
          <a:p>
            <a:r>
              <a:rPr lang="en-ZA" sz="2000" dirty="0"/>
              <a:t> </a:t>
            </a:r>
          </a:p>
          <a:p>
            <a:r>
              <a:rPr lang="en-ZA" sz="2000" dirty="0"/>
              <a:t>……. </a:t>
            </a:r>
          </a:p>
          <a:p>
            <a:endParaRPr lang="en-ZA" sz="2000" dirty="0"/>
          </a:p>
          <a:p>
            <a:r>
              <a:rPr lang="en-ZA" sz="2000" dirty="0"/>
              <a:t>(6)  	If the circumstances so require or if the criminal proceedings in question cannot for any reason be disposed of, the judge or judicial officer concerned may make any order referred to in paragraph (a), (b) or (c) of subsection (1) at any stage of the proceedings. </a:t>
            </a:r>
          </a:p>
        </p:txBody>
      </p:sp>
    </p:spTree>
    <p:extLst>
      <p:ext uri="{BB962C8B-B14F-4D97-AF65-F5344CB8AC3E}">
        <p14:creationId xmlns:p14="http://schemas.microsoft.com/office/powerpoint/2010/main" val="1271812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A5AC-40E1-400B-8A5C-704852ABF6BE}"/>
              </a:ext>
            </a:extLst>
          </p:cNvPr>
          <p:cNvSpPr>
            <a:spLocks noGrp="1"/>
          </p:cNvSpPr>
          <p:nvPr>
            <p:ph type="title"/>
          </p:nvPr>
        </p:nvSpPr>
        <p:spPr>
          <a:xfrm>
            <a:off x="650240" y="390144"/>
            <a:ext cx="11704320" cy="615553"/>
          </a:xfrm>
        </p:spPr>
        <p:txBody>
          <a:bodyPr/>
          <a:lstStyle/>
          <a:p>
            <a:pPr algn="ctr"/>
            <a:r>
              <a:rPr lang="en-ZA" sz="4000" dirty="0">
                <a:latin typeface="Arial" panose="020B0604020202020204" pitchFamily="34" charset="0"/>
                <a:cs typeface="Arial" panose="020B0604020202020204" pitchFamily="34" charset="0"/>
              </a:rPr>
              <a:t>NEMA</a:t>
            </a:r>
          </a:p>
        </p:txBody>
      </p:sp>
      <p:sp>
        <p:nvSpPr>
          <p:cNvPr id="3" name="Text Placeholder 2">
            <a:extLst>
              <a:ext uri="{FF2B5EF4-FFF2-40B4-BE49-F238E27FC236}">
                <a16:creationId xmlns:a16="http://schemas.microsoft.com/office/drawing/2014/main" id="{CFF75665-AA11-437A-8CC6-76CD2DF3F14B}"/>
              </a:ext>
            </a:extLst>
          </p:cNvPr>
          <p:cNvSpPr>
            <a:spLocks noGrp="1"/>
          </p:cNvSpPr>
          <p:nvPr>
            <p:ph type="body" idx="1"/>
          </p:nvPr>
        </p:nvSpPr>
        <p:spPr>
          <a:xfrm>
            <a:off x="650240" y="1143000"/>
            <a:ext cx="11704320" cy="2246769"/>
          </a:xfrm>
        </p:spPr>
        <p:txBody>
          <a:bodyPr/>
          <a:lstStyle/>
          <a:p>
            <a:r>
              <a:rPr lang="en-ZA" sz="2800" dirty="0">
                <a:latin typeface="Arial" panose="020B0604020202020204" pitchFamily="34" charset="0"/>
                <a:cs typeface="Arial" panose="020B0604020202020204" pitchFamily="34" charset="0"/>
              </a:rPr>
              <a:t>Section 31I:  Seizure of items</a:t>
            </a:r>
          </a:p>
          <a:p>
            <a:endParaRPr lang="en-ZA" sz="2800" dirty="0">
              <a:latin typeface="Arial" panose="020B0604020202020204" pitchFamily="34" charset="0"/>
              <a:cs typeface="Arial" panose="020B0604020202020204" pitchFamily="34" charset="0"/>
            </a:endParaRPr>
          </a:p>
          <a:p>
            <a:r>
              <a:rPr lang="en-ZA" sz="2400" dirty="0"/>
              <a:t>(1)  	The provisions of  sections 30  to 34 of the Criminal Procedure Act, 1977, apply to the disposal of anything seized in terms of this Part, subject to such modifications as the context may require.</a:t>
            </a:r>
          </a:p>
          <a:p>
            <a:pPr hangingPunct="0"/>
            <a:r>
              <a:rPr lang="en-US" dirty="0"/>
              <a:t> </a:t>
            </a:r>
            <a:endParaRPr lang="en-ZA" dirty="0"/>
          </a:p>
        </p:txBody>
      </p:sp>
    </p:spTree>
    <p:extLst>
      <p:ext uri="{BB962C8B-B14F-4D97-AF65-F5344CB8AC3E}">
        <p14:creationId xmlns:p14="http://schemas.microsoft.com/office/powerpoint/2010/main" val="4192031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2441</TotalTime>
  <Words>2104</Words>
  <Application>Microsoft Office PowerPoint</Application>
  <PresentationFormat>Custom</PresentationFormat>
  <Paragraphs>160</Paragraphs>
  <Slides>16</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PowerPoint Presentation</vt:lpstr>
      <vt:lpstr>SO LONG AND THANKS FOR ALL THE FISH: Disposal of seized marine living resources </vt:lpstr>
      <vt:lpstr>INTRODUCTION</vt:lpstr>
      <vt:lpstr>THE MLRA</vt:lpstr>
      <vt:lpstr>THE CPA</vt:lpstr>
      <vt:lpstr>THE CPA</vt:lpstr>
      <vt:lpstr>THE CPA</vt:lpstr>
      <vt:lpstr>THE CPA</vt:lpstr>
      <vt:lpstr>NEMA</vt:lpstr>
      <vt:lpstr>NEMA</vt:lpstr>
      <vt:lpstr>Anything else? </vt:lpstr>
      <vt:lpstr>The challenge </vt:lpstr>
      <vt:lpstr>NEMLAB</vt:lpstr>
      <vt:lpstr>Proposed solution 1</vt:lpstr>
      <vt:lpstr>Proposed solution 2</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dc:creator>
  <cp:lastModifiedBy>Philippus Johannes Snijman</cp:lastModifiedBy>
  <cp:revision>159</cp:revision>
  <dcterms:created xsi:type="dcterms:W3CDTF">2018-03-08T09:10:59Z</dcterms:created>
  <dcterms:modified xsi:type="dcterms:W3CDTF">2020-03-09T16:29:59Z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2018-03-08T00:00:00Z</vt:filetime>
  </property>
  <property fmtid="{D5CDD505-2E9C-101B-9397-08002B2CF9AE}" pid="3" name="Creator">
    <vt:lpwstr>Adobe InDesign CC 13.0 (Macintosh)</vt:lpwstr>
  </property>
  <property fmtid="{D5CDD505-2E9C-101B-9397-08002B2CF9AE}" pid="4" name="LastSaved">
    <vt:filetime>2018-03-08T00:00:00Z</vt:filetime>
  </property>
</Properties>
</file>