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5.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49.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306" r:id="rId3"/>
    <p:sldId id="307" r:id="rId4"/>
    <p:sldId id="499" r:id="rId5"/>
    <p:sldId id="308" r:id="rId6"/>
    <p:sldId id="309" r:id="rId7"/>
    <p:sldId id="508" r:id="rId8"/>
    <p:sldId id="310" r:id="rId9"/>
    <p:sldId id="311" r:id="rId10"/>
    <p:sldId id="314" r:id="rId11"/>
    <p:sldId id="315" r:id="rId12"/>
    <p:sldId id="320" r:id="rId13"/>
    <p:sldId id="489" r:id="rId14"/>
    <p:sldId id="490" r:id="rId15"/>
    <p:sldId id="493" r:id="rId16"/>
    <p:sldId id="492" r:id="rId17"/>
    <p:sldId id="321" r:id="rId18"/>
    <p:sldId id="500" r:id="rId19"/>
    <p:sldId id="345" r:id="rId20"/>
    <p:sldId id="501" r:id="rId21"/>
    <p:sldId id="502" r:id="rId22"/>
    <p:sldId id="498" r:id="rId23"/>
    <p:sldId id="505" r:id="rId24"/>
    <p:sldId id="264" r:id="rId25"/>
    <p:sldId id="504" r:id="rId26"/>
    <p:sldId id="506" r:id="rId27"/>
    <p:sldId id="472" r:id="rId28"/>
    <p:sldId id="333" r:id="rId29"/>
    <p:sldId id="468" r:id="rId30"/>
    <p:sldId id="336" r:id="rId31"/>
    <p:sldId id="342" r:id="rId32"/>
    <p:sldId id="338" r:id="rId33"/>
    <p:sldId id="507" r:id="rId34"/>
    <p:sldId id="323" r:id="rId35"/>
    <p:sldId id="329" r:id="rId36"/>
    <p:sldId id="331" r:id="rId37"/>
    <p:sldId id="332" r:id="rId38"/>
    <p:sldId id="302" r:id="rId39"/>
  </p:sldIdLst>
  <p:sldSz cx="17348200" cy="9753600"/>
  <p:notesSz cx="17348200"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42" autoAdjust="0"/>
    <p:restoredTop sz="94660"/>
  </p:normalViewPr>
  <p:slideViewPr>
    <p:cSldViewPr>
      <p:cViewPr varScale="1">
        <p:scale>
          <a:sx n="48" d="100"/>
          <a:sy n="48" d="100"/>
        </p:scale>
        <p:origin x="48" y="28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516813" cy="48895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9826625" y="0"/>
            <a:ext cx="7516813" cy="488950"/>
          </a:xfrm>
          <a:prstGeom prst="rect">
            <a:avLst/>
          </a:prstGeom>
        </p:spPr>
        <p:txBody>
          <a:bodyPr vert="horz" lIns="91440" tIns="45720" rIns="91440" bIns="45720" rtlCol="0"/>
          <a:lstStyle>
            <a:lvl1pPr algn="r">
              <a:defRPr sz="1200"/>
            </a:lvl1pPr>
          </a:lstStyle>
          <a:p>
            <a:fld id="{7723A8D3-D054-4D7A-9BD5-767492FBB117}" type="datetimeFigureOut">
              <a:rPr lang="en-ZA" smtClean="0"/>
              <a:t>2025/04/14</a:t>
            </a:fld>
            <a:endParaRPr lang="en-ZA"/>
          </a:p>
        </p:txBody>
      </p:sp>
      <p:sp>
        <p:nvSpPr>
          <p:cNvPr id="4" name="Slide Image Placeholder 3"/>
          <p:cNvSpPr>
            <a:spLocks noGrp="1" noRot="1" noChangeAspect="1"/>
          </p:cNvSpPr>
          <p:nvPr>
            <p:ph type="sldImg" idx="2"/>
          </p:nvPr>
        </p:nvSpPr>
        <p:spPr>
          <a:xfrm>
            <a:off x="5746750" y="1219200"/>
            <a:ext cx="5854700" cy="3292475"/>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1735138" y="4694238"/>
            <a:ext cx="13877925" cy="384016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264650"/>
            <a:ext cx="7516813" cy="48895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9826625" y="9264650"/>
            <a:ext cx="7516813" cy="488950"/>
          </a:xfrm>
          <a:prstGeom prst="rect">
            <a:avLst/>
          </a:prstGeom>
        </p:spPr>
        <p:txBody>
          <a:bodyPr vert="horz" lIns="91440" tIns="45720" rIns="91440" bIns="45720" rtlCol="0" anchor="b"/>
          <a:lstStyle>
            <a:lvl1pPr algn="r">
              <a:defRPr sz="1200"/>
            </a:lvl1pPr>
          </a:lstStyle>
          <a:p>
            <a:fld id="{97C0EE03-E6EE-4FC1-8E1D-C82A98024F95}" type="slidenum">
              <a:rPr lang="en-ZA" smtClean="0"/>
              <a:t>‹#›</a:t>
            </a:fld>
            <a:endParaRPr lang="en-ZA"/>
          </a:p>
        </p:txBody>
      </p:sp>
    </p:spTree>
    <p:extLst>
      <p:ext uri="{BB962C8B-B14F-4D97-AF65-F5344CB8AC3E}">
        <p14:creationId xmlns:p14="http://schemas.microsoft.com/office/powerpoint/2010/main" val="3981628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97C0EE03-E6EE-4FC1-8E1D-C82A98024F95}" type="slidenum">
              <a:rPr lang="en-ZA" smtClean="0"/>
              <a:t>2</a:t>
            </a:fld>
            <a:endParaRPr lang="en-ZA"/>
          </a:p>
        </p:txBody>
      </p:sp>
    </p:spTree>
    <p:extLst>
      <p:ext uri="{BB962C8B-B14F-4D97-AF65-F5344CB8AC3E}">
        <p14:creationId xmlns:p14="http://schemas.microsoft.com/office/powerpoint/2010/main" val="179535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14622EFB-CB65-E938-E0E4-06018C011D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6E7770EF-7C92-EFF7-E02C-0CCFBD68A0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altLang="en-US"/>
              <a:t>The market is expanding</a:t>
            </a:r>
          </a:p>
        </p:txBody>
      </p:sp>
      <p:sp>
        <p:nvSpPr>
          <p:cNvPr id="64516" name="Slide Number Placeholder 3">
            <a:extLst>
              <a:ext uri="{FF2B5EF4-FFF2-40B4-BE49-F238E27FC236}">
                <a16:creationId xmlns:a16="http://schemas.microsoft.com/office/drawing/2014/main" id="{7542E51B-1C12-EA72-D1B6-F002347467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DB5F2696-5E8E-488D-8DE0-ECDABE6D0B83}" type="slidenum">
              <a:rPr lang="en-ZA" altLang="en-US" sz="1200" smtClean="0"/>
              <a:pPr/>
              <a:t>32</a:t>
            </a:fld>
            <a:endParaRPr lang="en-ZA"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E105C-133E-23C4-4B0C-854531843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71657-9914-62D7-9BB1-76F420722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7BF0AB-758D-8162-CCB1-CABD10255770}"/>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AFD70CB4-16AA-A2EC-A18E-0E900169B8C4}"/>
              </a:ext>
            </a:extLst>
          </p:cNvPr>
          <p:cNvSpPr>
            <a:spLocks noGrp="1"/>
          </p:cNvSpPr>
          <p:nvPr>
            <p:ph type="sldNum" sz="quarter" idx="5"/>
          </p:nvPr>
        </p:nvSpPr>
        <p:spPr/>
        <p:txBody>
          <a:bodyPr/>
          <a:lstStyle/>
          <a:p>
            <a:fld id="{97C0EE03-E6EE-4FC1-8E1D-C82A98024F95}" type="slidenum">
              <a:rPr lang="en-ZA" smtClean="0"/>
              <a:t>33</a:t>
            </a:fld>
            <a:endParaRPr lang="en-ZA"/>
          </a:p>
        </p:txBody>
      </p:sp>
    </p:spTree>
    <p:extLst>
      <p:ext uri="{BB962C8B-B14F-4D97-AF65-F5344CB8AC3E}">
        <p14:creationId xmlns:p14="http://schemas.microsoft.com/office/powerpoint/2010/main" val="2615908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effectLst/>
                <a:latin typeface="Aptos" panose="020B0004020202020204" pitchFamily="34" charset="0"/>
                <a:ea typeface="Aptos" panose="020B0004020202020204" pitchFamily="34" charset="0"/>
                <a:cs typeface="Times New Roman" panose="02020603050405020304" pitchFamily="18" charset="0"/>
              </a:rPr>
              <a:t>An expansion is where you’ve got a contract, and rather than going out and getting a new contract, you just expand it – you make the pie bigger</a:t>
            </a:r>
            <a:endParaRPr lang="en-ZA" dirty="0"/>
          </a:p>
        </p:txBody>
      </p:sp>
      <p:sp>
        <p:nvSpPr>
          <p:cNvPr id="4" name="Slide Number Placeholder 3"/>
          <p:cNvSpPr>
            <a:spLocks noGrp="1"/>
          </p:cNvSpPr>
          <p:nvPr>
            <p:ph type="sldNum" sz="quarter" idx="5"/>
          </p:nvPr>
        </p:nvSpPr>
        <p:spPr/>
        <p:txBody>
          <a:bodyPr/>
          <a:lstStyle/>
          <a:p>
            <a:fld id="{97C0EE03-E6EE-4FC1-8E1D-C82A98024F95}" type="slidenum">
              <a:rPr lang="en-ZA" smtClean="0"/>
              <a:t>3</a:t>
            </a:fld>
            <a:endParaRPr lang="en-ZA"/>
          </a:p>
        </p:txBody>
      </p:sp>
    </p:spTree>
    <p:extLst>
      <p:ext uri="{BB962C8B-B14F-4D97-AF65-F5344CB8AC3E}">
        <p14:creationId xmlns:p14="http://schemas.microsoft.com/office/powerpoint/2010/main" val="1884631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throws amounts around, but do we know what it look like?</a:t>
            </a:r>
            <a:endParaRPr lang="en-ZA" dirty="0"/>
          </a:p>
        </p:txBody>
      </p:sp>
      <p:sp>
        <p:nvSpPr>
          <p:cNvPr id="4" name="Slide Number Placeholder 3"/>
          <p:cNvSpPr>
            <a:spLocks noGrp="1"/>
          </p:cNvSpPr>
          <p:nvPr>
            <p:ph type="sldNum" sz="quarter" idx="5"/>
          </p:nvPr>
        </p:nvSpPr>
        <p:spPr/>
        <p:txBody>
          <a:bodyPr/>
          <a:lstStyle/>
          <a:p>
            <a:fld id="{97C0EE03-E6EE-4FC1-8E1D-C82A98024F95}" type="slidenum">
              <a:rPr lang="en-ZA" smtClean="0"/>
              <a:t>6</a:t>
            </a:fld>
            <a:endParaRPr lang="en-ZA"/>
          </a:p>
        </p:txBody>
      </p:sp>
    </p:spTree>
    <p:extLst>
      <p:ext uri="{BB962C8B-B14F-4D97-AF65-F5344CB8AC3E}">
        <p14:creationId xmlns:p14="http://schemas.microsoft.com/office/powerpoint/2010/main" val="1204790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a:effectLst/>
                <a:latin typeface="Aptos" panose="020B0004020202020204" pitchFamily="34" charset="0"/>
                <a:ea typeface="Aptos" panose="020B0004020202020204" pitchFamily="34" charset="0"/>
                <a:cs typeface="Times New Roman" panose="02020603050405020304" pitchFamily="18" charset="0"/>
              </a:rPr>
              <a:t>We must hold </a:t>
            </a:r>
            <a:r>
              <a:rPr lang="en-ZA" sz="1800" dirty="0">
                <a:effectLst/>
                <a:latin typeface="Aptos" panose="020B0004020202020204" pitchFamily="34" charset="0"/>
                <a:ea typeface="Aptos" panose="020B0004020202020204" pitchFamily="34" charset="0"/>
                <a:cs typeface="Times New Roman" panose="02020603050405020304" pitchFamily="18" charset="0"/>
              </a:rPr>
              <a:t>public entities accountable – linking spending with service delivery.</a:t>
            </a:r>
            <a:endParaRPr lang="en-ZA" dirty="0"/>
          </a:p>
        </p:txBody>
      </p:sp>
      <p:sp>
        <p:nvSpPr>
          <p:cNvPr id="4" name="Slide Number Placeholder 3"/>
          <p:cNvSpPr>
            <a:spLocks noGrp="1"/>
          </p:cNvSpPr>
          <p:nvPr>
            <p:ph type="sldNum" sz="quarter" idx="5"/>
          </p:nvPr>
        </p:nvSpPr>
        <p:spPr/>
        <p:txBody>
          <a:bodyPr/>
          <a:lstStyle/>
          <a:p>
            <a:fld id="{97C0EE03-E6EE-4FC1-8E1D-C82A98024F95}" type="slidenum">
              <a:rPr lang="en-ZA" smtClean="0"/>
              <a:t>14</a:t>
            </a:fld>
            <a:endParaRPr lang="en-ZA"/>
          </a:p>
        </p:txBody>
      </p:sp>
    </p:spTree>
    <p:extLst>
      <p:ext uri="{BB962C8B-B14F-4D97-AF65-F5344CB8AC3E}">
        <p14:creationId xmlns:p14="http://schemas.microsoft.com/office/powerpoint/2010/main" val="3708225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97C0EE03-E6EE-4FC1-8E1D-C82A98024F95}" type="slidenum">
              <a:rPr lang="en-ZA" smtClean="0"/>
              <a:t>18</a:t>
            </a:fld>
            <a:endParaRPr lang="en-ZA"/>
          </a:p>
        </p:txBody>
      </p:sp>
    </p:spTree>
    <p:extLst>
      <p:ext uri="{BB962C8B-B14F-4D97-AF65-F5344CB8AC3E}">
        <p14:creationId xmlns:p14="http://schemas.microsoft.com/office/powerpoint/2010/main" val="2419895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343E68E5-9AC8-230F-145D-B38CE2E02A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FAFDF83D-6FEE-C43A-5AAC-275C642151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altLang="en-US"/>
              <a:t>And increasing …</a:t>
            </a:r>
          </a:p>
        </p:txBody>
      </p:sp>
      <p:sp>
        <p:nvSpPr>
          <p:cNvPr id="66564" name="Slide Number Placeholder 3">
            <a:extLst>
              <a:ext uri="{FF2B5EF4-FFF2-40B4-BE49-F238E27FC236}">
                <a16:creationId xmlns:a16="http://schemas.microsoft.com/office/drawing/2014/main" id="{7804F474-EB66-18C0-C4B1-082EF330D7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A59A8A09-FA78-45A1-9797-70DCE8FE0EE1}" type="slidenum">
              <a:rPr lang="en-ZA" altLang="en-US" sz="1200" smtClean="0"/>
              <a:pPr/>
              <a:t>19</a:t>
            </a:fld>
            <a:endParaRPr lang="en-ZA" altLang="en-US" sz="1200"/>
          </a:p>
        </p:txBody>
      </p:sp>
    </p:spTree>
    <p:extLst>
      <p:ext uri="{BB962C8B-B14F-4D97-AF65-F5344CB8AC3E}">
        <p14:creationId xmlns:p14="http://schemas.microsoft.com/office/powerpoint/2010/main" val="4016480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2004, to undo the wrongs committed in the apartheid era, 301 abalone quotas were awarded, mostly to individuals from previously disadvantaged fishing communities. The Fishing Rights Allocation Process (FRAP2004) was fair and open to all, with the scoring weighted in such a way that you had a much better chance of success if you came from a previously disadvantaged community. Other matters that were considered was a history in fishing, relevant qualifications like diving and skippers tickets, if you owned a suitable vessel, investment in the fishing industry etc. The department organised free 15m abalone diving as well as skippers courses for those in need, to ensure previously disadvantaged individuals were not excluded. </a:t>
            </a: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an attempt to accommodate as many fishers as possible, minimum viable quotas were given to the maximum number of fishers that the abalone resource could sustain. </a:t>
            </a: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2004, abalone quotas were given for a period of 10 years, and it was made clear to the fishers that their catch performance, involvement in the fishing, how well they looked after their crew, if they abided by the rules and what they achieved with the proceeds of their quotas would be monitored. At the end of the 10 years, all of this would be considered, after which the department would renew the quotas of those that ticked the appropriate boxes. This should have lifted these fishers out of poverty and set them up for life, provided they played by the rules. </a:t>
            </a: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then DG, and other competent officials resigned shortly afterwards. The word on the ground was that increased corruption in the government made it impossible for them to be effective at their jobs. Shortly afterwards the Zuma era started, and from that point onwards it all went downhill. Effective policing of our marine resources became almost non-existent, our abalone resource was plundered to commercial extinction in most areas and quotas were cut to far below the minimum viable level. Quotas were also not renewed after the ten years as was planned, but previous quota holders were issued with “exemptions” on a yearly basis, providing zero security and leaving fishers uncertain of a future income. </a:t>
            </a: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97C0EE03-E6EE-4FC1-8E1D-C82A98024F95}" type="slidenum">
              <a:rPr lang="en-ZA" smtClean="0"/>
              <a:t>20</a:t>
            </a:fld>
            <a:endParaRPr lang="en-ZA"/>
          </a:p>
        </p:txBody>
      </p:sp>
    </p:spTree>
    <p:extLst>
      <p:ext uri="{BB962C8B-B14F-4D97-AF65-F5344CB8AC3E}">
        <p14:creationId xmlns:p14="http://schemas.microsoft.com/office/powerpoint/2010/main" val="576249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C8258FA6-0082-C52F-C610-55D25A0CE2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F0D2D647-3F02-6F0A-6C57-3905FA4105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altLang="en-US"/>
              <a:t>They still are, but look at what are being taken …</a:t>
            </a:r>
          </a:p>
        </p:txBody>
      </p:sp>
      <p:sp>
        <p:nvSpPr>
          <p:cNvPr id="52228" name="Slide Number Placeholder 3">
            <a:extLst>
              <a:ext uri="{FF2B5EF4-FFF2-40B4-BE49-F238E27FC236}">
                <a16:creationId xmlns:a16="http://schemas.microsoft.com/office/drawing/2014/main" id="{B92979FC-B03D-FE37-3E05-943FAF7F05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42DCC64B-A0D2-4562-AEF9-A4E99A9806C9}" type="slidenum">
              <a:rPr lang="en-ZA" altLang="en-US" sz="1200" smtClean="0"/>
              <a:pPr/>
              <a:t>30</a:t>
            </a:fld>
            <a:endParaRPr lang="en-ZA"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29EACDC8-05D1-90F1-4BDF-095D528200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0549D1CA-C1AA-3ECC-D83F-961C8B9232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altLang="en-US"/>
              <a:t>As well as little mussels and little fish</a:t>
            </a:r>
          </a:p>
        </p:txBody>
      </p:sp>
      <p:sp>
        <p:nvSpPr>
          <p:cNvPr id="60420" name="Slide Number Placeholder 3">
            <a:extLst>
              <a:ext uri="{FF2B5EF4-FFF2-40B4-BE49-F238E27FC236}">
                <a16:creationId xmlns:a16="http://schemas.microsoft.com/office/drawing/2014/main" id="{106632B6-F64A-82F0-4702-3200924A1B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95E5B0EB-446C-45F0-BC1F-A53C6D2FF952}" type="slidenum">
              <a:rPr lang="en-ZA" altLang="en-US" sz="1200" smtClean="0"/>
              <a:pPr/>
              <a:t>31</a:t>
            </a:fld>
            <a:endParaRPr lang="en-ZA"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01115" y="3023616"/>
            <a:ext cx="14745970" cy="204825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602230" y="5462016"/>
            <a:ext cx="12143740" cy="24384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867410" y="2243328"/>
            <a:ext cx="7546467" cy="643737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934323" y="2243328"/>
            <a:ext cx="7546467" cy="643737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05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jp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4473648" y="8223800"/>
            <a:ext cx="2127815" cy="1154718"/>
          </a:xfrm>
          <a:prstGeom prst="rect">
            <a:avLst/>
          </a:prstGeom>
          <a:blipFill>
            <a:blip r:embed="rId8" cstate="print"/>
            <a:stretch>
              <a:fillRect/>
            </a:stretch>
          </a:blipFill>
        </p:spPr>
        <p:txBody>
          <a:bodyPr wrap="square" lIns="0" tIns="0" rIns="0" bIns="0" rtlCol="0"/>
          <a:lstStyle/>
          <a:p>
            <a:endParaRPr/>
          </a:p>
        </p:txBody>
      </p:sp>
      <p:sp>
        <p:nvSpPr>
          <p:cNvPr id="17" name="bk object 17"/>
          <p:cNvSpPr/>
          <p:nvPr/>
        </p:nvSpPr>
        <p:spPr>
          <a:xfrm>
            <a:off x="11555024" y="9062251"/>
            <a:ext cx="2331415" cy="227888"/>
          </a:xfrm>
          <a:prstGeom prst="rect">
            <a:avLst/>
          </a:prstGeom>
          <a:blipFill>
            <a:blip r:embed="rId9" cstate="print"/>
            <a:stretch>
              <a:fillRect/>
            </a:stretch>
          </a:blipFill>
        </p:spPr>
        <p:txBody>
          <a:bodyPr wrap="square" lIns="0" tIns="0" rIns="0" bIns="0" rtlCol="0"/>
          <a:lstStyle/>
          <a:p>
            <a:endParaRPr/>
          </a:p>
        </p:txBody>
      </p:sp>
      <p:sp>
        <p:nvSpPr>
          <p:cNvPr id="18" name="bk object 18"/>
          <p:cNvSpPr/>
          <p:nvPr/>
        </p:nvSpPr>
        <p:spPr>
          <a:xfrm>
            <a:off x="11568419" y="8673033"/>
            <a:ext cx="2317114" cy="296176"/>
          </a:xfrm>
          <a:prstGeom prst="rect">
            <a:avLst/>
          </a:prstGeom>
          <a:blipFill>
            <a:blip r:embed="rId10" cstate="print"/>
            <a:stretch>
              <a:fillRect/>
            </a:stretch>
          </a:blipFill>
        </p:spPr>
        <p:txBody>
          <a:bodyPr wrap="square" lIns="0" tIns="0" rIns="0" bIns="0" rtlCol="0"/>
          <a:lstStyle/>
          <a:p>
            <a:endParaRPr/>
          </a:p>
        </p:txBody>
      </p:sp>
      <p:sp>
        <p:nvSpPr>
          <p:cNvPr id="19" name="bk object 19"/>
          <p:cNvSpPr/>
          <p:nvPr/>
        </p:nvSpPr>
        <p:spPr>
          <a:xfrm>
            <a:off x="11574470" y="8223794"/>
            <a:ext cx="2294890" cy="350520"/>
          </a:xfrm>
          <a:custGeom>
            <a:avLst/>
            <a:gdLst/>
            <a:ahLst/>
            <a:cxnLst/>
            <a:rect l="l" t="t" r="r" b="b"/>
            <a:pathLst>
              <a:path w="2294890" h="350520">
                <a:moveTo>
                  <a:pt x="201206" y="21704"/>
                </a:moveTo>
                <a:lnTo>
                  <a:pt x="0" y="21704"/>
                </a:lnTo>
                <a:lnTo>
                  <a:pt x="0" y="341833"/>
                </a:lnTo>
                <a:lnTo>
                  <a:pt x="43408" y="341833"/>
                </a:lnTo>
                <a:lnTo>
                  <a:pt x="43408" y="203479"/>
                </a:lnTo>
                <a:lnTo>
                  <a:pt x="190360" y="203479"/>
                </a:lnTo>
                <a:lnTo>
                  <a:pt x="190360" y="162775"/>
                </a:lnTo>
                <a:lnTo>
                  <a:pt x="43408" y="162775"/>
                </a:lnTo>
                <a:lnTo>
                  <a:pt x="43408" y="62407"/>
                </a:lnTo>
                <a:lnTo>
                  <a:pt x="201206" y="62407"/>
                </a:lnTo>
                <a:lnTo>
                  <a:pt x="201206" y="21704"/>
                </a:lnTo>
                <a:close/>
              </a:path>
              <a:path w="2294890" h="350520">
                <a:moveTo>
                  <a:pt x="296646" y="127507"/>
                </a:moveTo>
                <a:lnTo>
                  <a:pt x="255955" y="127507"/>
                </a:lnTo>
                <a:lnTo>
                  <a:pt x="255955" y="341833"/>
                </a:lnTo>
                <a:lnTo>
                  <a:pt x="296646" y="341833"/>
                </a:lnTo>
                <a:lnTo>
                  <a:pt x="296646" y="127507"/>
                </a:lnTo>
                <a:close/>
              </a:path>
              <a:path w="2294890" h="350520">
                <a:moveTo>
                  <a:pt x="284441" y="20802"/>
                </a:moveTo>
                <a:lnTo>
                  <a:pt x="268173" y="20802"/>
                </a:lnTo>
                <a:lnTo>
                  <a:pt x="261162" y="23748"/>
                </a:lnTo>
                <a:lnTo>
                  <a:pt x="249402" y="35496"/>
                </a:lnTo>
                <a:lnTo>
                  <a:pt x="246468" y="42506"/>
                </a:lnTo>
                <a:lnTo>
                  <a:pt x="246468" y="58788"/>
                </a:lnTo>
                <a:lnTo>
                  <a:pt x="249402" y="65798"/>
                </a:lnTo>
                <a:lnTo>
                  <a:pt x="261162" y="77546"/>
                </a:lnTo>
                <a:lnTo>
                  <a:pt x="268173" y="80492"/>
                </a:lnTo>
                <a:lnTo>
                  <a:pt x="284441" y="80492"/>
                </a:lnTo>
                <a:lnTo>
                  <a:pt x="291452" y="77546"/>
                </a:lnTo>
                <a:lnTo>
                  <a:pt x="303212" y="65798"/>
                </a:lnTo>
                <a:lnTo>
                  <a:pt x="306146" y="58788"/>
                </a:lnTo>
                <a:lnTo>
                  <a:pt x="306146" y="42506"/>
                </a:lnTo>
                <a:lnTo>
                  <a:pt x="303212" y="35496"/>
                </a:lnTo>
                <a:lnTo>
                  <a:pt x="291452" y="23748"/>
                </a:lnTo>
                <a:lnTo>
                  <a:pt x="284441" y="20802"/>
                </a:lnTo>
                <a:close/>
              </a:path>
              <a:path w="2294890" h="350520">
                <a:moveTo>
                  <a:pt x="377634" y="283959"/>
                </a:moveTo>
                <a:lnTo>
                  <a:pt x="346887" y="309283"/>
                </a:lnTo>
                <a:lnTo>
                  <a:pt x="355064" y="319284"/>
                </a:lnTo>
                <a:lnTo>
                  <a:pt x="363781" y="327590"/>
                </a:lnTo>
                <a:lnTo>
                  <a:pt x="404585" y="345224"/>
                </a:lnTo>
                <a:lnTo>
                  <a:pt x="429628" y="347256"/>
                </a:lnTo>
                <a:lnTo>
                  <a:pt x="437529" y="347029"/>
                </a:lnTo>
                <a:lnTo>
                  <a:pt x="475803" y="338896"/>
                </a:lnTo>
                <a:lnTo>
                  <a:pt x="508762" y="310857"/>
                </a:lnTo>
                <a:lnTo>
                  <a:pt x="509544" y="309283"/>
                </a:lnTo>
                <a:lnTo>
                  <a:pt x="429628" y="309283"/>
                </a:lnTo>
                <a:lnTo>
                  <a:pt x="421153" y="308802"/>
                </a:lnTo>
                <a:lnTo>
                  <a:pt x="382749" y="288790"/>
                </a:lnTo>
                <a:lnTo>
                  <a:pt x="377634" y="283959"/>
                </a:lnTo>
                <a:close/>
              </a:path>
              <a:path w="2294890" h="350520">
                <a:moveTo>
                  <a:pt x="437311" y="122085"/>
                </a:moveTo>
                <a:lnTo>
                  <a:pt x="393796" y="131244"/>
                </a:lnTo>
                <a:lnTo>
                  <a:pt x="362940" y="158940"/>
                </a:lnTo>
                <a:lnTo>
                  <a:pt x="355930" y="188099"/>
                </a:lnTo>
                <a:lnTo>
                  <a:pt x="356270" y="195491"/>
                </a:lnTo>
                <a:lnTo>
                  <a:pt x="381850" y="235572"/>
                </a:lnTo>
                <a:lnTo>
                  <a:pt x="421487" y="249135"/>
                </a:lnTo>
                <a:lnTo>
                  <a:pt x="426008" y="250050"/>
                </a:lnTo>
                <a:lnTo>
                  <a:pt x="431215" y="251180"/>
                </a:lnTo>
                <a:lnTo>
                  <a:pt x="471144" y="271144"/>
                </a:lnTo>
                <a:lnTo>
                  <a:pt x="473036" y="276123"/>
                </a:lnTo>
                <a:lnTo>
                  <a:pt x="473036" y="286664"/>
                </a:lnTo>
                <a:lnTo>
                  <a:pt x="439953" y="308749"/>
                </a:lnTo>
                <a:lnTo>
                  <a:pt x="434746" y="309283"/>
                </a:lnTo>
                <a:lnTo>
                  <a:pt x="509544" y="309283"/>
                </a:lnTo>
                <a:lnTo>
                  <a:pt x="512121" y="304092"/>
                </a:lnTo>
                <a:lnTo>
                  <a:pt x="514523" y="296675"/>
                </a:lnTo>
                <a:lnTo>
                  <a:pt x="515964" y="288605"/>
                </a:lnTo>
                <a:lnTo>
                  <a:pt x="516445" y="279882"/>
                </a:lnTo>
                <a:lnTo>
                  <a:pt x="516148" y="272707"/>
                </a:lnTo>
                <a:lnTo>
                  <a:pt x="493001" y="232117"/>
                </a:lnTo>
                <a:lnTo>
                  <a:pt x="454050" y="217487"/>
                </a:lnTo>
                <a:lnTo>
                  <a:pt x="431444" y="213118"/>
                </a:lnTo>
                <a:lnTo>
                  <a:pt x="425488" y="211315"/>
                </a:lnTo>
                <a:lnTo>
                  <a:pt x="414324" y="206489"/>
                </a:lnTo>
                <a:lnTo>
                  <a:pt x="409511" y="203326"/>
                </a:lnTo>
                <a:lnTo>
                  <a:pt x="401364" y="195476"/>
                </a:lnTo>
                <a:lnTo>
                  <a:pt x="399338" y="190360"/>
                </a:lnTo>
                <a:lnTo>
                  <a:pt x="399338" y="176199"/>
                </a:lnTo>
                <a:lnTo>
                  <a:pt x="435051" y="160070"/>
                </a:lnTo>
                <a:lnTo>
                  <a:pt x="506976" y="160070"/>
                </a:lnTo>
                <a:lnTo>
                  <a:pt x="510565" y="157352"/>
                </a:lnTo>
                <a:lnTo>
                  <a:pt x="478917" y="130225"/>
                </a:lnTo>
                <a:lnTo>
                  <a:pt x="448054" y="122594"/>
                </a:lnTo>
                <a:lnTo>
                  <a:pt x="437311" y="122085"/>
                </a:lnTo>
                <a:close/>
              </a:path>
              <a:path w="2294890" h="350520">
                <a:moveTo>
                  <a:pt x="506976" y="160070"/>
                </a:moveTo>
                <a:lnTo>
                  <a:pt x="435051" y="160070"/>
                </a:lnTo>
                <a:lnTo>
                  <a:pt x="442442" y="160451"/>
                </a:lnTo>
                <a:lnTo>
                  <a:pt x="449241" y="161594"/>
                </a:lnTo>
                <a:lnTo>
                  <a:pt x="478917" y="181317"/>
                </a:lnTo>
                <a:lnTo>
                  <a:pt x="506976" y="160070"/>
                </a:lnTo>
                <a:close/>
              </a:path>
              <a:path w="2294890" h="350520">
                <a:moveTo>
                  <a:pt x="610082" y="0"/>
                </a:moveTo>
                <a:lnTo>
                  <a:pt x="569379" y="0"/>
                </a:lnTo>
                <a:lnTo>
                  <a:pt x="569379" y="341833"/>
                </a:lnTo>
                <a:lnTo>
                  <a:pt x="610082" y="341833"/>
                </a:lnTo>
                <a:lnTo>
                  <a:pt x="610082" y="231508"/>
                </a:lnTo>
                <a:lnTo>
                  <a:pt x="610363" y="222550"/>
                </a:lnTo>
                <a:lnTo>
                  <a:pt x="623417" y="181730"/>
                </a:lnTo>
                <a:lnTo>
                  <a:pt x="658763" y="160515"/>
                </a:lnTo>
                <a:lnTo>
                  <a:pt x="610082" y="160515"/>
                </a:lnTo>
                <a:lnTo>
                  <a:pt x="610082" y="0"/>
                </a:lnTo>
                <a:close/>
              </a:path>
              <a:path w="2294890" h="350520">
                <a:moveTo>
                  <a:pt x="749726" y="160070"/>
                </a:moveTo>
                <a:lnTo>
                  <a:pt x="676097" y="160070"/>
                </a:lnTo>
                <a:lnTo>
                  <a:pt x="682193" y="161048"/>
                </a:lnTo>
                <a:lnTo>
                  <a:pt x="693953" y="164972"/>
                </a:lnTo>
                <a:lnTo>
                  <a:pt x="717578" y="201385"/>
                </a:lnTo>
                <a:lnTo>
                  <a:pt x="718591" y="341833"/>
                </a:lnTo>
                <a:lnTo>
                  <a:pt x="759294" y="341833"/>
                </a:lnTo>
                <a:lnTo>
                  <a:pt x="759196" y="201385"/>
                </a:lnTo>
                <a:lnTo>
                  <a:pt x="752957" y="167081"/>
                </a:lnTo>
                <a:lnTo>
                  <a:pt x="749726" y="160070"/>
                </a:lnTo>
                <a:close/>
              </a:path>
              <a:path w="2294890" h="350520">
                <a:moveTo>
                  <a:pt x="681520" y="122085"/>
                </a:moveTo>
                <a:lnTo>
                  <a:pt x="637667" y="132714"/>
                </a:lnTo>
                <a:lnTo>
                  <a:pt x="610984" y="160515"/>
                </a:lnTo>
                <a:lnTo>
                  <a:pt x="658763" y="160515"/>
                </a:lnTo>
                <a:lnTo>
                  <a:pt x="661327" y="160070"/>
                </a:lnTo>
                <a:lnTo>
                  <a:pt x="749726" y="160070"/>
                </a:lnTo>
                <a:lnTo>
                  <a:pt x="718032" y="129532"/>
                </a:lnTo>
                <a:lnTo>
                  <a:pt x="689135" y="122382"/>
                </a:lnTo>
                <a:lnTo>
                  <a:pt x="681520" y="122085"/>
                </a:lnTo>
                <a:close/>
              </a:path>
              <a:path w="2294890" h="350520">
                <a:moveTo>
                  <a:pt x="1036053" y="21704"/>
                </a:moveTo>
                <a:lnTo>
                  <a:pt x="834847" y="21704"/>
                </a:lnTo>
                <a:lnTo>
                  <a:pt x="834847" y="341833"/>
                </a:lnTo>
                <a:lnTo>
                  <a:pt x="878255" y="341833"/>
                </a:lnTo>
                <a:lnTo>
                  <a:pt x="878255" y="203479"/>
                </a:lnTo>
                <a:lnTo>
                  <a:pt x="1025207" y="203479"/>
                </a:lnTo>
                <a:lnTo>
                  <a:pt x="1025207" y="162775"/>
                </a:lnTo>
                <a:lnTo>
                  <a:pt x="878255" y="162775"/>
                </a:lnTo>
                <a:lnTo>
                  <a:pt x="878255" y="62407"/>
                </a:lnTo>
                <a:lnTo>
                  <a:pt x="1036053" y="62407"/>
                </a:lnTo>
                <a:lnTo>
                  <a:pt x="1036053" y="21704"/>
                </a:lnTo>
                <a:close/>
              </a:path>
              <a:path w="2294890" h="350520">
                <a:moveTo>
                  <a:pt x="1244993" y="13563"/>
                </a:moveTo>
                <a:lnTo>
                  <a:pt x="1193360" y="20818"/>
                </a:lnTo>
                <a:lnTo>
                  <a:pt x="1149075" y="41773"/>
                </a:lnTo>
                <a:lnTo>
                  <a:pt x="1114570" y="73764"/>
                </a:lnTo>
                <a:lnTo>
                  <a:pt x="1090574" y="115303"/>
                </a:lnTo>
                <a:lnTo>
                  <a:pt x="1078917" y="164225"/>
                </a:lnTo>
                <a:lnTo>
                  <a:pt x="1078141" y="181775"/>
                </a:lnTo>
                <a:lnTo>
                  <a:pt x="1078917" y="199322"/>
                </a:lnTo>
                <a:lnTo>
                  <a:pt x="1090574" y="248234"/>
                </a:lnTo>
                <a:lnTo>
                  <a:pt x="1114570" y="289780"/>
                </a:lnTo>
                <a:lnTo>
                  <a:pt x="1149075" y="321768"/>
                </a:lnTo>
                <a:lnTo>
                  <a:pt x="1193360" y="342724"/>
                </a:lnTo>
                <a:lnTo>
                  <a:pt x="1244993" y="349973"/>
                </a:lnTo>
                <a:lnTo>
                  <a:pt x="1262934" y="349168"/>
                </a:lnTo>
                <a:lnTo>
                  <a:pt x="1312367" y="337083"/>
                </a:lnTo>
                <a:lnTo>
                  <a:pt x="1353518" y="312285"/>
                </a:lnTo>
                <a:lnTo>
                  <a:pt x="1356750" y="309283"/>
                </a:lnTo>
                <a:lnTo>
                  <a:pt x="1244993" y="309283"/>
                </a:lnTo>
                <a:lnTo>
                  <a:pt x="1231540" y="308647"/>
                </a:lnTo>
                <a:lnTo>
                  <a:pt x="1184571" y="293585"/>
                </a:lnTo>
                <a:lnTo>
                  <a:pt x="1149811" y="262781"/>
                </a:lnTo>
                <a:lnTo>
                  <a:pt x="1129094" y="219454"/>
                </a:lnTo>
                <a:lnTo>
                  <a:pt x="1124267" y="181775"/>
                </a:lnTo>
                <a:lnTo>
                  <a:pt x="1124803" y="168844"/>
                </a:lnTo>
                <a:lnTo>
                  <a:pt x="1137600" y="120999"/>
                </a:lnTo>
                <a:lnTo>
                  <a:pt x="1165578" y="83642"/>
                </a:lnTo>
                <a:lnTo>
                  <a:pt x="1206671" y="59989"/>
                </a:lnTo>
                <a:lnTo>
                  <a:pt x="1244993" y="54267"/>
                </a:lnTo>
                <a:lnTo>
                  <a:pt x="1356762" y="54267"/>
                </a:lnTo>
                <a:lnTo>
                  <a:pt x="1353518" y="51253"/>
                </a:lnTo>
                <a:lnTo>
                  <a:pt x="1312367" y="26454"/>
                </a:lnTo>
                <a:lnTo>
                  <a:pt x="1262934" y="14370"/>
                </a:lnTo>
                <a:lnTo>
                  <a:pt x="1244993" y="13563"/>
                </a:lnTo>
                <a:close/>
              </a:path>
              <a:path w="2294890" h="350520">
                <a:moveTo>
                  <a:pt x="1356762" y="54267"/>
                </a:moveTo>
                <a:lnTo>
                  <a:pt x="1244993" y="54267"/>
                </a:lnTo>
                <a:lnTo>
                  <a:pt x="1258440" y="54902"/>
                </a:lnTo>
                <a:lnTo>
                  <a:pt x="1271212" y="56810"/>
                </a:lnTo>
                <a:lnTo>
                  <a:pt x="1315300" y="76365"/>
                </a:lnTo>
                <a:lnTo>
                  <a:pt x="1346722" y="110502"/>
                </a:lnTo>
                <a:lnTo>
                  <a:pt x="1363568" y="156283"/>
                </a:lnTo>
                <a:lnTo>
                  <a:pt x="1365719" y="181775"/>
                </a:lnTo>
                <a:lnTo>
                  <a:pt x="1365181" y="194700"/>
                </a:lnTo>
                <a:lnTo>
                  <a:pt x="1352373" y="242545"/>
                </a:lnTo>
                <a:lnTo>
                  <a:pt x="1324402" y="279907"/>
                </a:lnTo>
                <a:lnTo>
                  <a:pt x="1283309" y="303560"/>
                </a:lnTo>
                <a:lnTo>
                  <a:pt x="1244993" y="309283"/>
                </a:lnTo>
                <a:lnTo>
                  <a:pt x="1356750" y="309283"/>
                </a:lnTo>
                <a:lnTo>
                  <a:pt x="1384588" y="276953"/>
                </a:lnTo>
                <a:lnTo>
                  <a:pt x="1404841" y="232551"/>
                </a:lnTo>
                <a:lnTo>
                  <a:pt x="1411833" y="181775"/>
                </a:lnTo>
                <a:lnTo>
                  <a:pt x="1411057" y="164225"/>
                </a:lnTo>
                <a:lnTo>
                  <a:pt x="1399400" y="115303"/>
                </a:lnTo>
                <a:lnTo>
                  <a:pt x="1375404" y="73764"/>
                </a:lnTo>
                <a:lnTo>
                  <a:pt x="1365034" y="61950"/>
                </a:lnTo>
                <a:lnTo>
                  <a:pt x="1356762" y="54267"/>
                </a:lnTo>
                <a:close/>
              </a:path>
              <a:path w="2294890" h="350520">
                <a:moveTo>
                  <a:pt x="1590471" y="21704"/>
                </a:moveTo>
                <a:lnTo>
                  <a:pt x="1477886" y="21704"/>
                </a:lnTo>
                <a:lnTo>
                  <a:pt x="1477886" y="341833"/>
                </a:lnTo>
                <a:lnTo>
                  <a:pt x="1521294" y="341833"/>
                </a:lnTo>
                <a:lnTo>
                  <a:pt x="1521294" y="200761"/>
                </a:lnTo>
                <a:lnTo>
                  <a:pt x="1617534" y="200761"/>
                </a:lnTo>
                <a:lnTo>
                  <a:pt x="1614436" y="195783"/>
                </a:lnTo>
                <a:lnTo>
                  <a:pt x="1623266" y="194502"/>
                </a:lnTo>
                <a:lnTo>
                  <a:pt x="1631675" y="192454"/>
                </a:lnTo>
                <a:lnTo>
                  <a:pt x="1666725" y="172162"/>
                </a:lnTo>
                <a:lnTo>
                  <a:pt x="1675200" y="162775"/>
                </a:lnTo>
                <a:lnTo>
                  <a:pt x="1521294" y="162775"/>
                </a:lnTo>
                <a:lnTo>
                  <a:pt x="1521294" y="59689"/>
                </a:lnTo>
                <a:lnTo>
                  <a:pt x="1678960" y="59689"/>
                </a:lnTo>
                <a:lnTo>
                  <a:pt x="1677871" y="57966"/>
                </a:lnTo>
                <a:lnTo>
                  <a:pt x="1641119" y="30073"/>
                </a:lnTo>
                <a:lnTo>
                  <a:pt x="1605166" y="22227"/>
                </a:lnTo>
                <a:lnTo>
                  <a:pt x="1590471" y="21704"/>
                </a:lnTo>
                <a:close/>
              </a:path>
              <a:path w="2294890" h="350520">
                <a:moveTo>
                  <a:pt x="1617534" y="200761"/>
                </a:moveTo>
                <a:lnTo>
                  <a:pt x="1569681" y="200761"/>
                </a:lnTo>
                <a:lnTo>
                  <a:pt x="1651063" y="341833"/>
                </a:lnTo>
                <a:lnTo>
                  <a:pt x="1705317" y="341833"/>
                </a:lnTo>
                <a:lnTo>
                  <a:pt x="1617534" y="200761"/>
                </a:lnTo>
                <a:close/>
              </a:path>
              <a:path w="2294890" h="350520">
                <a:moveTo>
                  <a:pt x="1678960" y="59689"/>
                </a:moveTo>
                <a:lnTo>
                  <a:pt x="1586699" y="59689"/>
                </a:lnTo>
                <a:lnTo>
                  <a:pt x="1595069" y="60363"/>
                </a:lnTo>
                <a:lnTo>
                  <a:pt x="1611655" y="63080"/>
                </a:lnTo>
                <a:lnTo>
                  <a:pt x="1643688" y="90252"/>
                </a:lnTo>
                <a:lnTo>
                  <a:pt x="1646999" y="111239"/>
                </a:lnTo>
                <a:lnTo>
                  <a:pt x="1646630" y="118992"/>
                </a:lnTo>
                <a:lnTo>
                  <a:pt x="1619034" y="156908"/>
                </a:lnTo>
                <a:lnTo>
                  <a:pt x="1586699" y="162775"/>
                </a:lnTo>
                <a:lnTo>
                  <a:pt x="1675200" y="162775"/>
                </a:lnTo>
                <a:lnTo>
                  <a:pt x="1691759" y="126328"/>
                </a:lnTo>
                <a:lnTo>
                  <a:pt x="1693113" y="111239"/>
                </a:lnTo>
                <a:lnTo>
                  <a:pt x="1692830" y="103704"/>
                </a:lnTo>
                <a:lnTo>
                  <a:pt x="1682322" y="65006"/>
                </a:lnTo>
                <a:lnTo>
                  <a:pt x="1678960" y="59689"/>
                </a:lnTo>
                <a:close/>
              </a:path>
              <a:path w="2294890" h="350520">
                <a:moveTo>
                  <a:pt x="1904771" y="13563"/>
                </a:moveTo>
                <a:lnTo>
                  <a:pt x="1852709" y="20689"/>
                </a:lnTo>
                <a:lnTo>
                  <a:pt x="1808402" y="41435"/>
                </a:lnTo>
                <a:lnTo>
                  <a:pt x="1773910" y="73678"/>
                </a:lnTo>
                <a:lnTo>
                  <a:pt x="1750136" y="115976"/>
                </a:lnTo>
                <a:lnTo>
                  <a:pt x="1738682" y="166296"/>
                </a:lnTo>
                <a:lnTo>
                  <a:pt x="1737918" y="184480"/>
                </a:lnTo>
                <a:lnTo>
                  <a:pt x="1738625" y="199589"/>
                </a:lnTo>
                <a:lnTo>
                  <a:pt x="1749221" y="244398"/>
                </a:lnTo>
                <a:lnTo>
                  <a:pt x="1771904" y="285386"/>
                </a:lnTo>
                <a:lnTo>
                  <a:pt x="1805747" y="318773"/>
                </a:lnTo>
                <a:lnTo>
                  <a:pt x="1849732" y="341835"/>
                </a:lnTo>
                <a:lnTo>
                  <a:pt x="1902510" y="349973"/>
                </a:lnTo>
                <a:lnTo>
                  <a:pt x="1915886" y="349535"/>
                </a:lnTo>
                <a:lnTo>
                  <a:pt x="1961246" y="339317"/>
                </a:lnTo>
                <a:lnTo>
                  <a:pt x="2000508" y="317417"/>
                </a:lnTo>
                <a:lnTo>
                  <a:pt x="2009826" y="309283"/>
                </a:lnTo>
                <a:lnTo>
                  <a:pt x="1903412" y="309283"/>
                </a:lnTo>
                <a:lnTo>
                  <a:pt x="1889760" y="308661"/>
                </a:lnTo>
                <a:lnTo>
                  <a:pt x="1842562" y="293903"/>
                </a:lnTo>
                <a:lnTo>
                  <a:pt x="1808459" y="263269"/>
                </a:lnTo>
                <a:lnTo>
                  <a:pt x="1788620" y="220941"/>
                </a:lnTo>
                <a:lnTo>
                  <a:pt x="1784045" y="184480"/>
                </a:lnTo>
                <a:lnTo>
                  <a:pt x="1784581" y="171128"/>
                </a:lnTo>
                <a:lnTo>
                  <a:pt x="1792630" y="133616"/>
                </a:lnTo>
                <a:lnTo>
                  <a:pt x="1816823" y="92240"/>
                </a:lnTo>
                <a:lnTo>
                  <a:pt x="1854352" y="64439"/>
                </a:lnTo>
                <a:lnTo>
                  <a:pt x="1903412" y="54267"/>
                </a:lnTo>
                <a:lnTo>
                  <a:pt x="2008944" y="54267"/>
                </a:lnTo>
                <a:lnTo>
                  <a:pt x="2006483" y="51469"/>
                </a:lnTo>
                <a:lnTo>
                  <a:pt x="1966937" y="25780"/>
                </a:lnTo>
                <a:lnTo>
                  <a:pt x="1920523" y="14327"/>
                </a:lnTo>
                <a:lnTo>
                  <a:pt x="1904771" y="13563"/>
                </a:lnTo>
                <a:close/>
              </a:path>
              <a:path w="2294890" h="350520">
                <a:moveTo>
                  <a:pt x="1987054" y="266318"/>
                </a:moveTo>
                <a:lnTo>
                  <a:pt x="1951786" y="297980"/>
                </a:lnTo>
                <a:lnTo>
                  <a:pt x="1903412" y="309283"/>
                </a:lnTo>
                <a:lnTo>
                  <a:pt x="2009826" y="309283"/>
                </a:lnTo>
                <a:lnTo>
                  <a:pt x="2011019" y="308152"/>
                </a:lnTo>
                <a:lnTo>
                  <a:pt x="2017052" y="301967"/>
                </a:lnTo>
                <a:lnTo>
                  <a:pt x="2021268" y="297230"/>
                </a:lnTo>
                <a:lnTo>
                  <a:pt x="2023681" y="293903"/>
                </a:lnTo>
                <a:lnTo>
                  <a:pt x="1987054" y="266318"/>
                </a:lnTo>
                <a:close/>
              </a:path>
              <a:path w="2294890" h="350520">
                <a:moveTo>
                  <a:pt x="2008944" y="54267"/>
                </a:moveTo>
                <a:lnTo>
                  <a:pt x="1903412" y="54267"/>
                </a:lnTo>
                <a:lnTo>
                  <a:pt x="1914399" y="54860"/>
                </a:lnTo>
                <a:lnTo>
                  <a:pt x="1925221" y="56638"/>
                </a:lnTo>
                <a:lnTo>
                  <a:pt x="1965356" y="75290"/>
                </a:lnTo>
                <a:lnTo>
                  <a:pt x="1980730" y="90893"/>
                </a:lnTo>
                <a:lnTo>
                  <a:pt x="2016899" y="63309"/>
                </a:lnTo>
                <a:lnTo>
                  <a:pt x="2008944" y="54267"/>
                </a:lnTo>
                <a:close/>
              </a:path>
              <a:path w="2294890" h="350520">
                <a:moveTo>
                  <a:pt x="2286431" y="21704"/>
                </a:moveTo>
                <a:lnTo>
                  <a:pt x="2079790" y="21704"/>
                </a:lnTo>
                <a:lnTo>
                  <a:pt x="2079790" y="341833"/>
                </a:lnTo>
                <a:lnTo>
                  <a:pt x="2294572" y="341833"/>
                </a:lnTo>
                <a:lnTo>
                  <a:pt x="2294572" y="301142"/>
                </a:lnTo>
                <a:lnTo>
                  <a:pt x="2123198" y="301142"/>
                </a:lnTo>
                <a:lnTo>
                  <a:pt x="2123198" y="198500"/>
                </a:lnTo>
                <a:lnTo>
                  <a:pt x="2275128" y="198500"/>
                </a:lnTo>
                <a:lnTo>
                  <a:pt x="2275128" y="157810"/>
                </a:lnTo>
                <a:lnTo>
                  <a:pt x="2123198" y="157810"/>
                </a:lnTo>
                <a:lnTo>
                  <a:pt x="2123198" y="62407"/>
                </a:lnTo>
                <a:lnTo>
                  <a:pt x="2286431" y="62407"/>
                </a:lnTo>
                <a:lnTo>
                  <a:pt x="2286431" y="21704"/>
                </a:lnTo>
                <a:close/>
              </a:path>
            </a:pathLst>
          </a:custGeom>
          <a:solidFill>
            <a:srgbClr val="001332"/>
          </a:solidFill>
        </p:spPr>
        <p:txBody>
          <a:bodyPr wrap="square" lIns="0" tIns="0" rIns="0" bIns="0" rtlCol="0"/>
          <a:lstStyle/>
          <a:p>
            <a:endParaRPr/>
          </a:p>
        </p:txBody>
      </p:sp>
      <p:sp>
        <p:nvSpPr>
          <p:cNvPr id="20" name="bk object 20"/>
          <p:cNvSpPr/>
          <p:nvPr/>
        </p:nvSpPr>
        <p:spPr>
          <a:xfrm>
            <a:off x="0" y="7975600"/>
            <a:ext cx="6921500" cy="1778000"/>
          </a:xfrm>
          <a:prstGeom prst="rect">
            <a:avLst/>
          </a:prstGeom>
          <a:blipFill>
            <a:blip r:embed="rId11" cstate="print"/>
            <a:stretch>
              <a:fillRect/>
            </a:stretch>
          </a:blipFill>
        </p:spPr>
        <p:txBody>
          <a:bodyPr wrap="square" lIns="0" tIns="0" rIns="0" bIns="0" rtlCol="0"/>
          <a:lstStyle/>
          <a:p>
            <a:endParaRPr/>
          </a:p>
        </p:txBody>
      </p:sp>
      <p:sp>
        <p:nvSpPr>
          <p:cNvPr id="21" name="bk object 21"/>
          <p:cNvSpPr/>
          <p:nvPr/>
        </p:nvSpPr>
        <p:spPr>
          <a:xfrm>
            <a:off x="7010400" y="7975600"/>
            <a:ext cx="4000499" cy="1777999"/>
          </a:xfrm>
          <a:prstGeom prst="rect">
            <a:avLst/>
          </a:prstGeom>
          <a:blipFill>
            <a:blip r:embed="rId12" cstate="print"/>
            <a:stretch>
              <a:fillRect/>
            </a:stretch>
          </a:blipFill>
        </p:spPr>
        <p:txBody>
          <a:bodyPr wrap="square" lIns="0" tIns="0" rIns="0" bIns="0" rtlCol="0"/>
          <a:lstStyle/>
          <a:p>
            <a:endParaRPr/>
          </a:p>
        </p:txBody>
      </p:sp>
      <p:sp>
        <p:nvSpPr>
          <p:cNvPr id="2" name="Holder 2"/>
          <p:cNvSpPr>
            <a:spLocks noGrp="1"/>
          </p:cNvSpPr>
          <p:nvPr>
            <p:ph type="title"/>
          </p:nvPr>
        </p:nvSpPr>
        <p:spPr>
          <a:xfrm>
            <a:off x="867410" y="390144"/>
            <a:ext cx="15613380" cy="156057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867410" y="2243328"/>
            <a:ext cx="15613380" cy="643737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898388" y="9070848"/>
            <a:ext cx="5551424" cy="48768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867410" y="9070848"/>
            <a:ext cx="3990086" cy="48768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4/14/2025</a:t>
            </a:fld>
            <a:endParaRPr lang="en-US"/>
          </a:p>
        </p:txBody>
      </p:sp>
      <p:sp>
        <p:nvSpPr>
          <p:cNvPr id="6" name="Holder 6"/>
          <p:cNvSpPr>
            <a:spLocks noGrp="1"/>
          </p:cNvSpPr>
          <p:nvPr>
            <p:ph type="sldNum" sz="quarter" idx="7"/>
          </p:nvPr>
        </p:nvSpPr>
        <p:spPr>
          <a:xfrm>
            <a:off x="12490704" y="9070848"/>
            <a:ext cx="3990086" cy="48768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jpg"/><Relationship Id="rId5" Type="http://schemas.openxmlformats.org/officeDocument/2006/relationships/image" Target="../media/image9.pn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eur01.safelinks.protection.outlook.com/?url=https%3A%2F%2Fwww.polity.org.za%2Ftopic%2Fsafety&amp;data=05%7C02%7Chennie.vanas%40mandela.ac.za%7Cca7db45ff6dd46e4877908dd6dafa02f%7Cbd70eeb3a537435a937c7cd330dc74d8%7C0%7C0%7C638787323908883773%7CUnknown%7CTWFpbGZsb3d8eyJFbXB0eU1hcGkiOnRydWUsIlYiOiIwLjAuMDAwMCIsIlAiOiJXaW4zMiIsIkFOIjoiTWFpbCIsIldUIjoyfQ%3D%3D%7C0%7C%7C%7C&amp;sdata=mJ2frVGoDAz095KuiXrHOECYLuo0GbW7sMrjZPaVpS4%3D&amp;reserved=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eur01.safelinks.protection.outlook.com/?url=https%3A%2F%2Fwww.polity.org.za%2Ftopic%2Fservices&amp;data=05%7C02%7Chennie.vanas%40mandela.ac.za%7Cca7db45ff6dd46e4877908dd6dafa02f%7Cbd70eeb3a537435a937c7cd330dc74d8%7C0%7C0%7C638787323908906260%7CUnknown%7CTWFpbGZsb3d8eyJFbXB0eU1hcGkiOnRydWUsIlYiOiIwLjAuMDAwMCIsIlAiOiJXaW4zMiIsIkFOIjoiTWFpbCIsIldUIjoyfQ%3D%3D%7C0%7C%7C%7C&amp;sdata=%2FXaQILN7MdCpI3jEVoZJ0kF9OQrYDI8Wf1qeRrmbNg0%3D&amp;reserved=0" TargetMode="External"/><Relationship Id="rId4" Type="http://schemas.openxmlformats.org/officeDocument/2006/relationships/hyperlink" Target="https://eur01.safelinks.protection.outlook.com/?url=https%3A%2F%2Fwww.polity.org.za%2Ftopic%2Fsecurity&amp;data=05%7C02%7Chennie.vanas%40mandela.ac.za%7Cca7db45ff6dd46e4877908dd6dafa02f%7Cbd70eeb3a537435a937c7cd330dc74d8%7C0%7C0%7C638787323908895793%7CUnknown%7CTWFpbGZsb3d8eyJFbXB0eU1hcGkiOnRydWUsIlYiOiIwLjAuMDAwMCIsIlAiOiJXaW4zMiIsIkFOIjoiTWFpbCIsIldUIjoyfQ%3D%3D%7C0%7C%7C%7C&amp;sdata=%2BGXld6oHbnopsOIOl%2F3EzmbRly5BizdwCJYiGfL7W1Y%3D&amp;reserved=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17348200" cy="7289800"/>
          </a:xfrm>
          <a:custGeom>
            <a:avLst/>
            <a:gdLst/>
            <a:ahLst/>
            <a:cxnLst/>
            <a:rect l="l" t="t" r="r" b="b"/>
            <a:pathLst>
              <a:path w="17348200" h="7289800">
                <a:moveTo>
                  <a:pt x="0" y="7289787"/>
                </a:moveTo>
                <a:lnTo>
                  <a:pt x="17348200" y="7289787"/>
                </a:lnTo>
                <a:lnTo>
                  <a:pt x="17348200" y="0"/>
                </a:lnTo>
                <a:lnTo>
                  <a:pt x="0" y="0"/>
                </a:lnTo>
                <a:lnTo>
                  <a:pt x="0" y="7289787"/>
                </a:lnTo>
                <a:close/>
              </a:path>
            </a:pathLst>
          </a:custGeom>
          <a:solidFill>
            <a:srgbClr val="001332"/>
          </a:solidFill>
        </p:spPr>
        <p:txBody>
          <a:bodyPr wrap="square" lIns="0" tIns="0" rIns="0" bIns="0" rtlCol="0"/>
          <a:lstStyle/>
          <a:p>
            <a:endParaRPr/>
          </a:p>
        </p:txBody>
      </p:sp>
      <p:sp>
        <p:nvSpPr>
          <p:cNvPr id="3" name="object 3"/>
          <p:cNvSpPr/>
          <p:nvPr/>
        </p:nvSpPr>
        <p:spPr>
          <a:xfrm>
            <a:off x="6581906" y="1323847"/>
            <a:ext cx="240029" cy="0"/>
          </a:xfrm>
          <a:custGeom>
            <a:avLst/>
            <a:gdLst/>
            <a:ahLst/>
            <a:cxnLst/>
            <a:rect l="l" t="t" r="r" b="b"/>
            <a:pathLst>
              <a:path w="240029">
                <a:moveTo>
                  <a:pt x="0" y="0"/>
                </a:moveTo>
                <a:lnTo>
                  <a:pt x="239623" y="0"/>
                </a:lnTo>
              </a:path>
            </a:pathLst>
          </a:custGeom>
          <a:ln w="64769">
            <a:solidFill>
              <a:srgbClr val="FFFFFF"/>
            </a:solidFill>
          </a:ln>
        </p:spPr>
        <p:txBody>
          <a:bodyPr wrap="square" lIns="0" tIns="0" rIns="0" bIns="0" rtlCol="0"/>
          <a:lstStyle/>
          <a:p>
            <a:endParaRPr/>
          </a:p>
        </p:txBody>
      </p:sp>
      <p:sp>
        <p:nvSpPr>
          <p:cNvPr id="4" name="object 4"/>
          <p:cNvSpPr/>
          <p:nvPr/>
        </p:nvSpPr>
        <p:spPr>
          <a:xfrm>
            <a:off x="6616362" y="958722"/>
            <a:ext cx="0" cy="332740"/>
          </a:xfrm>
          <a:custGeom>
            <a:avLst/>
            <a:gdLst/>
            <a:ahLst/>
            <a:cxnLst/>
            <a:rect l="l" t="t" r="r" b="b"/>
            <a:pathLst>
              <a:path h="332740">
                <a:moveTo>
                  <a:pt x="0" y="0"/>
                </a:moveTo>
                <a:lnTo>
                  <a:pt x="0" y="332740"/>
                </a:lnTo>
              </a:path>
            </a:pathLst>
          </a:custGeom>
          <a:ln w="68910">
            <a:solidFill>
              <a:srgbClr val="FFFFFF"/>
            </a:solidFill>
          </a:ln>
        </p:spPr>
        <p:txBody>
          <a:bodyPr wrap="square" lIns="0" tIns="0" rIns="0" bIns="0" rtlCol="0"/>
          <a:lstStyle/>
          <a:p>
            <a:endParaRPr/>
          </a:p>
        </p:txBody>
      </p:sp>
      <p:sp>
        <p:nvSpPr>
          <p:cNvPr id="5" name="object 5"/>
          <p:cNvSpPr/>
          <p:nvPr/>
        </p:nvSpPr>
        <p:spPr>
          <a:xfrm>
            <a:off x="9124180" y="958550"/>
            <a:ext cx="459740" cy="398145"/>
          </a:xfrm>
          <a:custGeom>
            <a:avLst/>
            <a:gdLst/>
            <a:ahLst/>
            <a:cxnLst/>
            <a:rect l="l" t="t" r="r" b="b"/>
            <a:pathLst>
              <a:path w="459740" h="398144">
                <a:moveTo>
                  <a:pt x="229704" y="0"/>
                </a:moveTo>
                <a:lnTo>
                  <a:pt x="0" y="397929"/>
                </a:lnTo>
                <a:lnTo>
                  <a:pt x="459447" y="397929"/>
                </a:lnTo>
                <a:lnTo>
                  <a:pt x="229704" y="0"/>
                </a:lnTo>
                <a:close/>
              </a:path>
            </a:pathLst>
          </a:custGeom>
          <a:solidFill>
            <a:srgbClr val="FFCB1F"/>
          </a:solidFill>
        </p:spPr>
        <p:txBody>
          <a:bodyPr wrap="square" lIns="0" tIns="0" rIns="0" bIns="0" rtlCol="0"/>
          <a:lstStyle/>
          <a:p>
            <a:endParaRPr/>
          </a:p>
        </p:txBody>
      </p:sp>
      <p:sp>
        <p:nvSpPr>
          <p:cNvPr id="6" name="object 6"/>
          <p:cNvSpPr/>
          <p:nvPr/>
        </p:nvSpPr>
        <p:spPr>
          <a:xfrm>
            <a:off x="11226209" y="958722"/>
            <a:ext cx="367030" cy="398145"/>
          </a:xfrm>
          <a:custGeom>
            <a:avLst/>
            <a:gdLst/>
            <a:ahLst/>
            <a:cxnLst/>
            <a:rect l="l" t="t" r="r" b="b"/>
            <a:pathLst>
              <a:path w="367029" h="398144">
                <a:moveTo>
                  <a:pt x="220141" y="0"/>
                </a:moveTo>
                <a:lnTo>
                  <a:pt x="143408" y="0"/>
                </a:lnTo>
                <a:lnTo>
                  <a:pt x="0" y="397751"/>
                </a:lnTo>
                <a:lnTo>
                  <a:pt x="71691" y="397751"/>
                </a:lnTo>
                <a:lnTo>
                  <a:pt x="94881" y="332778"/>
                </a:lnTo>
                <a:lnTo>
                  <a:pt x="342982" y="332778"/>
                </a:lnTo>
                <a:lnTo>
                  <a:pt x="318792" y="267246"/>
                </a:lnTo>
                <a:lnTo>
                  <a:pt x="118414" y="267246"/>
                </a:lnTo>
                <a:lnTo>
                  <a:pt x="182613" y="89649"/>
                </a:lnTo>
                <a:lnTo>
                  <a:pt x="253234" y="89649"/>
                </a:lnTo>
                <a:lnTo>
                  <a:pt x="220141" y="0"/>
                </a:lnTo>
                <a:close/>
              </a:path>
              <a:path w="367029" h="398144">
                <a:moveTo>
                  <a:pt x="342982" y="332778"/>
                </a:moveTo>
                <a:lnTo>
                  <a:pt x="270471" y="332778"/>
                </a:lnTo>
                <a:lnTo>
                  <a:pt x="293535" y="397751"/>
                </a:lnTo>
                <a:lnTo>
                  <a:pt x="366966" y="397751"/>
                </a:lnTo>
                <a:lnTo>
                  <a:pt x="342982" y="332778"/>
                </a:lnTo>
                <a:close/>
              </a:path>
              <a:path w="367029" h="398144">
                <a:moveTo>
                  <a:pt x="253234" y="89649"/>
                </a:moveTo>
                <a:lnTo>
                  <a:pt x="182613" y="89649"/>
                </a:lnTo>
                <a:lnTo>
                  <a:pt x="246900" y="267246"/>
                </a:lnTo>
                <a:lnTo>
                  <a:pt x="318792" y="267246"/>
                </a:lnTo>
                <a:lnTo>
                  <a:pt x="253234" y="89649"/>
                </a:lnTo>
                <a:close/>
              </a:path>
            </a:pathLst>
          </a:custGeom>
          <a:solidFill>
            <a:srgbClr val="FFFFFF"/>
          </a:solidFill>
        </p:spPr>
        <p:txBody>
          <a:bodyPr wrap="square" lIns="0" tIns="0" rIns="0" bIns="0" rtlCol="0"/>
          <a:lstStyle/>
          <a:p>
            <a:endParaRPr/>
          </a:p>
        </p:txBody>
      </p:sp>
      <p:sp>
        <p:nvSpPr>
          <p:cNvPr id="7" name="object 7"/>
          <p:cNvSpPr/>
          <p:nvPr/>
        </p:nvSpPr>
        <p:spPr>
          <a:xfrm>
            <a:off x="10132938" y="958738"/>
            <a:ext cx="328295" cy="398145"/>
          </a:xfrm>
          <a:custGeom>
            <a:avLst/>
            <a:gdLst/>
            <a:ahLst/>
            <a:cxnLst/>
            <a:rect l="l" t="t" r="r" b="b"/>
            <a:pathLst>
              <a:path w="328295" h="398144">
                <a:moveTo>
                  <a:pt x="136690" y="0"/>
                </a:moveTo>
                <a:lnTo>
                  <a:pt x="0" y="0"/>
                </a:lnTo>
                <a:lnTo>
                  <a:pt x="0" y="397751"/>
                </a:lnTo>
                <a:lnTo>
                  <a:pt x="136690" y="397751"/>
                </a:lnTo>
                <a:lnTo>
                  <a:pt x="182933" y="392585"/>
                </a:lnTo>
                <a:lnTo>
                  <a:pt x="224161" y="377825"/>
                </a:lnTo>
                <a:lnTo>
                  <a:pt x="259609" y="354578"/>
                </a:lnTo>
                <a:lnTo>
                  <a:pt x="280182" y="332778"/>
                </a:lnTo>
                <a:lnTo>
                  <a:pt x="68910" y="332778"/>
                </a:lnTo>
                <a:lnTo>
                  <a:pt x="68910" y="64973"/>
                </a:lnTo>
                <a:lnTo>
                  <a:pt x="280192" y="64973"/>
                </a:lnTo>
                <a:lnTo>
                  <a:pt x="259609" y="43165"/>
                </a:lnTo>
                <a:lnTo>
                  <a:pt x="224161" y="19922"/>
                </a:lnTo>
                <a:lnTo>
                  <a:pt x="182933" y="5165"/>
                </a:lnTo>
                <a:lnTo>
                  <a:pt x="136690" y="0"/>
                </a:lnTo>
                <a:close/>
              </a:path>
              <a:path w="328295" h="398144">
                <a:moveTo>
                  <a:pt x="280192" y="64973"/>
                </a:moveTo>
                <a:lnTo>
                  <a:pt x="136690" y="64973"/>
                </a:lnTo>
                <a:lnTo>
                  <a:pt x="184926" y="73760"/>
                </a:lnTo>
                <a:lnTo>
                  <a:pt x="223859" y="99563"/>
                </a:lnTo>
                <a:lnTo>
                  <a:pt x="249872" y="141541"/>
                </a:lnTo>
                <a:lnTo>
                  <a:pt x="259346" y="198856"/>
                </a:lnTo>
                <a:lnTo>
                  <a:pt x="249872" y="256188"/>
                </a:lnTo>
                <a:lnTo>
                  <a:pt x="223859" y="298178"/>
                </a:lnTo>
                <a:lnTo>
                  <a:pt x="184926" y="323988"/>
                </a:lnTo>
                <a:lnTo>
                  <a:pt x="136690" y="332778"/>
                </a:lnTo>
                <a:lnTo>
                  <a:pt x="280182" y="332778"/>
                </a:lnTo>
                <a:lnTo>
                  <a:pt x="288511" y="323951"/>
                </a:lnTo>
                <a:lnTo>
                  <a:pt x="310103" y="287051"/>
                </a:lnTo>
                <a:lnTo>
                  <a:pt x="323619" y="244983"/>
                </a:lnTo>
                <a:lnTo>
                  <a:pt x="328295" y="198856"/>
                </a:lnTo>
                <a:lnTo>
                  <a:pt x="323619" y="152739"/>
                </a:lnTo>
                <a:lnTo>
                  <a:pt x="310103" y="110680"/>
                </a:lnTo>
                <a:lnTo>
                  <a:pt x="288486" y="73760"/>
                </a:lnTo>
                <a:lnTo>
                  <a:pt x="280192" y="64973"/>
                </a:lnTo>
                <a:close/>
              </a:path>
            </a:pathLst>
          </a:custGeom>
          <a:solidFill>
            <a:srgbClr val="FFFFFF"/>
          </a:solidFill>
        </p:spPr>
        <p:txBody>
          <a:bodyPr wrap="square" lIns="0" tIns="0" rIns="0" bIns="0" rtlCol="0"/>
          <a:lstStyle/>
          <a:p>
            <a:endParaRPr/>
          </a:p>
        </p:txBody>
      </p:sp>
      <p:sp>
        <p:nvSpPr>
          <p:cNvPr id="8" name="object 8"/>
          <p:cNvSpPr/>
          <p:nvPr/>
        </p:nvSpPr>
        <p:spPr>
          <a:xfrm>
            <a:off x="6209887" y="1323847"/>
            <a:ext cx="262255" cy="0"/>
          </a:xfrm>
          <a:custGeom>
            <a:avLst/>
            <a:gdLst/>
            <a:ahLst/>
            <a:cxnLst/>
            <a:rect l="l" t="t" r="r" b="b"/>
            <a:pathLst>
              <a:path w="262254">
                <a:moveTo>
                  <a:pt x="0" y="0"/>
                </a:moveTo>
                <a:lnTo>
                  <a:pt x="261696" y="0"/>
                </a:lnTo>
              </a:path>
            </a:pathLst>
          </a:custGeom>
          <a:ln w="64769">
            <a:solidFill>
              <a:srgbClr val="FFFFFF"/>
            </a:solidFill>
          </a:ln>
        </p:spPr>
        <p:txBody>
          <a:bodyPr wrap="square" lIns="0" tIns="0" rIns="0" bIns="0" rtlCol="0"/>
          <a:lstStyle/>
          <a:p>
            <a:endParaRPr/>
          </a:p>
        </p:txBody>
      </p:sp>
      <p:sp>
        <p:nvSpPr>
          <p:cNvPr id="9" name="object 9"/>
          <p:cNvSpPr/>
          <p:nvPr/>
        </p:nvSpPr>
        <p:spPr>
          <a:xfrm>
            <a:off x="6244342" y="1189863"/>
            <a:ext cx="0" cy="101600"/>
          </a:xfrm>
          <a:custGeom>
            <a:avLst/>
            <a:gdLst/>
            <a:ahLst/>
            <a:cxnLst/>
            <a:rect l="l" t="t" r="r" b="b"/>
            <a:pathLst>
              <a:path h="101600">
                <a:moveTo>
                  <a:pt x="0" y="0"/>
                </a:moveTo>
                <a:lnTo>
                  <a:pt x="0" y="101600"/>
                </a:lnTo>
              </a:path>
            </a:pathLst>
          </a:custGeom>
          <a:ln w="68910">
            <a:solidFill>
              <a:srgbClr val="FFFFFF"/>
            </a:solidFill>
          </a:ln>
        </p:spPr>
        <p:txBody>
          <a:bodyPr wrap="square" lIns="0" tIns="0" rIns="0" bIns="0" rtlCol="0"/>
          <a:lstStyle/>
          <a:p>
            <a:endParaRPr/>
          </a:p>
        </p:txBody>
      </p:sp>
      <p:sp>
        <p:nvSpPr>
          <p:cNvPr id="10" name="object 10"/>
          <p:cNvSpPr/>
          <p:nvPr/>
        </p:nvSpPr>
        <p:spPr>
          <a:xfrm>
            <a:off x="6209887" y="1157477"/>
            <a:ext cx="229235" cy="0"/>
          </a:xfrm>
          <a:custGeom>
            <a:avLst/>
            <a:gdLst/>
            <a:ahLst/>
            <a:cxnLst/>
            <a:rect l="l" t="t" r="r" b="b"/>
            <a:pathLst>
              <a:path w="229235">
                <a:moveTo>
                  <a:pt x="0" y="0"/>
                </a:moveTo>
                <a:lnTo>
                  <a:pt x="228980" y="0"/>
                </a:lnTo>
              </a:path>
            </a:pathLst>
          </a:custGeom>
          <a:ln w="64770">
            <a:solidFill>
              <a:srgbClr val="FFFFFF"/>
            </a:solidFill>
          </a:ln>
        </p:spPr>
        <p:txBody>
          <a:bodyPr wrap="square" lIns="0" tIns="0" rIns="0" bIns="0" rtlCol="0"/>
          <a:lstStyle/>
          <a:p>
            <a:endParaRPr/>
          </a:p>
        </p:txBody>
      </p:sp>
      <p:sp>
        <p:nvSpPr>
          <p:cNvPr id="11" name="object 11"/>
          <p:cNvSpPr/>
          <p:nvPr/>
        </p:nvSpPr>
        <p:spPr>
          <a:xfrm>
            <a:off x="6244342" y="1023492"/>
            <a:ext cx="0" cy="101600"/>
          </a:xfrm>
          <a:custGeom>
            <a:avLst/>
            <a:gdLst/>
            <a:ahLst/>
            <a:cxnLst/>
            <a:rect l="l" t="t" r="r" b="b"/>
            <a:pathLst>
              <a:path h="101600">
                <a:moveTo>
                  <a:pt x="0" y="0"/>
                </a:moveTo>
                <a:lnTo>
                  <a:pt x="0" y="101600"/>
                </a:lnTo>
              </a:path>
            </a:pathLst>
          </a:custGeom>
          <a:ln w="68910">
            <a:solidFill>
              <a:srgbClr val="FFFFFF"/>
            </a:solidFill>
          </a:ln>
        </p:spPr>
        <p:txBody>
          <a:bodyPr wrap="square" lIns="0" tIns="0" rIns="0" bIns="0" rtlCol="0"/>
          <a:lstStyle/>
          <a:p>
            <a:endParaRPr/>
          </a:p>
        </p:txBody>
      </p:sp>
      <p:sp>
        <p:nvSpPr>
          <p:cNvPr id="12" name="object 12"/>
          <p:cNvSpPr/>
          <p:nvPr/>
        </p:nvSpPr>
        <p:spPr>
          <a:xfrm>
            <a:off x="6209887" y="991108"/>
            <a:ext cx="262255" cy="0"/>
          </a:xfrm>
          <a:custGeom>
            <a:avLst/>
            <a:gdLst/>
            <a:ahLst/>
            <a:cxnLst/>
            <a:rect l="l" t="t" r="r" b="b"/>
            <a:pathLst>
              <a:path w="262254">
                <a:moveTo>
                  <a:pt x="0" y="0"/>
                </a:moveTo>
                <a:lnTo>
                  <a:pt x="261696" y="0"/>
                </a:lnTo>
              </a:path>
            </a:pathLst>
          </a:custGeom>
          <a:ln w="64770">
            <a:solidFill>
              <a:srgbClr val="FFFFFF"/>
            </a:solidFill>
          </a:ln>
        </p:spPr>
        <p:txBody>
          <a:bodyPr wrap="square" lIns="0" tIns="0" rIns="0" bIns="0" rtlCol="0"/>
          <a:lstStyle/>
          <a:p>
            <a:endParaRPr/>
          </a:p>
        </p:txBody>
      </p:sp>
      <p:sp>
        <p:nvSpPr>
          <p:cNvPr id="13" name="object 13"/>
          <p:cNvSpPr/>
          <p:nvPr/>
        </p:nvSpPr>
        <p:spPr>
          <a:xfrm>
            <a:off x="7260675" y="953773"/>
            <a:ext cx="407670" cy="407670"/>
          </a:xfrm>
          <a:custGeom>
            <a:avLst/>
            <a:gdLst/>
            <a:ahLst/>
            <a:cxnLst/>
            <a:rect l="l" t="t" r="r" b="b"/>
            <a:pathLst>
              <a:path w="407670" h="407669">
                <a:moveTo>
                  <a:pt x="203834" y="0"/>
                </a:moveTo>
                <a:lnTo>
                  <a:pt x="157094" y="5383"/>
                </a:lnTo>
                <a:lnTo>
                  <a:pt x="114188" y="20718"/>
                </a:lnTo>
                <a:lnTo>
                  <a:pt x="76342" y="44782"/>
                </a:lnTo>
                <a:lnTo>
                  <a:pt x="44776" y="76352"/>
                </a:lnTo>
                <a:lnTo>
                  <a:pt x="20716" y="114203"/>
                </a:lnTo>
                <a:lnTo>
                  <a:pt x="5382" y="157114"/>
                </a:lnTo>
                <a:lnTo>
                  <a:pt x="0" y="203860"/>
                </a:lnTo>
                <a:lnTo>
                  <a:pt x="5382" y="250587"/>
                </a:lnTo>
                <a:lnTo>
                  <a:pt x="20716" y="293484"/>
                </a:lnTo>
                <a:lnTo>
                  <a:pt x="44776" y="331327"/>
                </a:lnTo>
                <a:lnTo>
                  <a:pt x="76342" y="362891"/>
                </a:lnTo>
                <a:lnTo>
                  <a:pt x="114188" y="386952"/>
                </a:lnTo>
                <a:lnTo>
                  <a:pt x="157094" y="402286"/>
                </a:lnTo>
                <a:lnTo>
                  <a:pt x="203834" y="407670"/>
                </a:lnTo>
                <a:lnTo>
                  <a:pt x="250575" y="402286"/>
                </a:lnTo>
                <a:lnTo>
                  <a:pt x="293481" y="386952"/>
                </a:lnTo>
                <a:lnTo>
                  <a:pt x="331327" y="362891"/>
                </a:lnTo>
                <a:lnTo>
                  <a:pt x="362893" y="331327"/>
                </a:lnTo>
                <a:lnTo>
                  <a:pt x="386953" y="293484"/>
                </a:lnTo>
                <a:lnTo>
                  <a:pt x="402287" y="250587"/>
                </a:lnTo>
                <a:lnTo>
                  <a:pt x="407669" y="203860"/>
                </a:lnTo>
                <a:lnTo>
                  <a:pt x="402287" y="157114"/>
                </a:lnTo>
                <a:lnTo>
                  <a:pt x="386953" y="114203"/>
                </a:lnTo>
                <a:lnTo>
                  <a:pt x="362893" y="76352"/>
                </a:lnTo>
                <a:lnTo>
                  <a:pt x="331327" y="44782"/>
                </a:lnTo>
                <a:lnTo>
                  <a:pt x="293481" y="20718"/>
                </a:lnTo>
                <a:lnTo>
                  <a:pt x="250575" y="5383"/>
                </a:lnTo>
                <a:lnTo>
                  <a:pt x="203834" y="0"/>
                </a:lnTo>
                <a:close/>
              </a:path>
            </a:pathLst>
          </a:custGeom>
          <a:solidFill>
            <a:srgbClr val="FFCB1F"/>
          </a:solidFill>
        </p:spPr>
        <p:txBody>
          <a:bodyPr wrap="square" lIns="0" tIns="0" rIns="0" bIns="0" rtlCol="0"/>
          <a:lstStyle/>
          <a:p>
            <a:endParaRPr/>
          </a:p>
        </p:txBody>
      </p:sp>
      <p:sp>
        <p:nvSpPr>
          <p:cNvPr id="14" name="object 14"/>
          <p:cNvSpPr/>
          <p:nvPr/>
        </p:nvSpPr>
        <p:spPr>
          <a:xfrm>
            <a:off x="7772471" y="958722"/>
            <a:ext cx="339725" cy="398145"/>
          </a:xfrm>
          <a:custGeom>
            <a:avLst/>
            <a:gdLst/>
            <a:ahLst/>
            <a:cxnLst/>
            <a:rect l="l" t="t" r="r" b="b"/>
            <a:pathLst>
              <a:path w="339725" h="398144">
                <a:moveTo>
                  <a:pt x="68910" y="0"/>
                </a:moveTo>
                <a:lnTo>
                  <a:pt x="0" y="0"/>
                </a:lnTo>
                <a:lnTo>
                  <a:pt x="0" y="397751"/>
                </a:lnTo>
                <a:lnTo>
                  <a:pt x="68910" y="397751"/>
                </a:lnTo>
                <a:lnTo>
                  <a:pt x="68910" y="115976"/>
                </a:lnTo>
                <a:lnTo>
                  <a:pt x="151914" y="115976"/>
                </a:lnTo>
                <a:lnTo>
                  <a:pt x="68910" y="0"/>
                </a:lnTo>
                <a:close/>
              </a:path>
              <a:path w="339725" h="398144">
                <a:moveTo>
                  <a:pt x="151914" y="115976"/>
                </a:moveTo>
                <a:lnTo>
                  <a:pt x="68910" y="115976"/>
                </a:lnTo>
                <a:lnTo>
                  <a:pt x="270586" y="397751"/>
                </a:lnTo>
                <a:lnTo>
                  <a:pt x="339496" y="397751"/>
                </a:lnTo>
                <a:lnTo>
                  <a:pt x="339496" y="281787"/>
                </a:lnTo>
                <a:lnTo>
                  <a:pt x="270586" y="281787"/>
                </a:lnTo>
                <a:lnTo>
                  <a:pt x="151914" y="115976"/>
                </a:lnTo>
                <a:close/>
              </a:path>
              <a:path w="339725" h="398144">
                <a:moveTo>
                  <a:pt x="339496" y="0"/>
                </a:moveTo>
                <a:lnTo>
                  <a:pt x="270586" y="0"/>
                </a:lnTo>
                <a:lnTo>
                  <a:pt x="270586" y="281787"/>
                </a:lnTo>
                <a:lnTo>
                  <a:pt x="339496" y="281787"/>
                </a:lnTo>
                <a:lnTo>
                  <a:pt x="339496" y="0"/>
                </a:lnTo>
                <a:close/>
              </a:path>
            </a:pathLst>
          </a:custGeom>
          <a:solidFill>
            <a:srgbClr val="FFFFFF"/>
          </a:solidFill>
        </p:spPr>
        <p:txBody>
          <a:bodyPr wrap="square" lIns="0" tIns="0" rIns="0" bIns="0" rtlCol="0"/>
          <a:lstStyle/>
          <a:p>
            <a:endParaRPr/>
          </a:p>
        </p:txBody>
      </p:sp>
      <p:sp>
        <p:nvSpPr>
          <p:cNvPr id="15" name="object 15"/>
          <p:cNvSpPr/>
          <p:nvPr/>
        </p:nvSpPr>
        <p:spPr>
          <a:xfrm>
            <a:off x="5755028" y="958722"/>
            <a:ext cx="339725" cy="398145"/>
          </a:xfrm>
          <a:custGeom>
            <a:avLst/>
            <a:gdLst/>
            <a:ahLst/>
            <a:cxnLst/>
            <a:rect l="l" t="t" r="r" b="b"/>
            <a:pathLst>
              <a:path w="339725" h="398144">
                <a:moveTo>
                  <a:pt x="68910" y="0"/>
                </a:moveTo>
                <a:lnTo>
                  <a:pt x="0" y="0"/>
                </a:lnTo>
                <a:lnTo>
                  <a:pt x="0" y="397751"/>
                </a:lnTo>
                <a:lnTo>
                  <a:pt x="68910" y="397751"/>
                </a:lnTo>
                <a:lnTo>
                  <a:pt x="68910" y="115976"/>
                </a:lnTo>
                <a:lnTo>
                  <a:pt x="151914" y="115976"/>
                </a:lnTo>
                <a:lnTo>
                  <a:pt x="68910" y="0"/>
                </a:lnTo>
                <a:close/>
              </a:path>
              <a:path w="339725" h="398144">
                <a:moveTo>
                  <a:pt x="151914" y="115976"/>
                </a:moveTo>
                <a:lnTo>
                  <a:pt x="68910" y="115976"/>
                </a:lnTo>
                <a:lnTo>
                  <a:pt x="270586" y="397751"/>
                </a:lnTo>
                <a:lnTo>
                  <a:pt x="339483" y="397751"/>
                </a:lnTo>
                <a:lnTo>
                  <a:pt x="339483" y="281787"/>
                </a:lnTo>
                <a:lnTo>
                  <a:pt x="270586" y="281787"/>
                </a:lnTo>
                <a:lnTo>
                  <a:pt x="151914" y="115976"/>
                </a:lnTo>
                <a:close/>
              </a:path>
              <a:path w="339725" h="398144">
                <a:moveTo>
                  <a:pt x="339483" y="0"/>
                </a:moveTo>
                <a:lnTo>
                  <a:pt x="270586" y="0"/>
                </a:lnTo>
                <a:lnTo>
                  <a:pt x="270586" y="281787"/>
                </a:lnTo>
                <a:lnTo>
                  <a:pt x="339483" y="281787"/>
                </a:lnTo>
                <a:lnTo>
                  <a:pt x="339483" y="0"/>
                </a:lnTo>
                <a:close/>
              </a:path>
            </a:pathLst>
          </a:custGeom>
          <a:solidFill>
            <a:srgbClr val="FFFFFF"/>
          </a:solidFill>
        </p:spPr>
        <p:txBody>
          <a:bodyPr wrap="square" lIns="0" tIns="0" rIns="0" bIns="0" rtlCol="0"/>
          <a:lstStyle/>
          <a:p>
            <a:endParaRPr/>
          </a:p>
        </p:txBody>
      </p:sp>
      <p:sp>
        <p:nvSpPr>
          <p:cNvPr id="16" name="object 16"/>
          <p:cNvSpPr/>
          <p:nvPr/>
        </p:nvSpPr>
        <p:spPr>
          <a:xfrm>
            <a:off x="9673097" y="958722"/>
            <a:ext cx="339725" cy="398145"/>
          </a:xfrm>
          <a:custGeom>
            <a:avLst/>
            <a:gdLst/>
            <a:ahLst/>
            <a:cxnLst/>
            <a:rect l="l" t="t" r="r" b="b"/>
            <a:pathLst>
              <a:path w="339725" h="398144">
                <a:moveTo>
                  <a:pt x="68910" y="0"/>
                </a:moveTo>
                <a:lnTo>
                  <a:pt x="0" y="0"/>
                </a:lnTo>
                <a:lnTo>
                  <a:pt x="0" y="397751"/>
                </a:lnTo>
                <a:lnTo>
                  <a:pt x="68910" y="397751"/>
                </a:lnTo>
                <a:lnTo>
                  <a:pt x="68910" y="115976"/>
                </a:lnTo>
                <a:lnTo>
                  <a:pt x="151919" y="115976"/>
                </a:lnTo>
                <a:lnTo>
                  <a:pt x="68910" y="0"/>
                </a:lnTo>
                <a:close/>
              </a:path>
              <a:path w="339725" h="398144">
                <a:moveTo>
                  <a:pt x="151919" y="115976"/>
                </a:moveTo>
                <a:lnTo>
                  <a:pt x="68910" y="115976"/>
                </a:lnTo>
                <a:lnTo>
                  <a:pt x="270598" y="397751"/>
                </a:lnTo>
                <a:lnTo>
                  <a:pt x="339509" y="397751"/>
                </a:lnTo>
                <a:lnTo>
                  <a:pt x="339509" y="281787"/>
                </a:lnTo>
                <a:lnTo>
                  <a:pt x="270598" y="281787"/>
                </a:lnTo>
                <a:lnTo>
                  <a:pt x="151919" y="115976"/>
                </a:lnTo>
                <a:close/>
              </a:path>
              <a:path w="339725" h="398144">
                <a:moveTo>
                  <a:pt x="339509" y="0"/>
                </a:moveTo>
                <a:lnTo>
                  <a:pt x="270598" y="0"/>
                </a:lnTo>
                <a:lnTo>
                  <a:pt x="270598" y="281787"/>
                </a:lnTo>
                <a:lnTo>
                  <a:pt x="339509" y="281787"/>
                </a:lnTo>
                <a:lnTo>
                  <a:pt x="339509" y="0"/>
                </a:lnTo>
                <a:close/>
              </a:path>
            </a:pathLst>
          </a:custGeom>
          <a:solidFill>
            <a:srgbClr val="FFFFFF"/>
          </a:solidFill>
        </p:spPr>
        <p:txBody>
          <a:bodyPr wrap="square" lIns="0" tIns="0" rIns="0" bIns="0" rtlCol="0"/>
          <a:lstStyle/>
          <a:p>
            <a:endParaRPr/>
          </a:p>
        </p:txBody>
      </p:sp>
      <p:sp>
        <p:nvSpPr>
          <p:cNvPr id="17" name="object 17"/>
          <p:cNvSpPr/>
          <p:nvPr/>
        </p:nvSpPr>
        <p:spPr>
          <a:xfrm>
            <a:off x="8618212" y="958722"/>
            <a:ext cx="416559" cy="398145"/>
          </a:xfrm>
          <a:custGeom>
            <a:avLst/>
            <a:gdLst/>
            <a:ahLst/>
            <a:cxnLst/>
            <a:rect l="l" t="t" r="r" b="b"/>
            <a:pathLst>
              <a:path w="416559" h="398144">
                <a:moveTo>
                  <a:pt x="68872" y="0"/>
                </a:moveTo>
                <a:lnTo>
                  <a:pt x="0" y="0"/>
                </a:lnTo>
                <a:lnTo>
                  <a:pt x="0" y="397751"/>
                </a:lnTo>
                <a:lnTo>
                  <a:pt x="68872" y="397751"/>
                </a:lnTo>
                <a:lnTo>
                  <a:pt x="68872" y="124396"/>
                </a:lnTo>
                <a:lnTo>
                  <a:pt x="147575" y="124396"/>
                </a:lnTo>
                <a:lnTo>
                  <a:pt x="68872" y="0"/>
                </a:lnTo>
                <a:close/>
              </a:path>
              <a:path w="416559" h="398144">
                <a:moveTo>
                  <a:pt x="416229" y="124396"/>
                </a:moveTo>
                <a:lnTo>
                  <a:pt x="346773" y="124396"/>
                </a:lnTo>
                <a:lnTo>
                  <a:pt x="346773" y="397751"/>
                </a:lnTo>
                <a:lnTo>
                  <a:pt x="416229" y="397751"/>
                </a:lnTo>
                <a:lnTo>
                  <a:pt x="416229" y="124396"/>
                </a:lnTo>
                <a:close/>
              </a:path>
              <a:path w="416559" h="398144">
                <a:moveTo>
                  <a:pt x="147575" y="124396"/>
                </a:moveTo>
                <a:lnTo>
                  <a:pt x="68872" y="124396"/>
                </a:lnTo>
                <a:lnTo>
                  <a:pt x="180200" y="302069"/>
                </a:lnTo>
                <a:lnTo>
                  <a:pt x="235483" y="302069"/>
                </a:lnTo>
                <a:lnTo>
                  <a:pt x="287127" y="219621"/>
                </a:lnTo>
                <a:lnTo>
                  <a:pt x="207822" y="219621"/>
                </a:lnTo>
                <a:lnTo>
                  <a:pt x="147575" y="124396"/>
                </a:lnTo>
                <a:close/>
              </a:path>
              <a:path w="416559" h="398144">
                <a:moveTo>
                  <a:pt x="416229" y="0"/>
                </a:moveTo>
                <a:lnTo>
                  <a:pt x="346773" y="0"/>
                </a:lnTo>
                <a:lnTo>
                  <a:pt x="207822" y="219621"/>
                </a:lnTo>
                <a:lnTo>
                  <a:pt x="287127" y="219621"/>
                </a:lnTo>
                <a:lnTo>
                  <a:pt x="346773" y="124396"/>
                </a:lnTo>
                <a:lnTo>
                  <a:pt x="416229" y="124396"/>
                </a:lnTo>
                <a:lnTo>
                  <a:pt x="416229" y="0"/>
                </a:lnTo>
                <a:close/>
              </a:path>
            </a:pathLst>
          </a:custGeom>
          <a:solidFill>
            <a:srgbClr val="FFFFFF"/>
          </a:solidFill>
        </p:spPr>
        <p:txBody>
          <a:bodyPr wrap="square" lIns="0" tIns="0" rIns="0" bIns="0" rtlCol="0"/>
          <a:lstStyle/>
          <a:p>
            <a:endParaRPr/>
          </a:p>
        </p:txBody>
      </p:sp>
      <p:sp>
        <p:nvSpPr>
          <p:cNvPr id="18" name="object 18"/>
          <p:cNvSpPr/>
          <p:nvPr/>
        </p:nvSpPr>
        <p:spPr>
          <a:xfrm>
            <a:off x="10927036" y="1323847"/>
            <a:ext cx="240029" cy="0"/>
          </a:xfrm>
          <a:custGeom>
            <a:avLst/>
            <a:gdLst/>
            <a:ahLst/>
            <a:cxnLst/>
            <a:rect l="l" t="t" r="r" b="b"/>
            <a:pathLst>
              <a:path w="240029">
                <a:moveTo>
                  <a:pt x="0" y="0"/>
                </a:moveTo>
                <a:lnTo>
                  <a:pt x="239623" y="0"/>
                </a:lnTo>
              </a:path>
            </a:pathLst>
          </a:custGeom>
          <a:ln w="64769">
            <a:solidFill>
              <a:srgbClr val="FFFFFF"/>
            </a:solidFill>
          </a:ln>
        </p:spPr>
        <p:txBody>
          <a:bodyPr wrap="square" lIns="0" tIns="0" rIns="0" bIns="0" rtlCol="0"/>
          <a:lstStyle/>
          <a:p>
            <a:endParaRPr/>
          </a:p>
        </p:txBody>
      </p:sp>
      <p:sp>
        <p:nvSpPr>
          <p:cNvPr id="19" name="object 19"/>
          <p:cNvSpPr/>
          <p:nvPr/>
        </p:nvSpPr>
        <p:spPr>
          <a:xfrm>
            <a:off x="10961485" y="958722"/>
            <a:ext cx="0" cy="332740"/>
          </a:xfrm>
          <a:custGeom>
            <a:avLst/>
            <a:gdLst/>
            <a:ahLst/>
            <a:cxnLst/>
            <a:rect l="l" t="t" r="r" b="b"/>
            <a:pathLst>
              <a:path h="332740">
                <a:moveTo>
                  <a:pt x="0" y="0"/>
                </a:moveTo>
                <a:lnTo>
                  <a:pt x="0" y="332740"/>
                </a:lnTo>
              </a:path>
            </a:pathLst>
          </a:custGeom>
          <a:ln w="68897">
            <a:solidFill>
              <a:srgbClr val="FFFFFF"/>
            </a:solidFill>
          </a:ln>
        </p:spPr>
        <p:txBody>
          <a:bodyPr wrap="square" lIns="0" tIns="0" rIns="0" bIns="0" rtlCol="0"/>
          <a:lstStyle/>
          <a:p>
            <a:endParaRPr/>
          </a:p>
        </p:txBody>
      </p:sp>
      <p:sp>
        <p:nvSpPr>
          <p:cNvPr id="20" name="object 20"/>
          <p:cNvSpPr/>
          <p:nvPr/>
        </p:nvSpPr>
        <p:spPr>
          <a:xfrm>
            <a:off x="10553318" y="1323847"/>
            <a:ext cx="262255" cy="0"/>
          </a:xfrm>
          <a:custGeom>
            <a:avLst/>
            <a:gdLst/>
            <a:ahLst/>
            <a:cxnLst/>
            <a:rect l="l" t="t" r="r" b="b"/>
            <a:pathLst>
              <a:path w="262254">
                <a:moveTo>
                  <a:pt x="0" y="0"/>
                </a:moveTo>
                <a:lnTo>
                  <a:pt x="261708" y="0"/>
                </a:lnTo>
              </a:path>
            </a:pathLst>
          </a:custGeom>
          <a:ln w="64769">
            <a:solidFill>
              <a:srgbClr val="FFFFFF"/>
            </a:solidFill>
          </a:ln>
        </p:spPr>
        <p:txBody>
          <a:bodyPr wrap="square" lIns="0" tIns="0" rIns="0" bIns="0" rtlCol="0"/>
          <a:lstStyle/>
          <a:p>
            <a:endParaRPr/>
          </a:p>
        </p:txBody>
      </p:sp>
      <p:sp>
        <p:nvSpPr>
          <p:cNvPr id="21" name="object 21"/>
          <p:cNvSpPr/>
          <p:nvPr/>
        </p:nvSpPr>
        <p:spPr>
          <a:xfrm>
            <a:off x="10587773" y="1189863"/>
            <a:ext cx="0" cy="101600"/>
          </a:xfrm>
          <a:custGeom>
            <a:avLst/>
            <a:gdLst/>
            <a:ahLst/>
            <a:cxnLst/>
            <a:rect l="l" t="t" r="r" b="b"/>
            <a:pathLst>
              <a:path h="101600">
                <a:moveTo>
                  <a:pt x="0" y="0"/>
                </a:moveTo>
                <a:lnTo>
                  <a:pt x="0" y="101600"/>
                </a:lnTo>
              </a:path>
            </a:pathLst>
          </a:custGeom>
          <a:ln w="68910">
            <a:solidFill>
              <a:srgbClr val="FFFFFF"/>
            </a:solidFill>
          </a:ln>
        </p:spPr>
        <p:txBody>
          <a:bodyPr wrap="square" lIns="0" tIns="0" rIns="0" bIns="0" rtlCol="0"/>
          <a:lstStyle/>
          <a:p>
            <a:endParaRPr/>
          </a:p>
        </p:txBody>
      </p:sp>
      <p:sp>
        <p:nvSpPr>
          <p:cNvPr id="22" name="object 22"/>
          <p:cNvSpPr/>
          <p:nvPr/>
        </p:nvSpPr>
        <p:spPr>
          <a:xfrm>
            <a:off x="10553318" y="1157477"/>
            <a:ext cx="229235" cy="0"/>
          </a:xfrm>
          <a:custGeom>
            <a:avLst/>
            <a:gdLst/>
            <a:ahLst/>
            <a:cxnLst/>
            <a:rect l="l" t="t" r="r" b="b"/>
            <a:pathLst>
              <a:path w="229234">
                <a:moveTo>
                  <a:pt x="0" y="0"/>
                </a:moveTo>
                <a:lnTo>
                  <a:pt x="228980" y="0"/>
                </a:lnTo>
              </a:path>
            </a:pathLst>
          </a:custGeom>
          <a:ln w="64770">
            <a:solidFill>
              <a:srgbClr val="FFFFFF"/>
            </a:solidFill>
          </a:ln>
        </p:spPr>
        <p:txBody>
          <a:bodyPr wrap="square" lIns="0" tIns="0" rIns="0" bIns="0" rtlCol="0"/>
          <a:lstStyle/>
          <a:p>
            <a:endParaRPr/>
          </a:p>
        </p:txBody>
      </p:sp>
      <p:sp>
        <p:nvSpPr>
          <p:cNvPr id="23" name="object 23"/>
          <p:cNvSpPr/>
          <p:nvPr/>
        </p:nvSpPr>
        <p:spPr>
          <a:xfrm>
            <a:off x="10587773" y="1023492"/>
            <a:ext cx="0" cy="101600"/>
          </a:xfrm>
          <a:custGeom>
            <a:avLst/>
            <a:gdLst/>
            <a:ahLst/>
            <a:cxnLst/>
            <a:rect l="l" t="t" r="r" b="b"/>
            <a:pathLst>
              <a:path h="101600">
                <a:moveTo>
                  <a:pt x="0" y="0"/>
                </a:moveTo>
                <a:lnTo>
                  <a:pt x="0" y="101600"/>
                </a:lnTo>
              </a:path>
            </a:pathLst>
          </a:custGeom>
          <a:ln w="68910">
            <a:solidFill>
              <a:srgbClr val="FFFFFF"/>
            </a:solidFill>
          </a:ln>
        </p:spPr>
        <p:txBody>
          <a:bodyPr wrap="square" lIns="0" tIns="0" rIns="0" bIns="0" rtlCol="0"/>
          <a:lstStyle/>
          <a:p>
            <a:endParaRPr/>
          </a:p>
        </p:txBody>
      </p:sp>
      <p:sp>
        <p:nvSpPr>
          <p:cNvPr id="24" name="object 24"/>
          <p:cNvSpPr/>
          <p:nvPr/>
        </p:nvSpPr>
        <p:spPr>
          <a:xfrm>
            <a:off x="10553318" y="991108"/>
            <a:ext cx="262255" cy="0"/>
          </a:xfrm>
          <a:custGeom>
            <a:avLst/>
            <a:gdLst/>
            <a:ahLst/>
            <a:cxnLst/>
            <a:rect l="l" t="t" r="r" b="b"/>
            <a:pathLst>
              <a:path w="262254">
                <a:moveTo>
                  <a:pt x="0" y="0"/>
                </a:moveTo>
                <a:lnTo>
                  <a:pt x="261708" y="0"/>
                </a:lnTo>
              </a:path>
            </a:pathLst>
          </a:custGeom>
          <a:ln w="64770">
            <a:solidFill>
              <a:srgbClr val="FFFFFF"/>
            </a:solidFill>
          </a:ln>
        </p:spPr>
        <p:txBody>
          <a:bodyPr wrap="square" lIns="0" tIns="0" rIns="0" bIns="0" rtlCol="0"/>
          <a:lstStyle/>
          <a:p>
            <a:endParaRPr/>
          </a:p>
        </p:txBody>
      </p:sp>
      <p:sp>
        <p:nvSpPr>
          <p:cNvPr id="25" name="object 25"/>
          <p:cNvSpPr/>
          <p:nvPr/>
        </p:nvSpPr>
        <p:spPr>
          <a:xfrm>
            <a:off x="6889126" y="949604"/>
            <a:ext cx="285115" cy="415925"/>
          </a:xfrm>
          <a:custGeom>
            <a:avLst/>
            <a:gdLst/>
            <a:ahLst/>
            <a:cxnLst/>
            <a:rect l="l" t="t" r="r" b="b"/>
            <a:pathLst>
              <a:path w="285115" h="415925">
                <a:moveTo>
                  <a:pt x="68097" y="290664"/>
                </a:moveTo>
                <a:lnTo>
                  <a:pt x="0" y="290664"/>
                </a:lnTo>
                <a:lnTo>
                  <a:pt x="6315" y="327786"/>
                </a:lnTo>
                <a:lnTo>
                  <a:pt x="23372" y="361782"/>
                </a:lnTo>
                <a:lnTo>
                  <a:pt x="51764" y="389709"/>
                </a:lnTo>
                <a:lnTo>
                  <a:pt x="92086" y="408623"/>
                </a:lnTo>
                <a:lnTo>
                  <a:pt x="144932" y="415582"/>
                </a:lnTo>
                <a:lnTo>
                  <a:pt x="199640" y="407394"/>
                </a:lnTo>
                <a:lnTo>
                  <a:pt x="244105" y="384286"/>
                </a:lnTo>
                <a:lnTo>
                  <a:pt x="269055" y="354342"/>
                </a:lnTo>
                <a:lnTo>
                  <a:pt x="146710" y="354342"/>
                </a:lnTo>
                <a:lnTo>
                  <a:pt x="115701" y="349729"/>
                </a:lnTo>
                <a:lnTo>
                  <a:pt x="92054" y="336734"/>
                </a:lnTo>
                <a:lnTo>
                  <a:pt x="76081" y="316623"/>
                </a:lnTo>
                <a:lnTo>
                  <a:pt x="68097" y="290664"/>
                </a:lnTo>
                <a:close/>
              </a:path>
              <a:path w="285115" h="415925">
                <a:moveTo>
                  <a:pt x="136334" y="0"/>
                </a:moveTo>
                <a:lnTo>
                  <a:pt x="86283" y="8308"/>
                </a:lnTo>
                <a:lnTo>
                  <a:pt x="45788" y="31080"/>
                </a:lnTo>
                <a:lnTo>
                  <a:pt x="18853" y="65086"/>
                </a:lnTo>
                <a:lnTo>
                  <a:pt x="9486" y="107099"/>
                </a:lnTo>
                <a:lnTo>
                  <a:pt x="16113" y="142606"/>
                </a:lnTo>
                <a:lnTo>
                  <a:pt x="36420" y="172610"/>
                </a:lnTo>
                <a:lnTo>
                  <a:pt x="73048" y="200973"/>
                </a:lnTo>
                <a:lnTo>
                  <a:pt x="128638" y="231559"/>
                </a:lnTo>
                <a:lnTo>
                  <a:pt x="162841" y="247899"/>
                </a:lnTo>
                <a:lnTo>
                  <a:pt x="189599" y="263275"/>
                </a:lnTo>
                <a:lnTo>
                  <a:pt x="207121" y="280174"/>
                </a:lnTo>
                <a:lnTo>
                  <a:pt x="213613" y="301078"/>
                </a:lnTo>
                <a:lnTo>
                  <a:pt x="209328" y="319602"/>
                </a:lnTo>
                <a:lnTo>
                  <a:pt x="196297" y="336778"/>
                </a:lnTo>
                <a:lnTo>
                  <a:pt x="175198" y="349420"/>
                </a:lnTo>
                <a:lnTo>
                  <a:pt x="146710" y="354342"/>
                </a:lnTo>
                <a:lnTo>
                  <a:pt x="269055" y="354342"/>
                </a:lnTo>
                <a:lnTo>
                  <a:pt x="273975" y="348437"/>
                </a:lnTo>
                <a:lnTo>
                  <a:pt x="284899" y="302031"/>
                </a:lnTo>
                <a:lnTo>
                  <a:pt x="276127" y="262076"/>
                </a:lnTo>
                <a:lnTo>
                  <a:pt x="250550" y="229601"/>
                </a:lnTo>
                <a:lnTo>
                  <a:pt x="209273" y="200820"/>
                </a:lnTo>
                <a:lnTo>
                  <a:pt x="153403" y="171945"/>
                </a:lnTo>
                <a:lnTo>
                  <a:pt x="123137" y="157358"/>
                </a:lnTo>
                <a:lnTo>
                  <a:pt x="99345" y="143598"/>
                </a:lnTo>
                <a:lnTo>
                  <a:pt x="83783" y="128171"/>
                </a:lnTo>
                <a:lnTo>
                  <a:pt x="78206" y="108584"/>
                </a:lnTo>
                <a:lnTo>
                  <a:pt x="83301" y="87912"/>
                </a:lnTo>
                <a:lnTo>
                  <a:pt x="96675" y="74271"/>
                </a:lnTo>
                <a:lnTo>
                  <a:pt x="115464" y="66642"/>
                </a:lnTo>
                <a:lnTo>
                  <a:pt x="136804" y="64007"/>
                </a:lnTo>
                <a:lnTo>
                  <a:pt x="260197" y="64007"/>
                </a:lnTo>
                <a:lnTo>
                  <a:pt x="252754" y="49366"/>
                </a:lnTo>
                <a:lnTo>
                  <a:pt x="225350" y="23267"/>
                </a:lnTo>
                <a:lnTo>
                  <a:pt x="186748" y="6148"/>
                </a:lnTo>
                <a:lnTo>
                  <a:pt x="136334" y="0"/>
                </a:lnTo>
                <a:close/>
              </a:path>
              <a:path w="285115" h="415925">
                <a:moveTo>
                  <a:pt x="260197" y="64007"/>
                </a:moveTo>
                <a:lnTo>
                  <a:pt x="136804" y="64007"/>
                </a:lnTo>
                <a:lnTo>
                  <a:pt x="168466" y="67715"/>
                </a:lnTo>
                <a:lnTo>
                  <a:pt x="190334" y="79405"/>
                </a:lnTo>
                <a:lnTo>
                  <a:pt x="203630" y="97531"/>
                </a:lnTo>
                <a:lnTo>
                  <a:pt x="209575" y="120548"/>
                </a:lnTo>
                <a:lnTo>
                  <a:pt x="276428" y="120548"/>
                </a:lnTo>
                <a:lnTo>
                  <a:pt x="269575" y="82456"/>
                </a:lnTo>
                <a:lnTo>
                  <a:pt x="260197" y="64007"/>
                </a:lnTo>
                <a:close/>
              </a:path>
            </a:pathLst>
          </a:custGeom>
          <a:solidFill>
            <a:srgbClr val="FFFFFF"/>
          </a:solidFill>
        </p:spPr>
        <p:txBody>
          <a:bodyPr wrap="square" lIns="0" tIns="0" rIns="0" bIns="0" rtlCol="0"/>
          <a:lstStyle/>
          <a:p>
            <a:endParaRPr/>
          </a:p>
        </p:txBody>
      </p:sp>
      <p:sp>
        <p:nvSpPr>
          <p:cNvPr id="26" name="object 26"/>
          <p:cNvSpPr/>
          <p:nvPr/>
        </p:nvSpPr>
        <p:spPr>
          <a:xfrm>
            <a:off x="7158272" y="1740256"/>
            <a:ext cx="182194" cy="249961"/>
          </a:xfrm>
          <a:prstGeom prst="rect">
            <a:avLst/>
          </a:prstGeom>
          <a:blipFill>
            <a:blip r:embed="rId2" cstate="print"/>
            <a:stretch>
              <a:fillRect/>
            </a:stretch>
          </a:blipFill>
        </p:spPr>
        <p:txBody>
          <a:bodyPr wrap="square" lIns="0" tIns="0" rIns="0" bIns="0" rtlCol="0"/>
          <a:lstStyle/>
          <a:p>
            <a:endParaRPr/>
          </a:p>
        </p:txBody>
      </p:sp>
      <p:sp>
        <p:nvSpPr>
          <p:cNvPr id="27" name="object 27"/>
          <p:cNvSpPr/>
          <p:nvPr/>
        </p:nvSpPr>
        <p:spPr>
          <a:xfrm>
            <a:off x="7524024" y="1740256"/>
            <a:ext cx="184658" cy="247548"/>
          </a:xfrm>
          <a:prstGeom prst="rect">
            <a:avLst/>
          </a:prstGeom>
          <a:blipFill>
            <a:blip r:embed="rId3" cstate="print"/>
            <a:stretch>
              <a:fillRect/>
            </a:stretch>
          </a:blipFill>
        </p:spPr>
        <p:txBody>
          <a:bodyPr wrap="square" lIns="0" tIns="0" rIns="0" bIns="0" rtlCol="0"/>
          <a:lstStyle/>
          <a:p>
            <a:endParaRPr/>
          </a:p>
        </p:txBody>
      </p:sp>
      <p:sp>
        <p:nvSpPr>
          <p:cNvPr id="28" name="object 28"/>
          <p:cNvSpPr/>
          <p:nvPr/>
        </p:nvSpPr>
        <p:spPr>
          <a:xfrm>
            <a:off x="7907191" y="1740256"/>
            <a:ext cx="0" cy="247650"/>
          </a:xfrm>
          <a:custGeom>
            <a:avLst/>
            <a:gdLst/>
            <a:ahLst/>
            <a:cxnLst/>
            <a:rect l="l" t="t" r="r" b="b"/>
            <a:pathLst>
              <a:path h="247650">
                <a:moveTo>
                  <a:pt x="0" y="0"/>
                </a:moveTo>
                <a:lnTo>
                  <a:pt x="0" y="247548"/>
                </a:lnTo>
              </a:path>
            </a:pathLst>
          </a:custGeom>
          <a:ln w="21945">
            <a:solidFill>
              <a:srgbClr val="FFFFFF"/>
            </a:solidFill>
          </a:ln>
        </p:spPr>
        <p:txBody>
          <a:bodyPr wrap="square" lIns="0" tIns="0" rIns="0" bIns="0" rtlCol="0"/>
          <a:lstStyle/>
          <a:p>
            <a:endParaRPr/>
          </a:p>
        </p:txBody>
      </p:sp>
      <p:sp>
        <p:nvSpPr>
          <p:cNvPr id="29" name="object 29"/>
          <p:cNvSpPr/>
          <p:nvPr/>
        </p:nvSpPr>
        <p:spPr>
          <a:xfrm>
            <a:off x="8084797" y="1740256"/>
            <a:ext cx="202171" cy="248589"/>
          </a:xfrm>
          <a:prstGeom prst="rect">
            <a:avLst/>
          </a:prstGeom>
          <a:blipFill>
            <a:blip r:embed="rId4" cstate="print"/>
            <a:stretch>
              <a:fillRect/>
            </a:stretch>
          </a:blipFill>
        </p:spPr>
        <p:txBody>
          <a:bodyPr wrap="square" lIns="0" tIns="0" rIns="0" bIns="0" rtlCol="0"/>
          <a:lstStyle/>
          <a:p>
            <a:endParaRPr/>
          </a:p>
        </p:txBody>
      </p:sp>
      <p:sp>
        <p:nvSpPr>
          <p:cNvPr id="30" name="object 30"/>
          <p:cNvSpPr/>
          <p:nvPr/>
        </p:nvSpPr>
        <p:spPr>
          <a:xfrm>
            <a:off x="8451161" y="1741597"/>
            <a:ext cx="161620" cy="244868"/>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8785895" y="1741622"/>
            <a:ext cx="173609" cy="246202"/>
          </a:xfrm>
          <a:prstGeom prst="rect">
            <a:avLst/>
          </a:prstGeom>
          <a:blipFill>
            <a:blip r:embed="rId6" cstate="print"/>
            <a:stretch>
              <a:fillRect/>
            </a:stretch>
          </a:blipFill>
        </p:spPr>
        <p:txBody>
          <a:bodyPr wrap="square" lIns="0" tIns="0" rIns="0" bIns="0" rtlCol="0"/>
          <a:lstStyle/>
          <a:p>
            <a:endParaRPr/>
          </a:p>
        </p:txBody>
      </p:sp>
      <p:sp>
        <p:nvSpPr>
          <p:cNvPr id="32" name="object 32"/>
          <p:cNvSpPr/>
          <p:nvPr/>
        </p:nvSpPr>
        <p:spPr>
          <a:xfrm>
            <a:off x="9118809" y="1738198"/>
            <a:ext cx="161937" cy="251675"/>
          </a:xfrm>
          <a:prstGeom prst="rect">
            <a:avLst/>
          </a:prstGeom>
          <a:blipFill>
            <a:blip r:embed="rId7" cstate="print"/>
            <a:stretch>
              <a:fillRect/>
            </a:stretch>
          </a:blipFill>
        </p:spPr>
        <p:txBody>
          <a:bodyPr wrap="square" lIns="0" tIns="0" rIns="0" bIns="0" rtlCol="0"/>
          <a:lstStyle/>
          <a:p>
            <a:endParaRPr/>
          </a:p>
        </p:txBody>
      </p:sp>
      <p:sp>
        <p:nvSpPr>
          <p:cNvPr id="33" name="object 33"/>
          <p:cNvSpPr/>
          <p:nvPr/>
        </p:nvSpPr>
        <p:spPr>
          <a:xfrm>
            <a:off x="9463292" y="1740256"/>
            <a:ext cx="0" cy="247650"/>
          </a:xfrm>
          <a:custGeom>
            <a:avLst/>
            <a:gdLst/>
            <a:ahLst/>
            <a:cxnLst/>
            <a:rect l="l" t="t" r="r" b="b"/>
            <a:pathLst>
              <a:path h="247650">
                <a:moveTo>
                  <a:pt x="0" y="0"/>
                </a:moveTo>
                <a:lnTo>
                  <a:pt x="0" y="247548"/>
                </a:lnTo>
              </a:path>
            </a:pathLst>
          </a:custGeom>
          <a:ln w="21945">
            <a:solidFill>
              <a:srgbClr val="FFFFFF"/>
            </a:solidFill>
          </a:ln>
        </p:spPr>
        <p:txBody>
          <a:bodyPr wrap="square" lIns="0" tIns="0" rIns="0" bIns="0" rtlCol="0"/>
          <a:lstStyle/>
          <a:p>
            <a:endParaRPr/>
          </a:p>
        </p:txBody>
      </p:sp>
      <p:sp>
        <p:nvSpPr>
          <p:cNvPr id="34" name="object 34"/>
          <p:cNvSpPr/>
          <p:nvPr/>
        </p:nvSpPr>
        <p:spPr>
          <a:xfrm>
            <a:off x="9625251" y="1741604"/>
            <a:ext cx="174193" cy="246214"/>
          </a:xfrm>
          <a:prstGeom prst="rect">
            <a:avLst/>
          </a:prstGeom>
          <a:blipFill>
            <a:blip r:embed="rId8" cstate="print"/>
            <a:stretch>
              <a:fillRect/>
            </a:stretch>
          </a:blipFill>
        </p:spPr>
        <p:txBody>
          <a:bodyPr wrap="square" lIns="0" tIns="0" rIns="0" bIns="0" rtlCol="0"/>
          <a:lstStyle/>
          <a:p>
            <a:endParaRPr/>
          </a:p>
        </p:txBody>
      </p:sp>
      <p:sp>
        <p:nvSpPr>
          <p:cNvPr id="35" name="object 35"/>
          <p:cNvSpPr/>
          <p:nvPr/>
        </p:nvSpPr>
        <p:spPr>
          <a:xfrm>
            <a:off x="9922064" y="1740256"/>
            <a:ext cx="192963" cy="247548"/>
          </a:xfrm>
          <a:prstGeom prst="rect">
            <a:avLst/>
          </a:prstGeom>
          <a:blipFill>
            <a:blip r:embed="rId9" cstate="print"/>
            <a:stretch>
              <a:fillRect/>
            </a:stretch>
          </a:blipFill>
        </p:spPr>
        <p:txBody>
          <a:bodyPr wrap="square" lIns="0" tIns="0" rIns="0" bIns="0" rtlCol="0"/>
          <a:lstStyle/>
          <a:p>
            <a:endParaRPr/>
          </a:p>
        </p:txBody>
      </p:sp>
      <p:sp>
        <p:nvSpPr>
          <p:cNvPr id="36" name="object 36"/>
          <p:cNvSpPr/>
          <p:nvPr/>
        </p:nvSpPr>
        <p:spPr>
          <a:xfrm>
            <a:off x="0" y="2870200"/>
            <a:ext cx="8674100" cy="4267200"/>
          </a:xfrm>
          <a:prstGeom prst="rect">
            <a:avLst/>
          </a:prstGeom>
          <a:blipFill>
            <a:blip r:embed="rId10" cstate="print"/>
            <a:stretch>
              <a:fillRect/>
            </a:stretch>
          </a:blipFill>
        </p:spPr>
        <p:txBody>
          <a:bodyPr wrap="square" lIns="0" tIns="0" rIns="0" bIns="0" rtlCol="0"/>
          <a:lstStyle/>
          <a:p>
            <a:endParaRPr/>
          </a:p>
        </p:txBody>
      </p:sp>
      <p:sp>
        <p:nvSpPr>
          <p:cNvPr id="37" name="object 37"/>
          <p:cNvSpPr/>
          <p:nvPr/>
        </p:nvSpPr>
        <p:spPr>
          <a:xfrm>
            <a:off x="8826500" y="2870200"/>
            <a:ext cx="8521700" cy="4267200"/>
          </a:xfrm>
          <a:prstGeom prst="rect">
            <a:avLst/>
          </a:prstGeom>
          <a:blipFill>
            <a:blip r:embed="rId11" cstate="print"/>
            <a:stretch>
              <a:fillRect/>
            </a:stretch>
          </a:blipFill>
        </p:spPr>
        <p:txBody>
          <a:bodyPr wrap="square" lIns="0" tIns="0" rIns="0" bIns="0" rtlCol="0"/>
          <a:lstStyle/>
          <a:p>
            <a:endParaRPr/>
          </a:p>
        </p:txBody>
      </p:sp>
      <p:sp>
        <p:nvSpPr>
          <p:cNvPr id="38" name="object 38"/>
          <p:cNvSpPr/>
          <p:nvPr/>
        </p:nvSpPr>
        <p:spPr>
          <a:xfrm>
            <a:off x="9365234" y="7816724"/>
            <a:ext cx="2445752" cy="1327275"/>
          </a:xfrm>
          <a:prstGeom prst="rect">
            <a:avLst/>
          </a:prstGeom>
          <a:blipFill>
            <a:blip r:embed="rId12" cstate="print"/>
            <a:stretch>
              <a:fillRect/>
            </a:stretch>
          </a:blipFill>
        </p:spPr>
        <p:txBody>
          <a:bodyPr wrap="square" lIns="0" tIns="0" rIns="0" bIns="0" rtlCol="0"/>
          <a:lstStyle/>
          <a:p>
            <a:endParaRPr/>
          </a:p>
        </p:txBody>
      </p:sp>
      <p:sp>
        <p:nvSpPr>
          <p:cNvPr id="39" name="object 39"/>
          <p:cNvSpPr/>
          <p:nvPr/>
        </p:nvSpPr>
        <p:spPr>
          <a:xfrm>
            <a:off x="5377437" y="8780460"/>
            <a:ext cx="2679788" cy="261937"/>
          </a:xfrm>
          <a:prstGeom prst="rect">
            <a:avLst/>
          </a:prstGeom>
          <a:blipFill>
            <a:blip r:embed="rId13" cstate="print"/>
            <a:stretch>
              <a:fillRect/>
            </a:stretch>
          </a:blipFill>
        </p:spPr>
        <p:txBody>
          <a:bodyPr wrap="square" lIns="0" tIns="0" rIns="0" bIns="0" rtlCol="0"/>
          <a:lstStyle/>
          <a:p>
            <a:endParaRPr/>
          </a:p>
        </p:txBody>
      </p:sp>
      <p:sp>
        <p:nvSpPr>
          <p:cNvPr id="40" name="object 40"/>
          <p:cNvSpPr/>
          <p:nvPr/>
        </p:nvSpPr>
        <p:spPr>
          <a:xfrm>
            <a:off x="5392827" y="8333077"/>
            <a:ext cx="2663342" cy="340448"/>
          </a:xfrm>
          <a:prstGeom prst="rect">
            <a:avLst/>
          </a:prstGeom>
          <a:blipFill>
            <a:blip r:embed="rId14" cstate="print"/>
            <a:stretch>
              <a:fillRect/>
            </a:stretch>
          </a:blipFill>
        </p:spPr>
        <p:txBody>
          <a:bodyPr wrap="square" lIns="0" tIns="0" rIns="0" bIns="0" rtlCol="0"/>
          <a:lstStyle/>
          <a:p>
            <a:endParaRPr/>
          </a:p>
        </p:txBody>
      </p:sp>
      <p:sp>
        <p:nvSpPr>
          <p:cNvPr id="41" name="object 41"/>
          <p:cNvSpPr/>
          <p:nvPr/>
        </p:nvSpPr>
        <p:spPr>
          <a:xfrm>
            <a:off x="5399782" y="7816730"/>
            <a:ext cx="2637790" cy="402590"/>
          </a:xfrm>
          <a:custGeom>
            <a:avLst/>
            <a:gdLst/>
            <a:ahLst/>
            <a:cxnLst/>
            <a:rect l="l" t="t" r="r" b="b"/>
            <a:pathLst>
              <a:path w="2637790" h="402590">
                <a:moveTo>
                  <a:pt x="231279" y="24942"/>
                </a:moveTo>
                <a:lnTo>
                  <a:pt x="0" y="24942"/>
                </a:lnTo>
                <a:lnTo>
                  <a:pt x="0" y="392899"/>
                </a:lnTo>
                <a:lnTo>
                  <a:pt x="49898" y="392899"/>
                </a:lnTo>
                <a:lnTo>
                  <a:pt x="49898" y="233870"/>
                </a:lnTo>
                <a:lnTo>
                  <a:pt x="218795" y="233870"/>
                </a:lnTo>
                <a:lnTo>
                  <a:pt x="218795" y="187096"/>
                </a:lnTo>
                <a:lnTo>
                  <a:pt x="49898" y="187096"/>
                </a:lnTo>
                <a:lnTo>
                  <a:pt x="49898" y="71716"/>
                </a:lnTo>
                <a:lnTo>
                  <a:pt x="231279" y="71716"/>
                </a:lnTo>
                <a:lnTo>
                  <a:pt x="231279" y="24942"/>
                </a:lnTo>
                <a:close/>
              </a:path>
              <a:path w="2637790" h="402590">
                <a:moveTo>
                  <a:pt x="340982" y="146558"/>
                </a:moveTo>
                <a:lnTo>
                  <a:pt x="294208" y="146558"/>
                </a:lnTo>
                <a:lnTo>
                  <a:pt x="294208" y="392899"/>
                </a:lnTo>
                <a:lnTo>
                  <a:pt x="340982" y="392899"/>
                </a:lnTo>
                <a:lnTo>
                  <a:pt x="340982" y="146558"/>
                </a:lnTo>
                <a:close/>
              </a:path>
              <a:path w="2637790" h="402590">
                <a:moveTo>
                  <a:pt x="317601" y="23901"/>
                </a:moveTo>
                <a:lnTo>
                  <a:pt x="285832" y="45143"/>
                </a:lnTo>
                <a:lnTo>
                  <a:pt x="283298" y="58204"/>
                </a:lnTo>
                <a:lnTo>
                  <a:pt x="283932" y="64973"/>
                </a:lnTo>
                <a:lnTo>
                  <a:pt x="317601" y="92506"/>
                </a:lnTo>
                <a:lnTo>
                  <a:pt x="324369" y="91873"/>
                </a:lnTo>
                <a:lnTo>
                  <a:pt x="351891" y="58204"/>
                </a:lnTo>
                <a:lnTo>
                  <a:pt x="351258" y="51429"/>
                </a:lnTo>
                <a:lnTo>
                  <a:pt x="317601" y="23901"/>
                </a:lnTo>
                <a:close/>
              </a:path>
              <a:path w="2637790" h="402590">
                <a:moveTo>
                  <a:pt x="434060" y="326377"/>
                </a:moveTo>
                <a:lnTo>
                  <a:pt x="398716" y="355485"/>
                </a:lnTo>
                <a:lnTo>
                  <a:pt x="408120" y="366979"/>
                </a:lnTo>
                <a:lnTo>
                  <a:pt x="418141" y="376526"/>
                </a:lnTo>
                <a:lnTo>
                  <a:pt x="452069" y="393874"/>
                </a:lnTo>
                <a:lnTo>
                  <a:pt x="493826" y="399135"/>
                </a:lnTo>
                <a:lnTo>
                  <a:pt x="502906" y="398876"/>
                </a:lnTo>
                <a:lnTo>
                  <a:pt x="546900" y="389526"/>
                </a:lnTo>
                <a:lnTo>
                  <a:pt x="580035" y="364364"/>
                </a:lnTo>
                <a:lnTo>
                  <a:pt x="585684" y="355485"/>
                </a:lnTo>
                <a:lnTo>
                  <a:pt x="493826" y="355485"/>
                </a:lnTo>
                <a:lnTo>
                  <a:pt x="484082" y="354933"/>
                </a:lnTo>
                <a:lnTo>
                  <a:pt x="446144" y="337159"/>
                </a:lnTo>
                <a:lnTo>
                  <a:pt x="439939" y="331930"/>
                </a:lnTo>
                <a:lnTo>
                  <a:pt x="434060" y="326377"/>
                </a:lnTo>
                <a:close/>
              </a:path>
              <a:path w="2637790" h="402590">
                <a:moveTo>
                  <a:pt x="502666" y="140322"/>
                </a:moveTo>
                <a:lnTo>
                  <a:pt x="460397" y="147624"/>
                </a:lnTo>
                <a:lnTo>
                  <a:pt x="426524" y="169619"/>
                </a:lnTo>
                <a:lnTo>
                  <a:pt x="409620" y="206888"/>
                </a:lnTo>
                <a:lnTo>
                  <a:pt x="409117" y="216192"/>
                </a:lnTo>
                <a:lnTo>
                  <a:pt x="409508" y="224688"/>
                </a:lnTo>
                <a:lnTo>
                  <a:pt x="427038" y="261414"/>
                </a:lnTo>
                <a:lnTo>
                  <a:pt x="462742" y="280317"/>
                </a:lnTo>
                <a:lnTo>
                  <a:pt x="489673" y="287401"/>
                </a:lnTo>
                <a:lnTo>
                  <a:pt x="495642" y="288696"/>
                </a:lnTo>
                <a:lnTo>
                  <a:pt x="532892" y="302653"/>
                </a:lnTo>
                <a:lnTo>
                  <a:pt x="543725" y="317373"/>
                </a:lnTo>
                <a:lnTo>
                  <a:pt x="543725" y="329488"/>
                </a:lnTo>
                <a:lnTo>
                  <a:pt x="505688" y="354876"/>
                </a:lnTo>
                <a:lnTo>
                  <a:pt x="499719" y="355485"/>
                </a:lnTo>
                <a:lnTo>
                  <a:pt x="585684" y="355485"/>
                </a:lnTo>
                <a:lnTo>
                  <a:pt x="588644" y="349519"/>
                </a:lnTo>
                <a:lnTo>
                  <a:pt x="591402" y="340993"/>
                </a:lnTo>
                <a:lnTo>
                  <a:pt x="593058" y="331721"/>
                </a:lnTo>
                <a:lnTo>
                  <a:pt x="593610" y="321703"/>
                </a:lnTo>
                <a:lnTo>
                  <a:pt x="593270" y="313449"/>
                </a:lnTo>
                <a:lnTo>
                  <a:pt x="579488" y="277876"/>
                </a:lnTo>
                <a:lnTo>
                  <a:pt x="543478" y="256315"/>
                </a:lnTo>
                <a:lnTo>
                  <a:pt x="495909" y="244957"/>
                </a:lnTo>
                <a:lnTo>
                  <a:pt x="489064" y="242874"/>
                </a:lnTo>
                <a:lnTo>
                  <a:pt x="476237" y="237337"/>
                </a:lnTo>
                <a:lnTo>
                  <a:pt x="470700" y="233692"/>
                </a:lnTo>
                <a:lnTo>
                  <a:pt x="461334" y="224673"/>
                </a:lnTo>
                <a:lnTo>
                  <a:pt x="459003" y="218795"/>
                </a:lnTo>
                <a:lnTo>
                  <a:pt x="459003" y="202514"/>
                </a:lnTo>
                <a:lnTo>
                  <a:pt x="500062" y="183972"/>
                </a:lnTo>
                <a:lnTo>
                  <a:pt x="582743" y="183972"/>
                </a:lnTo>
                <a:lnTo>
                  <a:pt x="586854" y="180860"/>
                </a:lnTo>
                <a:lnTo>
                  <a:pt x="550481" y="149669"/>
                </a:lnTo>
                <a:lnTo>
                  <a:pt x="515005" y="140905"/>
                </a:lnTo>
                <a:lnTo>
                  <a:pt x="502666" y="140322"/>
                </a:lnTo>
                <a:close/>
              </a:path>
              <a:path w="2637790" h="402590">
                <a:moveTo>
                  <a:pt x="582743" y="183972"/>
                </a:moveTo>
                <a:lnTo>
                  <a:pt x="500062" y="183972"/>
                </a:lnTo>
                <a:lnTo>
                  <a:pt x="508553" y="184410"/>
                </a:lnTo>
                <a:lnTo>
                  <a:pt x="516366" y="185726"/>
                </a:lnTo>
                <a:lnTo>
                  <a:pt x="550481" y="208394"/>
                </a:lnTo>
                <a:lnTo>
                  <a:pt x="582743" y="183972"/>
                </a:lnTo>
                <a:close/>
              </a:path>
              <a:path w="2637790" h="402590">
                <a:moveTo>
                  <a:pt x="701243" y="0"/>
                </a:moveTo>
                <a:lnTo>
                  <a:pt x="654469" y="0"/>
                </a:lnTo>
                <a:lnTo>
                  <a:pt x="654469" y="392899"/>
                </a:lnTo>
                <a:lnTo>
                  <a:pt x="701243" y="392899"/>
                </a:lnTo>
                <a:lnTo>
                  <a:pt x="701243" y="266090"/>
                </a:lnTo>
                <a:lnTo>
                  <a:pt x="701567" y="255796"/>
                </a:lnTo>
                <a:lnTo>
                  <a:pt x="712671" y="214963"/>
                </a:lnTo>
                <a:lnTo>
                  <a:pt x="742823" y="188645"/>
                </a:lnTo>
                <a:lnTo>
                  <a:pt x="760904" y="184492"/>
                </a:lnTo>
                <a:lnTo>
                  <a:pt x="701243" y="184492"/>
                </a:lnTo>
                <a:lnTo>
                  <a:pt x="701243" y="0"/>
                </a:lnTo>
                <a:close/>
              </a:path>
              <a:path w="2637790" h="402590">
                <a:moveTo>
                  <a:pt x="861751" y="183972"/>
                </a:moveTo>
                <a:lnTo>
                  <a:pt x="777113" y="183972"/>
                </a:lnTo>
                <a:lnTo>
                  <a:pt x="784136" y="185102"/>
                </a:lnTo>
                <a:lnTo>
                  <a:pt x="797648" y="189611"/>
                </a:lnTo>
                <a:lnTo>
                  <a:pt x="823339" y="224434"/>
                </a:lnTo>
                <a:lnTo>
                  <a:pt x="825969" y="392899"/>
                </a:lnTo>
                <a:lnTo>
                  <a:pt x="872744" y="392899"/>
                </a:lnTo>
                <a:lnTo>
                  <a:pt x="872631" y="231463"/>
                </a:lnTo>
                <a:lnTo>
                  <a:pt x="865466" y="192024"/>
                </a:lnTo>
                <a:lnTo>
                  <a:pt x="861751" y="183972"/>
                </a:lnTo>
                <a:close/>
              </a:path>
              <a:path w="2637790" h="402590">
                <a:moveTo>
                  <a:pt x="783361" y="140322"/>
                </a:moveTo>
                <a:lnTo>
                  <a:pt x="744279" y="147191"/>
                </a:lnTo>
                <a:lnTo>
                  <a:pt x="707508" y="175094"/>
                </a:lnTo>
                <a:lnTo>
                  <a:pt x="702284" y="184492"/>
                </a:lnTo>
                <a:lnTo>
                  <a:pt x="760904" y="184492"/>
                </a:lnTo>
                <a:lnTo>
                  <a:pt x="762695" y="184264"/>
                </a:lnTo>
                <a:lnTo>
                  <a:pt x="769848" y="183972"/>
                </a:lnTo>
                <a:lnTo>
                  <a:pt x="861751" y="183972"/>
                </a:lnTo>
                <a:lnTo>
                  <a:pt x="861519" y="183467"/>
                </a:lnTo>
                <a:lnTo>
                  <a:pt x="832724" y="152730"/>
                </a:lnTo>
                <a:lnTo>
                  <a:pt x="792112" y="140662"/>
                </a:lnTo>
                <a:lnTo>
                  <a:pt x="783361" y="140322"/>
                </a:lnTo>
                <a:close/>
              </a:path>
              <a:path w="2637790" h="402590">
                <a:moveTo>
                  <a:pt x="1190866" y="24942"/>
                </a:moveTo>
                <a:lnTo>
                  <a:pt x="959599" y="24942"/>
                </a:lnTo>
                <a:lnTo>
                  <a:pt x="959599" y="392899"/>
                </a:lnTo>
                <a:lnTo>
                  <a:pt x="1009484" y="392899"/>
                </a:lnTo>
                <a:lnTo>
                  <a:pt x="1009484" y="233870"/>
                </a:lnTo>
                <a:lnTo>
                  <a:pt x="1178394" y="233870"/>
                </a:lnTo>
                <a:lnTo>
                  <a:pt x="1178394" y="187096"/>
                </a:lnTo>
                <a:lnTo>
                  <a:pt x="1009484" y="187096"/>
                </a:lnTo>
                <a:lnTo>
                  <a:pt x="1009484" y="71716"/>
                </a:lnTo>
                <a:lnTo>
                  <a:pt x="1190866" y="71716"/>
                </a:lnTo>
                <a:lnTo>
                  <a:pt x="1190866" y="24942"/>
                </a:lnTo>
                <a:close/>
              </a:path>
              <a:path w="2637790" h="402590">
                <a:moveTo>
                  <a:pt x="1431023" y="15582"/>
                </a:moveTo>
                <a:lnTo>
                  <a:pt x="1390616" y="19288"/>
                </a:lnTo>
                <a:lnTo>
                  <a:pt x="1353591" y="30403"/>
                </a:lnTo>
                <a:lnTo>
                  <a:pt x="1306272" y="58902"/>
                </a:lnTo>
                <a:lnTo>
                  <a:pt x="1270560" y="99521"/>
                </a:lnTo>
                <a:lnTo>
                  <a:pt x="1247284" y="150552"/>
                </a:lnTo>
                <a:lnTo>
                  <a:pt x="1240144" y="188751"/>
                </a:lnTo>
                <a:lnTo>
                  <a:pt x="1239253" y="208915"/>
                </a:lnTo>
                <a:lnTo>
                  <a:pt x="1240144" y="229091"/>
                </a:lnTo>
                <a:lnTo>
                  <a:pt x="1247284" y="267291"/>
                </a:lnTo>
                <a:lnTo>
                  <a:pt x="1270560" y="318325"/>
                </a:lnTo>
                <a:lnTo>
                  <a:pt x="1306272" y="358940"/>
                </a:lnTo>
                <a:lnTo>
                  <a:pt x="1353591" y="387438"/>
                </a:lnTo>
                <a:lnTo>
                  <a:pt x="1390616" y="398554"/>
                </a:lnTo>
                <a:lnTo>
                  <a:pt x="1431023" y="402259"/>
                </a:lnTo>
                <a:lnTo>
                  <a:pt x="1451650" y="401333"/>
                </a:lnTo>
                <a:lnTo>
                  <a:pt x="1490370" y="393923"/>
                </a:lnTo>
                <a:lnTo>
                  <a:pt x="1541267" y="369838"/>
                </a:lnTo>
                <a:lnTo>
                  <a:pt x="1559489" y="355485"/>
                </a:lnTo>
                <a:lnTo>
                  <a:pt x="1431023" y="355485"/>
                </a:lnTo>
                <a:lnTo>
                  <a:pt x="1415562" y="354754"/>
                </a:lnTo>
                <a:lnTo>
                  <a:pt x="1373860" y="343789"/>
                </a:lnTo>
                <a:lnTo>
                  <a:pt x="1339749" y="321716"/>
                </a:lnTo>
                <a:lnTo>
                  <a:pt x="1314083" y="290845"/>
                </a:lnTo>
                <a:lnTo>
                  <a:pt x="1297813" y="252236"/>
                </a:lnTo>
                <a:lnTo>
                  <a:pt x="1292263" y="208915"/>
                </a:lnTo>
                <a:lnTo>
                  <a:pt x="1292879" y="194063"/>
                </a:lnTo>
                <a:lnTo>
                  <a:pt x="1302131" y="152006"/>
                </a:lnTo>
                <a:lnTo>
                  <a:pt x="1321620" y="115814"/>
                </a:lnTo>
                <a:lnTo>
                  <a:pt x="1350210" y="87761"/>
                </a:lnTo>
                <a:lnTo>
                  <a:pt x="1386978" y="68936"/>
                </a:lnTo>
                <a:lnTo>
                  <a:pt x="1431023" y="62357"/>
                </a:lnTo>
                <a:lnTo>
                  <a:pt x="1559489" y="62357"/>
                </a:lnTo>
                <a:lnTo>
                  <a:pt x="1555768" y="58902"/>
                </a:lnTo>
                <a:lnTo>
                  <a:pt x="1508467" y="30403"/>
                </a:lnTo>
                <a:lnTo>
                  <a:pt x="1471431" y="19288"/>
                </a:lnTo>
                <a:lnTo>
                  <a:pt x="1451650" y="16509"/>
                </a:lnTo>
                <a:lnTo>
                  <a:pt x="1431023" y="15582"/>
                </a:lnTo>
                <a:close/>
              </a:path>
              <a:path w="2637790" h="402590">
                <a:moveTo>
                  <a:pt x="1559489" y="62357"/>
                </a:moveTo>
                <a:lnTo>
                  <a:pt x="1431023" y="62357"/>
                </a:lnTo>
                <a:lnTo>
                  <a:pt x="1446484" y="63088"/>
                </a:lnTo>
                <a:lnTo>
                  <a:pt x="1461168" y="65281"/>
                </a:lnTo>
                <a:lnTo>
                  <a:pt x="1500471" y="80404"/>
                </a:lnTo>
                <a:lnTo>
                  <a:pt x="1531848" y="105498"/>
                </a:lnTo>
                <a:lnTo>
                  <a:pt x="1554454" y="139069"/>
                </a:lnTo>
                <a:lnTo>
                  <a:pt x="1567316" y="179627"/>
                </a:lnTo>
                <a:lnTo>
                  <a:pt x="1569783" y="208915"/>
                </a:lnTo>
                <a:lnTo>
                  <a:pt x="1569166" y="223780"/>
                </a:lnTo>
                <a:lnTo>
                  <a:pt x="1559915" y="265823"/>
                </a:lnTo>
                <a:lnTo>
                  <a:pt x="1540423" y="302035"/>
                </a:lnTo>
                <a:lnTo>
                  <a:pt x="1511838" y="330080"/>
                </a:lnTo>
                <a:lnTo>
                  <a:pt x="1475073" y="348906"/>
                </a:lnTo>
                <a:lnTo>
                  <a:pt x="1431023" y="355485"/>
                </a:lnTo>
                <a:lnTo>
                  <a:pt x="1559489" y="355485"/>
                </a:lnTo>
                <a:lnTo>
                  <a:pt x="1591481" y="318325"/>
                </a:lnTo>
                <a:lnTo>
                  <a:pt x="1614758" y="267291"/>
                </a:lnTo>
                <a:lnTo>
                  <a:pt x="1621911" y="229091"/>
                </a:lnTo>
                <a:lnTo>
                  <a:pt x="1622806" y="208915"/>
                </a:lnTo>
                <a:lnTo>
                  <a:pt x="1621911" y="188751"/>
                </a:lnTo>
                <a:lnTo>
                  <a:pt x="1614758" y="150552"/>
                </a:lnTo>
                <a:lnTo>
                  <a:pt x="1591481" y="99521"/>
                </a:lnTo>
                <a:lnTo>
                  <a:pt x="1569008" y="71196"/>
                </a:lnTo>
                <a:lnTo>
                  <a:pt x="1559489" y="62357"/>
                </a:lnTo>
                <a:close/>
              </a:path>
              <a:path w="2637790" h="402590">
                <a:moveTo>
                  <a:pt x="1828139" y="24942"/>
                </a:moveTo>
                <a:lnTo>
                  <a:pt x="1698726" y="24942"/>
                </a:lnTo>
                <a:lnTo>
                  <a:pt x="1698726" y="392899"/>
                </a:lnTo>
                <a:lnTo>
                  <a:pt x="1748612" y="392899"/>
                </a:lnTo>
                <a:lnTo>
                  <a:pt x="1748612" y="230746"/>
                </a:lnTo>
                <a:lnTo>
                  <a:pt x="1859229" y="230746"/>
                </a:lnTo>
                <a:lnTo>
                  <a:pt x="1855673" y="225031"/>
                </a:lnTo>
                <a:lnTo>
                  <a:pt x="1865823" y="223554"/>
                </a:lnTo>
                <a:lnTo>
                  <a:pt x="1875489" y="221200"/>
                </a:lnTo>
                <a:lnTo>
                  <a:pt x="1915769" y="197878"/>
                </a:lnTo>
                <a:lnTo>
                  <a:pt x="1925508" y="187096"/>
                </a:lnTo>
                <a:lnTo>
                  <a:pt x="1748612" y="187096"/>
                </a:lnTo>
                <a:lnTo>
                  <a:pt x="1748612" y="68592"/>
                </a:lnTo>
                <a:lnTo>
                  <a:pt x="1929837" y="68592"/>
                </a:lnTo>
                <a:lnTo>
                  <a:pt x="1928587" y="66615"/>
                </a:lnTo>
                <a:lnTo>
                  <a:pt x="1897173" y="39690"/>
                </a:lnTo>
                <a:lnTo>
                  <a:pt x="1860356" y="27344"/>
                </a:lnTo>
                <a:lnTo>
                  <a:pt x="1845027" y="25543"/>
                </a:lnTo>
                <a:lnTo>
                  <a:pt x="1828139" y="24942"/>
                </a:lnTo>
                <a:close/>
              </a:path>
              <a:path w="2637790" h="402590">
                <a:moveTo>
                  <a:pt x="1859229" y="230746"/>
                </a:moveTo>
                <a:lnTo>
                  <a:pt x="1804225" y="230746"/>
                </a:lnTo>
                <a:lnTo>
                  <a:pt x="1897773" y="392899"/>
                </a:lnTo>
                <a:lnTo>
                  <a:pt x="1960143" y="392899"/>
                </a:lnTo>
                <a:lnTo>
                  <a:pt x="1859229" y="230746"/>
                </a:lnTo>
                <a:close/>
              </a:path>
              <a:path w="2637790" h="402590">
                <a:moveTo>
                  <a:pt x="1929837" y="68592"/>
                </a:moveTo>
                <a:lnTo>
                  <a:pt x="1814106" y="68592"/>
                </a:lnTo>
                <a:lnTo>
                  <a:pt x="1821359" y="68739"/>
                </a:lnTo>
                <a:lnTo>
                  <a:pt x="1828584" y="69180"/>
                </a:lnTo>
                <a:lnTo>
                  <a:pt x="1868411" y="79514"/>
                </a:lnTo>
                <a:lnTo>
                  <a:pt x="1891407" y="110886"/>
                </a:lnTo>
                <a:lnTo>
                  <a:pt x="1893100" y="127850"/>
                </a:lnTo>
                <a:lnTo>
                  <a:pt x="1892676" y="136766"/>
                </a:lnTo>
                <a:lnTo>
                  <a:pt x="1875853" y="172021"/>
                </a:lnTo>
                <a:lnTo>
                  <a:pt x="1835780" y="185778"/>
                </a:lnTo>
                <a:lnTo>
                  <a:pt x="1814106" y="187096"/>
                </a:lnTo>
                <a:lnTo>
                  <a:pt x="1925508" y="187096"/>
                </a:lnTo>
                <a:lnTo>
                  <a:pt x="1944549" y="145192"/>
                </a:lnTo>
                <a:lnTo>
                  <a:pt x="1946109" y="127850"/>
                </a:lnTo>
                <a:lnTo>
                  <a:pt x="1945784" y="119189"/>
                </a:lnTo>
                <a:lnTo>
                  <a:pt x="1933703" y="74704"/>
                </a:lnTo>
                <a:lnTo>
                  <a:pt x="1929837" y="68592"/>
                </a:lnTo>
                <a:close/>
              </a:path>
              <a:path w="2637790" h="402590">
                <a:moveTo>
                  <a:pt x="2189391" y="15582"/>
                </a:moveTo>
                <a:lnTo>
                  <a:pt x="2148584" y="19226"/>
                </a:lnTo>
                <a:lnTo>
                  <a:pt x="2111425" y="30137"/>
                </a:lnTo>
                <a:lnTo>
                  <a:pt x="2064119" y="58542"/>
                </a:lnTo>
                <a:lnTo>
                  <a:pt x="2028467" y="99647"/>
                </a:lnTo>
                <a:lnTo>
                  <a:pt x="2005505" y="151770"/>
                </a:lnTo>
                <a:lnTo>
                  <a:pt x="1998486" y="191138"/>
                </a:lnTo>
                <a:lnTo>
                  <a:pt x="1997608" y="212039"/>
                </a:lnTo>
                <a:lnTo>
                  <a:pt x="1998420" y="229402"/>
                </a:lnTo>
                <a:lnTo>
                  <a:pt x="2010600" y="280898"/>
                </a:lnTo>
                <a:lnTo>
                  <a:pt x="2036668" y="328018"/>
                </a:lnTo>
                <a:lnTo>
                  <a:pt x="2075568" y="366393"/>
                </a:lnTo>
                <a:lnTo>
                  <a:pt x="2126126" y="392899"/>
                </a:lnTo>
                <a:lnTo>
                  <a:pt x="2165494" y="401219"/>
                </a:lnTo>
                <a:lnTo>
                  <a:pt x="2186787" y="402259"/>
                </a:lnTo>
                <a:lnTo>
                  <a:pt x="2202167" y="401755"/>
                </a:lnTo>
                <a:lnTo>
                  <a:pt x="2242654" y="394195"/>
                </a:lnTo>
                <a:lnTo>
                  <a:pt x="2283980" y="375488"/>
                </a:lnTo>
                <a:lnTo>
                  <a:pt x="2310135" y="355485"/>
                </a:lnTo>
                <a:lnTo>
                  <a:pt x="2187829" y="355485"/>
                </a:lnTo>
                <a:lnTo>
                  <a:pt x="2172136" y="354771"/>
                </a:lnTo>
                <a:lnTo>
                  <a:pt x="2130145" y="344043"/>
                </a:lnTo>
                <a:lnTo>
                  <a:pt x="2096321" y="322222"/>
                </a:lnTo>
                <a:lnTo>
                  <a:pt x="2071409" y="291555"/>
                </a:lnTo>
                <a:lnTo>
                  <a:pt x="2055884" y="253944"/>
                </a:lnTo>
                <a:lnTo>
                  <a:pt x="2050618" y="212039"/>
                </a:lnTo>
                <a:lnTo>
                  <a:pt x="2051235" y="196689"/>
                </a:lnTo>
                <a:lnTo>
                  <a:pt x="2060498" y="153568"/>
                </a:lnTo>
                <a:lnTo>
                  <a:pt x="2079838" y="116592"/>
                </a:lnTo>
                <a:lnTo>
                  <a:pt x="2108046" y="87893"/>
                </a:lnTo>
                <a:lnTo>
                  <a:pt x="2144416" y="68936"/>
                </a:lnTo>
                <a:lnTo>
                  <a:pt x="2187829" y="62357"/>
                </a:lnTo>
                <a:lnTo>
                  <a:pt x="2309125" y="62357"/>
                </a:lnTo>
                <a:lnTo>
                  <a:pt x="2306302" y="59146"/>
                </a:lnTo>
                <a:lnTo>
                  <a:pt x="2260854" y="29616"/>
                </a:lnTo>
                <a:lnTo>
                  <a:pt x="2207495" y="16461"/>
                </a:lnTo>
                <a:lnTo>
                  <a:pt x="2189391" y="15582"/>
                </a:lnTo>
                <a:close/>
              </a:path>
              <a:path w="2637790" h="402590">
                <a:moveTo>
                  <a:pt x="2283980" y="306108"/>
                </a:moveTo>
                <a:lnTo>
                  <a:pt x="2254934" y="335347"/>
                </a:lnTo>
                <a:lnTo>
                  <a:pt x="2217578" y="352237"/>
                </a:lnTo>
                <a:lnTo>
                  <a:pt x="2187829" y="355485"/>
                </a:lnTo>
                <a:lnTo>
                  <a:pt x="2310135" y="355485"/>
                </a:lnTo>
                <a:lnTo>
                  <a:pt x="2311514" y="354177"/>
                </a:lnTo>
                <a:lnTo>
                  <a:pt x="2318448" y="347078"/>
                </a:lnTo>
                <a:lnTo>
                  <a:pt x="2323299" y="341630"/>
                </a:lnTo>
                <a:lnTo>
                  <a:pt x="2326068" y="337807"/>
                </a:lnTo>
                <a:lnTo>
                  <a:pt x="2283980" y="306108"/>
                </a:lnTo>
                <a:close/>
              </a:path>
              <a:path w="2637790" h="402590">
                <a:moveTo>
                  <a:pt x="2309125" y="62357"/>
                </a:moveTo>
                <a:lnTo>
                  <a:pt x="2187829" y="62357"/>
                </a:lnTo>
                <a:lnTo>
                  <a:pt x="2200459" y="63040"/>
                </a:lnTo>
                <a:lnTo>
                  <a:pt x="2212898" y="65089"/>
                </a:lnTo>
                <a:lnTo>
                  <a:pt x="2248634" y="79320"/>
                </a:lnTo>
                <a:lnTo>
                  <a:pt x="2276703" y="104457"/>
                </a:lnTo>
                <a:lnTo>
                  <a:pt x="2318270" y="72758"/>
                </a:lnTo>
                <a:lnTo>
                  <a:pt x="2309125" y="62357"/>
                </a:lnTo>
                <a:close/>
              </a:path>
              <a:path w="2637790" h="402590">
                <a:moveTo>
                  <a:pt x="2628074" y="24942"/>
                </a:moveTo>
                <a:lnTo>
                  <a:pt x="2390571" y="24942"/>
                </a:lnTo>
                <a:lnTo>
                  <a:pt x="2390571" y="392899"/>
                </a:lnTo>
                <a:lnTo>
                  <a:pt x="2637434" y="392899"/>
                </a:lnTo>
                <a:lnTo>
                  <a:pt x="2637434" y="346125"/>
                </a:lnTo>
                <a:lnTo>
                  <a:pt x="2440457" y="346125"/>
                </a:lnTo>
                <a:lnTo>
                  <a:pt x="2440457" y="228155"/>
                </a:lnTo>
                <a:lnTo>
                  <a:pt x="2615082" y="228155"/>
                </a:lnTo>
                <a:lnTo>
                  <a:pt x="2615082" y="181381"/>
                </a:lnTo>
                <a:lnTo>
                  <a:pt x="2440457" y="181381"/>
                </a:lnTo>
                <a:lnTo>
                  <a:pt x="2440457" y="71716"/>
                </a:lnTo>
                <a:lnTo>
                  <a:pt x="2628074" y="71716"/>
                </a:lnTo>
                <a:lnTo>
                  <a:pt x="2628074" y="24942"/>
                </a:lnTo>
                <a:close/>
              </a:path>
            </a:pathLst>
          </a:custGeom>
          <a:solidFill>
            <a:srgbClr val="001332"/>
          </a:solid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99438" y="533400"/>
            <a:ext cx="10649938" cy="1049867"/>
          </a:xfrm>
          <a:solidFill>
            <a:schemeClr val="accent1">
              <a:lumMod val="50000"/>
            </a:schemeClr>
          </a:solidFill>
        </p:spPr>
        <p:txBody>
          <a:bodyPr lIns="0" tIns="0" rIns="0" bIns="0"/>
          <a:lstStyle>
            <a:lvl1pPr algn="ctr" defTabSz="457200" rtl="0" eaLnBrk="0" fontAlgn="base" hangingPunct="0">
              <a:spcBef>
                <a:spcPct val="0"/>
              </a:spcBef>
              <a:spcAft>
                <a:spcPct val="0"/>
              </a:spcAft>
              <a:defRPr sz="2000" kern="1200">
                <a:solidFill>
                  <a:schemeClr val="bg1"/>
                </a:solidFill>
                <a:latin typeface="Avenir Medium"/>
                <a:ea typeface="Avenir Medium"/>
                <a:cs typeface="Avenir Medium"/>
              </a:defRPr>
            </a:lvl1pPr>
            <a:lvl2pPr algn="ctr" defTabSz="457200" rtl="0" eaLnBrk="0" fontAlgn="base" hangingPunct="0">
              <a:spcBef>
                <a:spcPct val="0"/>
              </a:spcBef>
              <a:spcAft>
                <a:spcPct val="0"/>
              </a:spcAft>
              <a:defRPr sz="2000">
                <a:solidFill>
                  <a:schemeClr val="bg1"/>
                </a:solidFill>
                <a:latin typeface="Avenir Medium"/>
                <a:ea typeface="Avenir Medium"/>
                <a:cs typeface="Avenir Medium"/>
              </a:defRPr>
            </a:lvl2pPr>
            <a:lvl3pPr algn="ctr" defTabSz="457200" rtl="0" eaLnBrk="0" fontAlgn="base" hangingPunct="0">
              <a:spcBef>
                <a:spcPct val="0"/>
              </a:spcBef>
              <a:spcAft>
                <a:spcPct val="0"/>
              </a:spcAft>
              <a:defRPr sz="2000">
                <a:solidFill>
                  <a:schemeClr val="bg1"/>
                </a:solidFill>
                <a:latin typeface="Avenir Medium"/>
                <a:ea typeface="Avenir Medium"/>
                <a:cs typeface="Avenir Medium"/>
              </a:defRPr>
            </a:lvl3pPr>
            <a:lvl4pPr algn="ctr" defTabSz="457200" rtl="0" eaLnBrk="0" fontAlgn="base" hangingPunct="0">
              <a:spcBef>
                <a:spcPct val="0"/>
              </a:spcBef>
              <a:spcAft>
                <a:spcPct val="0"/>
              </a:spcAft>
              <a:defRPr sz="2000">
                <a:solidFill>
                  <a:schemeClr val="bg1"/>
                </a:solidFill>
                <a:latin typeface="Avenir Medium"/>
                <a:ea typeface="Avenir Medium"/>
                <a:cs typeface="Avenir Medium"/>
              </a:defRPr>
            </a:lvl4pPr>
            <a:lvl5pPr algn="ctr" defTabSz="457200" rtl="0" eaLnBrk="0" fontAlgn="base" hangingPunct="0">
              <a:spcBef>
                <a:spcPct val="0"/>
              </a:spcBef>
              <a:spcAft>
                <a:spcPct val="0"/>
              </a:spcAft>
              <a:defRPr sz="2000">
                <a:solidFill>
                  <a:schemeClr val="bg1"/>
                </a:solidFill>
                <a:latin typeface="Avenir Medium"/>
                <a:ea typeface="Avenir Medium"/>
                <a:cs typeface="Avenir Medium"/>
              </a:defRPr>
            </a:lvl5pPr>
            <a:lvl6pPr marL="457200" algn="ctr" defTabSz="457200" rtl="0" fontAlgn="base">
              <a:spcBef>
                <a:spcPct val="0"/>
              </a:spcBef>
              <a:spcAft>
                <a:spcPct val="0"/>
              </a:spcAft>
              <a:defRPr sz="2000">
                <a:solidFill>
                  <a:schemeClr val="bg1"/>
                </a:solidFill>
                <a:latin typeface="Avenir Medium"/>
                <a:ea typeface="Avenir Medium"/>
                <a:cs typeface="Avenir Medium"/>
              </a:defRPr>
            </a:lvl6pPr>
            <a:lvl7pPr marL="914400" algn="ctr" defTabSz="457200" rtl="0" fontAlgn="base">
              <a:spcBef>
                <a:spcPct val="0"/>
              </a:spcBef>
              <a:spcAft>
                <a:spcPct val="0"/>
              </a:spcAft>
              <a:defRPr sz="2000">
                <a:solidFill>
                  <a:schemeClr val="bg1"/>
                </a:solidFill>
                <a:latin typeface="Avenir Medium"/>
                <a:ea typeface="Avenir Medium"/>
                <a:cs typeface="Avenir Medium"/>
              </a:defRPr>
            </a:lvl7pPr>
            <a:lvl8pPr marL="1371600" algn="ctr" defTabSz="457200" rtl="0" fontAlgn="base">
              <a:spcBef>
                <a:spcPct val="0"/>
              </a:spcBef>
              <a:spcAft>
                <a:spcPct val="0"/>
              </a:spcAft>
              <a:defRPr sz="2000">
                <a:solidFill>
                  <a:schemeClr val="bg1"/>
                </a:solidFill>
                <a:latin typeface="Avenir Medium"/>
                <a:ea typeface="Avenir Medium"/>
                <a:cs typeface="Avenir Medium"/>
              </a:defRPr>
            </a:lvl8pPr>
            <a:lvl9pPr marL="1828800" algn="ctr" defTabSz="457200" rtl="0" fontAlgn="base">
              <a:spcBef>
                <a:spcPct val="0"/>
              </a:spcBef>
              <a:spcAft>
                <a:spcPct val="0"/>
              </a:spcAft>
              <a:defRPr sz="2000">
                <a:solidFill>
                  <a:schemeClr val="bg1"/>
                </a:solidFill>
                <a:latin typeface="Avenir Medium"/>
                <a:ea typeface="Avenir Medium"/>
                <a:cs typeface="Avenir Medium"/>
              </a:defRPr>
            </a:lvl9pPr>
          </a:lstStyle>
          <a:p>
            <a:pPr>
              <a:defRPr/>
            </a:pPr>
            <a:r>
              <a:rPr lang="en-US" sz="6827" b="1" dirty="0">
                <a:solidFill>
                  <a:srgbClr val="000066"/>
                </a:solidFill>
              </a:rPr>
              <a:t>Effects of corruption …</a:t>
            </a:r>
            <a:endParaRPr lang="en-ZA" sz="6827" b="1" dirty="0">
              <a:solidFill>
                <a:srgbClr val="000066"/>
              </a:solidFill>
            </a:endParaRPr>
          </a:p>
        </p:txBody>
      </p:sp>
      <p:sp>
        <p:nvSpPr>
          <p:cNvPr id="20484" name="Text Placeholder 2"/>
          <p:cNvSpPr>
            <a:spLocks noGrp="1"/>
          </p:cNvSpPr>
          <p:nvPr>
            <p:ph type="body" idx="1"/>
          </p:nvPr>
        </p:nvSpPr>
        <p:spPr bwMode="auto">
          <a:xfrm>
            <a:off x="292100" y="2214883"/>
            <a:ext cx="10058400" cy="55399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246095" indent="-246095" defTabSz="1300460">
              <a:buClr>
                <a:srgbClr val="5E6EBA"/>
              </a:buClr>
              <a:buFont typeface="Wingdings" panose="05000000000000000000" pitchFamily="2" charset="2"/>
              <a:buChar char="§"/>
            </a:pPr>
            <a:r>
              <a:rPr lang="en-US" altLang="en-US" sz="4000" dirty="0">
                <a:solidFill>
                  <a:srgbClr val="003057"/>
                </a:solidFill>
                <a:latin typeface="Arial" panose="020B0604020202020204" pitchFamily="34" charset="0"/>
                <a:ea typeface="MS PGothic" panose="020B0600070205080204" pitchFamily="34" charset="-128"/>
              </a:rPr>
              <a:t> Impacts severely on service delivery</a:t>
            </a:r>
          </a:p>
          <a:p>
            <a:pPr marL="246095" indent="-246095" defTabSz="1300460">
              <a:buClr>
                <a:srgbClr val="5E6EBA"/>
              </a:buClr>
              <a:buFont typeface="Wingdings" panose="05000000000000000000" pitchFamily="2" charset="2"/>
              <a:buChar char="§"/>
            </a:pPr>
            <a:r>
              <a:rPr lang="en-US" altLang="en-US" sz="4000" dirty="0">
                <a:solidFill>
                  <a:srgbClr val="003057"/>
                </a:solidFill>
                <a:latin typeface="Arial" panose="020B0604020202020204" pitchFamily="34" charset="0"/>
                <a:ea typeface="MS PGothic" panose="020B0600070205080204" pitchFamily="34" charset="-128"/>
              </a:rPr>
              <a:t> Lowers economic growth</a:t>
            </a:r>
          </a:p>
          <a:p>
            <a:pPr marL="246095" indent="-246095" defTabSz="1300460">
              <a:buClr>
                <a:srgbClr val="5E6EBA"/>
              </a:buClr>
              <a:buFont typeface="Wingdings" panose="05000000000000000000" pitchFamily="2" charset="2"/>
              <a:buChar char="§"/>
            </a:pPr>
            <a:r>
              <a:rPr lang="en-US" altLang="en-US" sz="4000" dirty="0">
                <a:solidFill>
                  <a:srgbClr val="003057"/>
                </a:solidFill>
                <a:latin typeface="Arial" panose="020B0604020202020204" pitchFamily="34" charset="0"/>
                <a:ea typeface="MS PGothic" panose="020B0600070205080204" pitchFamily="34" charset="-128"/>
              </a:rPr>
              <a:t> Reduces incentives to invest</a:t>
            </a:r>
          </a:p>
          <a:p>
            <a:pPr marL="246095" indent="-246095" defTabSz="1300460">
              <a:buClr>
                <a:srgbClr val="5E6EBA"/>
              </a:buClr>
              <a:buFont typeface="Wingdings" panose="05000000000000000000" pitchFamily="2" charset="2"/>
              <a:buChar char="§"/>
            </a:pPr>
            <a:r>
              <a:rPr lang="en-US" altLang="en-US" sz="4000" dirty="0">
                <a:solidFill>
                  <a:srgbClr val="003057"/>
                </a:solidFill>
                <a:latin typeface="Arial" panose="020B0604020202020204" pitchFamily="34" charset="0"/>
                <a:ea typeface="MS PGothic" panose="020B0600070205080204" pitchFamily="34" charset="-128"/>
              </a:rPr>
              <a:t> Reduces the effective flow of aid packages</a:t>
            </a:r>
          </a:p>
          <a:p>
            <a:pPr marL="246095" indent="-246095" defTabSz="1300460">
              <a:buClr>
                <a:srgbClr val="5E6EBA"/>
              </a:buClr>
              <a:buFont typeface="Wingdings" panose="05000000000000000000" pitchFamily="2" charset="2"/>
              <a:buChar char="§"/>
            </a:pPr>
            <a:r>
              <a:rPr lang="en-US" altLang="en-US" sz="4000" dirty="0">
                <a:solidFill>
                  <a:srgbClr val="003057"/>
                </a:solidFill>
                <a:latin typeface="Arial" panose="020B0604020202020204" pitchFamily="34" charset="0"/>
                <a:ea typeface="MS PGothic" panose="020B0600070205080204" pitchFamily="34" charset="-128"/>
              </a:rPr>
              <a:t> Loss of tax revenue</a:t>
            </a:r>
          </a:p>
          <a:p>
            <a:pPr marL="246095" indent="-246095" defTabSz="1300460">
              <a:buClr>
                <a:srgbClr val="5E6EBA"/>
              </a:buClr>
              <a:buFont typeface="Wingdings" panose="05000000000000000000" pitchFamily="2" charset="2"/>
              <a:buChar char="§"/>
            </a:pPr>
            <a:r>
              <a:rPr lang="en-US" altLang="en-US" sz="4000" dirty="0">
                <a:solidFill>
                  <a:srgbClr val="003057"/>
                </a:solidFill>
                <a:latin typeface="Arial" panose="020B0604020202020204" pitchFamily="34" charset="0"/>
                <a:ea typeface="MS PGothic" panose="020B0600070205080204" pitchFamily="34" charset="-128"/>
              </a:rPr>
              <a:t> Adverse budgetary consequences</a:t>
            </a:r>
          </a:p>
          <a:p>
            <a:pPr marL="246095" indent="-246095" defTabSz="1300460">
              <a:buClr>
                <a:srgbClr val="5E6EBA"/>
              </a:buClr>
              <a:buFont typeface="Wingdings" panose="05000000000000000000" pitchFamily="2" charset="2"/>
              <a:buChar char="§"/>
            </a:pPr>
            <a:r>
              <a:rPr lang="en-US" altLang="en-US" sz="4000" dirty="0">
                <a:solidFill>
                  <a:srgbClr val="003057"/>
                </a:solidFill>
                <a:latin typeface="Arial" panose="020B0604020202020204" pitchFamily="34" charset="0"/>
                <a:ea typeface="MS PGothic" panose="020B0600070205080204" pitchFamily="34" charset="-128"/>
              </a:rPr>
              <a:t> Inferior public infrastructure and services</a:t>
            </a:r>
          </a:p>
        </p:txBody>
      </p:sp>
      <p:pic>
        <p:nvPicPr>
          <p:cNvPr id="20485" name="Picture 2" descr="Description: C:\Users\hvanas\AppData\Local\Microsoft\Windows\Temporary Internet Files\Content.Outlook\JDUB0CWT\ATT00002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6300" y="0"/>
            <a:ext cx="6311900"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404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500" fill="hold"/>
                                        <p:tgtEl>
                                          <p:spTgt spid="20485"/>
                                        </p:tgtEl>
                                        <p:attrNameLst>
                                          <p:attrName>ppt_w</p:attrName>
                                        </p:attrNameLst>
                                      </p:cBhvr>
                                      <p:tavLst>
                                        <p:tav tm="0">
                                          <p:val>
                                            <p:fltVal val="0"/>
                                          </p:val>
                                        </p:tav>
                                        <p:tav tm="100000">
                                          <p:val>
                                            <p:strVal val="#ppt_w"/>
                                          </p:val>
                                        </p:tav>
                                      </p:tavLst>
                                    </p:anim>
                                    <p:anim calcmode="lin" valueType="num">
                                      <p:cBhvr>
                                        <p:cTn id="8" dur="500" fill="hold"/>
                                        <p:tgtEl>
                                          <p:spTgt spid="20485"/>
                                        </p:tgtEl>
                                        <p:attrNameLst>
                                          <p:attrName>ppt_h</p:attrName>
                                        </p:attrNameLst>
                                      </p:cBhvr>
                                      <p:tavLst>
                                        <p:tav tm="0">
                                          <p:val>
                                            <p:fltVal val="0"/>
                                          </p:val>
                                        </p:tav>
                                        <p:tav tm="100000">
                                          <p:val>
                                            <p:strVal val="#ppt_h"/>
                                          </p:val>
                                        </p:tav>
                                      </p:tavLst>
                                    </p:anim>
                                    <p:animEffect transition="in" filter="fade">
                                      <p:cBhvr>
                                        <p:cTn id="9"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Placeholder 1"/>
          <p:cNvSpPr txBox="1">
            <a:spLocks/>
          </p:cNvSpPr>
          <p:nvPr/>
        </p:nvSpPr>
        <p:spPr bwMode="auto">
          <a:xfrm>
            <a:off x="2821940" y="801512"/>
            <a:ext cx="11704320" cy="91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Times" panose="02020603050405020304" pitchFamily="18" charset="0"/>
              </a:defRPr>
            </a:lvl1pPr>
            <a:lvl2pPr marL="742950" indent="-285750" defTabSz="457200">
              <a:defRPr sz="2400">
                <a:solidFill>
                  <a:schemeClr val="tx1"/>
                </a:solidFill>
                <a:latin typeface="Times" panose="02020603050405020304" pitchFamily="18" charset="0"/>
              </a:defRPr>
            </a:lvl2pPr>
            <a:lvl3pPr marL="1143000" indent="-228600" defTabSz="457200">
              <a:defRPr sz="2400">
                <a:solidFill>
                  <a:schemeClr val="tx1"/>
                </a:solidFill>
                <a:latin typeface="Times" panose="02020603050405020304" pitchFamily="18" charset="0"/>
              </a:defRPr>
            </a:lvl3pPr>
            <a:lvl4pPr marL="1600200" indent="-228600" defTabSz="457200">
              <a:defRPr sz="2400">
                <a:solidFill>
                  <a:schemeClr val="tx1"/>
                </a:solidFill>
                <a:latin typeface="Times" panose="02020603050405020304" pitchFamily="18" charset="0"/>
              </a:defRPr>
            </a:lvl4pPr>
            <a:lvl5pPr marL="2057400" indent="-228600" defTabSz="457200">
              <a:defRPr sz="2400">
                <a:solidFill>
                  <a:schemeClr val="tx1"/>
                </a:solidFill>
                <a:latin typeface="Times"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endParaRPr lang="en-US" altLang="en-US" sz="3982" b="1">
              <a:solidFill>
                <a:srgbClr val="120D1F"/>
              </a:solidFill>
              <a:latin typeface="Avenir Medium"/>
              <a:ea typeface="Avenir Medium"/>
              <a:cs typeface="Avenir Medium"/>
            </a:endParaRPr>
          </a:p>
        </p:txBody>
      </p:sp>
      <p:sp>
        <p:nvSpPr>
          <p:cNvPr id="21507" name="Title Placeholder 1"/>
          <p:cNvSpPr txBox="1">
            <a:spLocks/>
          </p:cNvSpPr>
          <p:nvPr/>
        </p:nvSpPr>
        <p:spPr bwMode="auto">
          <a:xfrm>
            <a:off x="2821940" y="2828997"/>
            <a:ext cx="11704320" cy="505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Times" panose="02020603050405020304" pitchFamily="18" charset="0"/>
              </a:defRPr>
            </a:lvl1pPr>
            <a:lvl2pPr marL="742950" indent="-285750" defTabSz="457200">
              <a:defRPr sz="2400">
                <a:solidFill>
                  <a:schemeClr val="tx1"/>
                </a:solidFill>
                <a:latin typeface="Times" panose="02020603050405020304" pitchFamily="18" charset="0"/>
              </a:defRPr>
            </a:lvl2pPr>
            <a:lvl3pPr marL="1143000" indent="-228600" defTabSz="457200">
              <a:defRPr sz="2400">
                <a:solidFill>
                  <a:schemeClr val="tx1"/>
                </a:solidFill>
                <a:latin typeface="Times" panose="02020603050405020304" pitchFamily="18" charset="0"/>
              </a:defRPr>
            </a:lvl3pPr>
            <a:lvl4pPr marL="1600200" indent="-228600" defTabSz="457200">
              <a:defRPr sz="2400">
                <a:solidFill>
                  <a:schemeClr val="tx1"/>
                </a:solidFill>
                <a:latin typeface="Times" panose="02020603050405020304" pitchFamily="18" charset="0"/>
              </a:defRPr>
            </a:lvl4pPr>
            <a:lvl5pPr marL="2057400" indent="-228600" defTabSz="457200">
              <a:defRPr sz="2400">
                <a:solidFill>
                  <a:schemeClr val="tx1"/>
                </a:solidFill>
                <a:latin typeface="Times"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defRPr>
            </a:lvl9pPr>
          </a:lstStyle>
          <a:p>
            <a:pPr algn="just" eaLnBrk="1" hangingPunct="1"/>
            <a:endParaRPr lang="en-ZA" altLang="en-US" sz="2276">
              <a:solidFill>
                <a:srgbClr val="120D1F"/>
              </a:solidFill>
              <a:latin typeface="Avenir Medium"/>
              <a:ea typeface="Avenir Medium"/>
              <a:cs typeface="Avenir Medium"/>
            </a:endParaRPr>
          </a:p>
          <a:p>
            <a:pPr algn="just" eaLnBrk="1" hangingPunct="1"/>
            <a:endParaRPr lang="en-ZA" altLang="en-US" sz="2276">
              <a:solidFill>
                <a:srgbClr val="120D1F"/>
              </a:solidFill>
              <a:latin typeface="Avenir Medium"/>
              <a:ea typeface="Avenir Medium"/>
              <a:cs typeface="Avenir Medium"/>
            </a:endParaRPr>
          </a:p>
          <a:p>
            <a:pPr algn="just" eaLnBrk="1" hangingPunct="1"/>
            <a:endParaRPr lang="en-ZA" altLang="en-US" sz="1707">
              <a:solidFill>
                <a:srgbClr val="120D1F"/>
              </a:solidFill>
              <a:latin typeface="Avenir Medium"/>
              <a:ea typeface="Avenir Medium"/>
              <a:cs typeface="Avenir Medium"/>
            </a:endParaRPr>
          </a:p>
          <a:p>
            <a:pPr algn="just" eaLnBrk="1" hangingPunct="1"/>
            <a:endParaRPr lang="en-US" altLang="en-US" sz="1422">
              <a:solidFill>
                <a:srgbClr val="120D1F"/>
              </a:solidFill>
              <a:latin typeface="Avenir Book"/>
              <a:ea typeface="Avenir Book"/>
              <a:cs typeface="Avenir Book"/>
            </a:endParaRPr>
          </a:p>
          <a:p>
            <a:pPr algn="just" eaLnBrk="1" hangingPunct="1">
              <a:lnSpc>
                <a:spcPct val="200000"/>
              </a:lnSpc>
            </a:pPr>
            <a:endParaRPr lang="en-US" altLang="en-US" sz="1422">
              <a:solidFill>
                <a:srgbClr val="120D1F"/>
              </a:solidFill>
              <a:latin typeface="Avenir Book"/>
              <a:ea typeface="Avenir Book"/>
              <a:cs typeface="Avenir Book"/>
            </a:endParaRPr>
          </a:p>
          <a:p>
            <a:pPr algn="just" eaLnBrk="1" hangingPunct="1"/>
            <a:endParaRPr lang="en-US" altLang="en-US" sz="1707">
              <a:solidFill>
                <a:srgbClr val="FFB819"/>
              </a:solidFill>
              <a:latin typeface="Avenir Medium"/>
              <a:ea typeface="Avenir Medium"/>
              <a:cs typeface="Avenir Medium"/>
            </a:endParaRPr>
          </a:p>
        </p:txBody>
      </p:sp>
      <p:sp>
        <p:nvSpPr>
          <p:cNvPr id="4" name="Title 1"/>
          <p:cNvSpPr txBox="1">
            <a:spLocks/>
          </p:cNvSpPr>
          <p:nvPr/>
        </p:nvSpPr>
        <p:spPr>
          <a:xfrm>
            <a:off x="0" y="0"/>
            <a:ext cx="17348200" cy="1257583"/>
          </a:xfrm>
          <a:prstGeom prst="rect">
            <a:avLst/>
          </a:prstGeom>
          <a:solidFill>
            <a:schemeClr val="accent1">
              <a:lumMod val="50000"/>
            </a:schemeClr>
          </a:solidFill>
        </p:spPr>
        <p:txBody>
          <a:bodyPr/>
          <a:lstStyle>
            <a:lvl1pPr algn="ctr" defTabSz="457200" rtl="0" eaLnBrk="0" fontAlgn="base" hangingPunct="0">
              <a:spcBef>
                <a:spcPct val="0"/>
              </a:spcBef>
              <a:spcAft>
                <a:spcPct val="0"/>
              </a:spcAft>
              <a:defRPr sz="2000" kern="1200">
                <a:solidFill>
                  <a:schemeClr val="bg1"/>
                </a:solidFill>
                <a:latin typeface="Avenir Medium"/>
                <a:ea typeface="Avenir Medium"/>
                <a:cs typeface="Avenir Medium"/>
              </a:defRPr>
            </a:lvl1pPr>
            <a:lvl2pPr algn="ctr" defTabSz="457200" rtl="0" eaLnBrk="0" fontAlgn="base" hangingPunct="0">
              <a:spcBef>
                <a:spcPct val="0"/>
              </a:spcBef>
              <a:spcAft>
                <a:spcPct val="0"/>
              </a:spcAft>
              <a:defRPr sz="2000">
                <a:solidFill>
                  <a:schemeClr val="bg1"/>
                </a:solidFill>
                <a:latin typeface="Avenir Medium"/>
                <a:ea typeface="Avenir Medium"/>
                <a:cs typeface="Avenir Medium"/>
              </a:defRPr>
            </a:lvl2pPr>
            <a:lvl3pPr algn="ctr" defTabSz="457200" rtl="0" eaLnBrk="0" fontAlgn="base" hangingPunct="0">
              <a:spcBef>
                <a:spcPct val="0"/>
              </a:spcBef>
              <a:spcAft>
                <a:spcPct val="0"/>
              </a:spcAft>
              <a:defRPr sz="2000">
                <a:solidFill>
                  <a:schemeClr val="bg1"/>
                </a:solidFill>
                <a:latin typeface="Avenir Medium"/>
                <a:ea typeface="Avenir Medium"/>
                <a:cs typeface="Avenir Medium"/>
              </a:defRPr>
            </a:lvl3pPr>
            <a:lvl4pPr algn="ctr" defTabSz="457200" rtl="0" eaLnBrk="0" fontAlgn="base" hangingPunct="0">
              <a:spcBef>
                <a:spcPct val="0"/>
              </a:spcBef>
              <a:spcAft>
                <a:spcPct val="0"/>
              </a:spcAft>
              <a:defRPr sz="2000">
                <a:solidFill>
                  <a:schemeClr val="bg1"/>
                </a:solidFill>
                <a:latin typeface="Avenir Medium"/>
                <a:ea typeface="Avenir Medium"/>
                <a:cs typeface="Avenir Medium"/>
              </a:defRPr>
            </a:lvl4pPr>
            <a:lvl5pPr algn="ctr" defTabSz="457200" rtl="0" eaLnBrk="0" fontAlgn="base" hangingPunct="0">
              <a:spcBef>
                <a:spcPct val="0"/>
              </a:spcBef>
              <a:spcAft>
                <a:spcPct val="0"/>
              </a:spcAft>
              <a:defRPr sz="2000">
                <a:solidFill>
                  <a:schemeClr val="bg1"/>
                </a:solidFill>
                <a:latin typeface="Avenir Medium"/>
                <a:ea typeface="Avenir Medium"/>
                <a:cs typeface="Avenir Medium"/>
              </a:defRPr>
            </a:lvl5pPr>
            <a:lvl6pPr marL="457200" algn="ctr" defTabSz="457200" rtl="0" fontAlgn="base">
              <a:spcBef>
                <a:spcPct val="0"/>
              </a:spcBef>
              <a:spcAft>
                <a:spcPct val="0"/>
              </a:spcAft>
              <a:defRPr sz="2000">
                <a:solidFill>
                  <a:schemeClr val="bg1"/>
                </a:solidFill>
                <a:latin typeface="Avenir Medium"/>
                <a:ea typeface="Avenir Medium"/>
                <a:cs typeface="Avenir Medium"/>
              </a:defRPr>
            </a:lvl6pPr>
            <a:lvl7pPr marL="914400" algn="ctr" defTabSz="457200" rtl="0" fontAlgn="base">
              <a:spcBef>
                <a:spcPct val="0"/>
              </a:spcBef>
              <a:spcAft>
                <a:spcPct val="0"/>
              </a:spcAft>
              <a:defRPr sz="2000">
                <a:solidFill>
                  <a:schemeClr val="bg1"/>
                </a:solidFill>
                <a:latin typeface="Avenir Medium"/>
                <a:ea typeface="Avenir Medium"/>
                <a:cs typeface="Avenir Medium"/>
              </a:defRPr>
            </a:lvl7pPr>
            <a:lvl8pPr marL="1371600" algn="ctr" defTabSz="457200" rtl="0" fontAlgn="base">
              <a:spcBef>
                <a:spcPct val="0"/>
              </a:spcBef>
              <a:spcAft>
                <a:spcPct val="0"/>
              </a:spcAft>
              <a:defRPr sz="2000">
                <a:solidFill>
                  <a:schemeClr val="bg1"/>
                </a:solidFill>
                <a:latin typeface="Avenir Medium"/>
                <a:ea typeface="Avenir Medium"/>
                <a:cs typeface="Avenir Medium"/>
              </a:defRPr>
            </a:lvl8pPr>
            <a:lvl9pPr marL="1828800" algn="ctr" defTabSz="457200" rtl="0" fontAlgn="base">
              <a:spcBef>
                <a:spcPct val="0"/>
              </a:spcBef>
              <a:spcAft>
                <a:spcPct val="0"/>
              </a:spcAft>
              <a:defRPr sz="2000">
                <a:solidFill>
                  <a:schemeClr val="bg1"/>
                </a:solidFill>
                <a:latin typeface="Avenir Medium"/>
                <a:ea typeface="Avenir Medium"/>
                <a:cs typeface="Avenir Medium"/>
              </a:defRPr>
            </a:lvl9pPr>
          </a:lstStyle>
          <a:p>
            <a:pPr>
              <a:defRPr/>
            </a:pPr>
            <a:endParaRPr lang="en-ZA" sz="2400" b="1" dirty="0"/>
          </a:p>
          <a:p>
            <a:pPr>
              <a:defRPr/>
            </a:pPr>
            <a:r>
              <a:rPr lang="en-ZA" sz="3413" b="1" dirty="0"/>
              <a:t>INCIDENT NOTICED PERSONALLY</a:t>
            </a:r>
          </a:p>
        </p:txBody>
      </p:sp>
      <p:sp>
        <p:nvSpPr>
          <p:cNvPr id="5" name="Rectangle 4"/>
          <p:cNvSpPr/>
          <p:nvPr/>
        </p:nvSpPr>
        <p:spPr>
          <a:xfrm>
            <a:off x="0" y="1257583"/>
            <a:ext cx="17348200" cy="84960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812787" indent="-812787">
              <a:buFont typeface="Arial" panose="020B0604020202020204" pitchFamily="34" charset="0"/>
              <a:buChar char="•"/>
              <a:defRPr/>
            </a:pPr>
            <a:r>
              <a:rPr lang="en-ZA" sz="3982" dirty="0"/>
              <a:t>Maserati in Kalahari (Kathu)</a:t>
            </a:r>
          </a:p>
          <a:p>
            <a:pPr marL="812787" indent="-812787">
              <a:buFont typeface="Arial" panose="020B0604020202020204" pitchFamily="34" charset="0"/>
              <a:buChar char="•"/>
              <a:defRPr/>
            </a:pPr>
            <a:endParaRPr lang="en-ZA" sz="3982" dirty="0"/>
          </a:p>
          <a:p>
            <a:pPr marL="812787" indent="-812787">
              <a:buFont typeface="Arial" panose="020B0604020202020204" pitchFamily="34" charset="0"/>
              <a:buChar char="•"/>
              <a:defRPr/>
            </a:pPr>
            <a:endParaRPr lang="en-ZA" sz="3982" dirty="0"/>
          </a:p>
          <a:p>
            <a:pPr marL="812787" indent="-812787">
              <a:buFont typeface="Arial" panose="020B0604020202020204" pitchFamily="34" charset="0"/>
              <a:buChar char="•"/>
              <a:defRPr/>
            </a:pPr>
            <a:endParaRPr lang="en-ZA" sz="3982" dirty="0"/>
          </a:p>
          <a:p>
            <a:pPr marL="812787" indent="-812787">
              <a:buFont typeface="Arial" panose="020B0604020202020204" pitchFamily="34" charset="0"/>
              <a:buChar char="•"/>
              <a:defRPr/>
            </a:pPr>
            <a:r>
              <a:rPr lang="en-ZA" sz="3982" dirty="0"/>
              <a:t>Sewage spill (2 years) in park adjoining 3 nursery schools</a:t>
            </a:r>
          </a:p>
          <a:p>
            <a:pPr marL="812787" indent="-812787">
              <a:buFont typeface="Arial" panose="020B0604020202020204" pitchFamily="34" charset="0"/>
              <a:buChar char="•"/>
              <a:defRPr/>
            </a:pPr>
            <a:endParaRPr lang="en-ZA" sz="3982" dirty="0"/>
          </a:p>
          <a:p>
            <a:pPr marL="812787" indent="-812787">
              <a:buFont typeface="Arial" panose="020B0604020202020204" pitchFamily="34" charset="0"/>
              <a:buChar char="•"/>
              <a:defRPr/>
            </a:pPr>
            <a:endParaRPr lang="en-ZA" sz="3982" dirty="0"/>
          </a:p>
          <a:p>
            <a:pPr marL="812787" indent="-812787">
              <a:buFont typeface="Arial" panose="020B0604020202020204" pitchFamily="34" charset="0"/>
              <a:buChar char="•"/>
              <a:defRPr/>
            </a:pPr>
            <a:endParaRPr lang="en-ZA" sz="3982" dirty="0"/>
          </a:p>
          <a:p>
            <a:pPr marL="812787" indent="-812787">
              <a:buFont typeface="Arial" panose="020B0604020202020204" pitchFamily="34" charset="0"/>
              <a:buChar char="•"/>
              <a:defRPr/>
            </a:pPr>
            <a:r>
              <a:rPr lang="en-ZA" sz="3982" dirty="0"/>
              <a:t>Anglo pays for lot of services</a:t>
            </a:r>
          </a:p>
          <a:p>
            <a:pPr>
              <a:defRPr/>
            </a:pPr>
            <a:endParaRPr lang="en-ZA" sz="3982" dirty="0"/>
          </a:p>
          <a:p>
            <a:pPr marL="812787" indent="-812787">
              <a:buFont typeface="Arial" panose="020B0604020202020204" pitchFamily="34" charset="0"/>
              <a:buChar char="•"/>
              <a:defRPr/>
            </a:pPr>
            <a:endParaRPr lang="en-ZA" sz="3982" dirty="0"/>
          </a:p>
        </p:txBody>
      </p:sp>
      <p:pic>
        <p:nvPicPr>
          <p:cNvPr id="21510" name="Picture 6" descr="Image result for masera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5500" y="1365956"/>
            <a:ext cx="4813582" cy="299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23285F9-8251-5517-D7EC-955B28BF4524}"/>
              </a:ext>
            </a:extLst>
          </p:cNvPr>
          <p:cNvPicPr>
            <a:picLocks noChangeAspect="1"/>
          </p:cNvPicPr>
          <p:nvPr/>
        </p:nvPicPr>
        <p:blipFill>
          <a:blip r:embed="rId3"/>
          <a:stretch>
            <a:fillRect/>
          </a:stretch>
        </p:blipFill>
        <p:spPr>
          <a:xfrm>
            <a:off x="12491371" y="5496718"/>
            <a:ext cx="4639800" cy="2999299"/>
          </a:xfrm>
          <a:prstGeom prst="rect">
            <a:avLst/>
          </a:prstGeom>
        </p:spPr>
      </p:pic>
    </p:spTree>
    <p:extLst>
      <p:ext uri="{BB962C8B-B14F-4D97-AF65-F5344CB8AC3E}">
        <p14:creationId xmlns:p14="http://schemas.microsoft.com/office/powerpoint/2010/main" val="2605058091"/>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0479"/>
            <a:ext cx="17348200" cy="848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17348200" cy="130048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5120" dirty="0"/>
              <a:t>When the signs are there …</a:t>
            </a:r>
          </a:p>
        </p:txBody>
      </p:sp>
    </p:spTree>
    <p:extLst>
      <p:ext uri="{BB962C8B-B14F-4D97-AF65-F5344CB8AC3E}">
        <p14:creationId xmlns:p14="http://schemas.microsoft.com/office/powerpoint/2010/main" val="1761813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7F4639-74C4-4CF8-8D24-E13096190357}"/>
              </a:ext>
            </a:extLst>
          </p:cNvPr>
          <p:cNvSpPr>
            <a:spLocks noGrp="1"/>
          </p:cNvSpPr>
          <p:nvPr>
            <p:ph type="sldNum" sz="quarter" idx="12"/>
          </p:nvPr>
        </p:nvSpPr>
        <p:spPr>
          <a:xfrm>
            <a:off x="0" y="0"/>
            <a:ext cx="0" cy="0"/>
          </a:xfrm>
        </p:spPr>
        <p:txBody>
          <a:bodyPr vert="horz" wrap="square" lIns="0" tIns="0" rIns="0" bIns="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rgbClr val="898989"/>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a:lstStyle>
          <a:p>
            <a:fld id="{67BD350B-8560-43B4-9A60-63873B5EAFC8}" type="slidenum">
              <a:rPr lang="en-US" altLang="en-US" smtClean="0"/>
              <a:pPr/>
              <a:t>13</a:t>
            </a:fld>
            <a:endParaRPr lang="en-ZA" altLang="en-US">
              <a:solidFill>
                <a:srgbClr val="898989"/>
              </a:solidFill>
            </a:endParaRPr>
          </a:p>
        </p:txBody>
      </p:sp>
      <p:pic>
        <p:nvPicPr>
          <p:cNvPr id="23555" name="Picture 2" descr="Related image">
            <a:extLst>
              <a:ext uri="{FF2B5EF4-FFF2-40B4-BE49-F238E27FC236}">
                <a16:creationId xmlns:a16="http://schemas.microsoft.com/office/drawing/2014/main" id="{0E72FC18-880C-38AC-5FC6-154D84ABF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62"/>
            <a:ext cx="17348199" cy="97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6DD75D-1CEC-40F0-9906-F611B43EF088}"/>
              </a:ext>
            </a:extLst>
          </p:cNvPr>
          <p:cNvSpPr>
            <a:spLocks noGrp="1"/>
          </p:cNvSpPr>
          <p:nvPr>
            <p:ph type="sldNum" sz="quarter" idx="12"/>
          </p:nvPr>
        </p:nvSpPr>
        <p:spPr>
          <a:xfrm>
            <a:off x="0" y="0"/>
            <a:ext cx="0" cy="0"/>
          </a:xfrm>
        </p:spPr>
        <p:txBody>
          <a:bodyPr vert="horz" wrap="square" lIns="0" tIns="0" rIns="0" bIns="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rgbClr val="898989"/>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a:lstStyle>
          <a:p>
            <a:fld id="{67BD350B-8560-43B4-9A60-63873B5EAFC8}" type="slidenum">
              <a:rPr lang="en-US" altLang="en-US" smtClean="0"/>
              <a:pPr/>
              <a:t>14</a:t>
            </a:fld>
            <a:endParaRPr lang="en-ZA" altLang="en-US">
              <a:solidFill>
                <a:srgbClr val="898989"/>
              </a:solidFill>
            </a:endParaRPr>
          </a:p>
        </p:txBody>
      </p:sp>
      <p:pic>
        <p:nvPicPr>
          <p:cNvPr id="24579" name="Picture 4" descr="Image result for poor quality rdp house">
            <a:extLst>
              <a:ext uri="{FF2B5EF4-FFF2-40B4-BE49-F238E27FC236}">
                <a16:creationId xmlns:a16="http://schemas.microsoft.com/office/drawing/2014/main" id="{02732583-24F3-12E9-2D1D-741D573CB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82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E6A70-F7E2-4AC9-A330-413334506CE6}"/>
              </a:ext>
            </a:extLst>
          </p:cNvPr>
          <p:cNvSpPr>
            <a:spLocks noGrp="1"/>
          </p:cNvSpPr>
          <p:nvPr>
            <p:ph type="sldNum" sz="quarter" idx="12"/>
          </p:nvPr>
        </p:nvSpPr>
        <p:spPr>
          <a:xfrm>
            <a:off x="0" y="0"/>
            <a:ext cx="0" cy="0"/>
          </a:xfrm>
        </p:spPr>
        <p:txBody>
          <a:bodyPr vert="horz" wrap="square" lIns="0" tIns="0" rIns="0" bIns="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rgbClr val="898989"/>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a:lstStyle>
          <a:p>
            <a:fld id="{67BD350B-8560-43B4-9A60-63873B5EAFC8}" type="slidenum">
              <a:rPr lang="en-US" altLang="en-US" smtClean="0"/>
              <a:pPr/>
              <a:t>15</a:t>
            </a:fld>
            <a:endParaRPr lang="en-ZA" altLang="en-US">
              <a:solidFill>
                <a:srgbClr val="898989"/>
              </a:solidFill>
            </a:endParaRPr>
          </a:p>
        </p:txBody>
      </p:sp>
      <p:pic>
        <p:nvPicPr>
          <p:cNvPr id="25603" name="Picture 6" descr="BEHEER WATERBESOEDELING (3)">
            <a:extLst>
              <a:ext uri="{FF2B5EF4-FFF2-40B4-BE49-F238E27FC236}">
                <a16:creationId xmlns:a16="http://schemas.microsoft.com/office/drawing/2014/main" id="{3F37C329-8EA8-E3B8-78BC-CEC8012AB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866"/>
            <a:ext cx="17348200" cy="978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EE2546-B3A2-4FA2-8680-E0F68A759081}"/>
              </a:ext>
            </a:extLst>
          </p:cNvPr>
          <p:cNvSpPr>
            <a:spLocks noGrp="1"/>
          </p:cNvSpPr>
          <p:nvPr>
            <p:ph type="sldNum" sz="quarter" idx="12"/>
          </p:nvPr>
        </p:nvSpPr>
        <p:spPr>
          <a:xfrm>
            <a:off x="0" y="0"/>
            <a:ext cx="0" cy="0"/>
          </a:xfrm>
        </p:spPr>
        <p:txBody>
          <a:bodyPr vert="horz" wrap="square" lIns="0" tIns="0" rIns="0" bIns="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rgbClr val="898989"/>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a:lstStyle>
          <a:p>
            <a:fld id="{67BD350B-8560-43B4-9A60-63873B5EAFC8}" type="slidenum">
              <a:rPr lang="en-US" altLang="en-US" smtClean="0"/>
              <a:pPr/>
              <a:t>16</a:t>
            </a:fld>
            <a:endParaRPr lang="en-ZA" altLang="en-US">
              <a:solidFill>
                <a:srgbClr val="898989"/>
              </a:solidFill>
            </a:endParaRPr>
          </a:p>
        </p:txBody>
      </p:sp>
      <p:pic>
        <p:nvPicPr>
          <p:cNvPr id="26627" name="Picture 4" descr="CONTROL BREEDING PLACES (5)">
            <a:extLst>
              <a:ext uri="{FF2B5EF4-FFF2-40B4-BE49-F238E27FC236}">
                <a16:creationId xmlns:a16="http://schemas.microsoft.com/office/drawing/2014/main" id="{EE342944-9001-74B4-9313-8446D41FAC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476"/>
            <a:ext cx="17348200" cy="9819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7348200" cy="975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215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1B1FD-9750-E3D8-2025-816EDF8F6004}"/>
              </a:ext>
            </a:extLst>
          </p:cNvPr>
          <p:cNvSpPr>
            <a:spLocks noGrp="1"/>
          </p:cNvSpPr>
          <p:nvPr>
            <p:ph type="title"/>
          </p:nvPr>
        </p:nvSpPr>
        <p:spPr>
          <a:xfrm>
            <a:off x="867410" y="228600"/>
            <a:ext cx="15613380" cy="677108"/>
          </a:xfrm>
        </p:spPr>
        <p:txBody>
          <a:bodyPr/>
          <a:lstStyle/>
          <a:p>
            <a:pPr algn="ctr"/>
            <a:r>
              <a:rPr lang="en-ZA" sz="4400" b="1" dirty="0">
                <a:effectLst/>
                <a:latin typeface="Calibri" panose="020F0502020204030204" pitchFamily="34" charset="0"/>
                <a:ea typeface="Aptos" panose="020B0004020202020204" pitchFamily="34" charset="0"/>
              </a:rPr>
              <a:t>Corruption </a:t>
            </a:r>
            <a:r>
              <a:rPr lang="en-ZA" sz="4400" b="1" dirty="0">
                <a:latin typeface="Calibri" panose="020F0502020204030204" pitchFamily="34" charset="0"/>
                <a:ea typeface="Aptos" panose="020B0004020202020204" pitchFamily="34" charset="0"/>
              </a:rPr>
              <a:t>i</a:t>
            </a:r>
            <a:r>
              <a:rPr lang="en-ZA" sz="4400" b="1" dirty="0">
                <a:effectLst/>
                <a:latin typeface="Calibri" panose="020F0502020204030204" pitchFamily="34" charset="0"/>
                <a:ea typeface="Aptos" panose="020B0004020202020204" pitchFamily="34" charset="0"/>
              </a:rPr>
              <a:t>n South Africa's Fisheries Industry</a:t>
            </a:r>
            <a:endParaRPr lang="en-ZA" sz="4400" dirty="0"/>
          </a:p>
        </p:txBody>
      </p:sp>
      <p:sp>
        <p:nvSpPr>
          <p:cNvPr id="4" name="Rectangle 1">
            <a:extLst>
              <a:ext uri="{FF2B5EF4-FFF2-40B4-BE49-F238E27FC236}">
                <a16:creationId xmlns:a16="http://schemas.microsoft.com/office/drawing/2014/main" id="{C4BECED4-7F71-FDAE-6AFA-C48E688B4CB4}"/>
              </a:ext>
            </a:extLst>
          </p:cNvPr>
          <p:cNvSpPr>
            <a:spLocks noGrp="1" noChangeArrowheads="1"/>
          </p:cNvSpPr>
          <p:nvPr>
            <p:ph type="body" idx="1"/>
          </p:nvPr>
        </p:nvSpPr>
        <p:spPr bwMode="auto">
          <a:xfrm>
            <a:off x="596900" y="1371600"/>
            <a:ext cx="16535400"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ZA" altLang="en-US" sz="2800" b="1" i="1" u="none"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Corruption Watc</a:t>
            </a:r>
            <a:r>
              <a:rPr kumimoji="0" lang="en-ZA" altLang="en-US" sz="28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h chairperson </a:t>
            </a:r>
            <a:r>
              <a:rPr kumimoji="0" lang="en-ZA" altLang="en-US" sz="2800" b="0" i="1" u="none"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Themba Maseko: </a:t>
            </a:r>
            <a:r>
              <a:rPr kumimoji="0" lang="en-ZA" altLang="en-US" sz="28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the </a:t>
            </a:r>
            <a:r>
              <a:rPr kumimoji="0" lang="en-ZA" altLang="en-US" sz="2800" b="0" i="0"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high number of corruption issues in </a:t>
            </a:r>
            <a:r>
              <a:rPr kumimoji="0" lang="en-ZA" altLang="en-US" sz="2800" b="1" i="0" strike="noStrike" cap="none" normalizeH="0" baseline="0" dirty="0">
                <a:ln>
                  <a:noFill/>
                </a:ln>
                <a:solidFill>
                  <a:srgbClr val="FF0000"/>
                </a:solidFill>
                <a:effectLst/>
                <a:latin typeface="Arial" panose="020B0604020202020204" pitchFamily="34" charset="0"/>
                <a:ea typeface="Aptos" panose="020B0004020202020204" pitchFamily="34" charset="0"/>
                <a:cs typeface="Arial" panose="020B0604020202020204" pitchFamily="34" charset="0"/>
              </a:rPr>
              <a:t>policing sector</a:t>
            </a:r>
            <a:r>
              <a:rPr kumimoji="0" lang="en-ZA" altLang="en-US" sz="2800" b="1" i="0"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kumimoji="0" lang="en-ZA" altLang="en-US" sz="2800" i="0"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(i</a:t>
            </a:r>
            <a:r>
              <a:rPr lang="en-US" sz="2800" dirty="0" err="1">
                <a:latin typeface="Arial" panose="020B0604020202020204" pitchFamily="34" charset="0"/>
                <a:cs typeface="Arial" panose="020B0604020202020204" pitchFamily="34" charset="0"/>
              </a:rPr>
              <a:t>ncludes</a:t>
            </a:r>
            <a:r>
              <a:rPr lang="en-US" sz="2800" dirty="0">
                <a:latin typeface="Arial" panose="020B0604020202020204" pitchFamily="34" charset="0"/>
                <a:cs typeface="Arial" panose="020B0604020202020204" pitchFamily="34" charset="0"/>
              </a:rPr>
              <a:t> other law enforcement agencies) </a:t>
            </a:r>
            <a:r>
              <a:rPr kumimoji="0" lang="en-ZA" altLang="en-US" sz="2800" b="0" i="0"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is an indication of government’s inadequacy in confronting challenges in policing, </a:t>
            </a:r>
            <a:r>
              <a:rPr kumimoji="0" lang="en-ZA" altLang="en-US" sz="2800" b="0" i="0"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safety</a:t>
            </a:r>
            <a:r>
              <a:rPr kumimoji="0" lang="en-ZA" altLang="en-US" sz="2800" b="0" i="0"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 and </a:t>
            </a:r>
            <a:r>
              <a:rPr kumimoji="0" lang="en-ZA" altLang="en-US" sz="2800" b="0" i="0"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security</a:t>
            </a:r>
            <a:r>
              <a:rPr kumimoji="0" lang="en-ZA" altLang="en-US" sz="2800" b="0" i="0"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 and a range of rights and </a:t>
            </a:r>
            <a:r>
              <a:rPr kumimoji="0" lang="en-ZA" altLang="en-US" sz="2800" b="0" i="0"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services</a:t>
            </a:r>
            <a:r>
              <a:rPr kumimoji="0" lang="en-ZA" altLang="en-US" sz="2800" b="0" i="0"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ZA" altLang="en-US" sz="2800" b="0" i="0" strike="noStrike" cap="none" normalizeH="0" baseline="0" dirty="0">
              <a:ln>
                <a:noFill/>
              </a:ln>
              <a:solidFill>
                <a:schemeClr val="tx1"/>
              </a:solidFill>
              <a:effectLst/>
              <a:ea typeface="Aptos" panose="020B00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ZA" sz="2800" dirty="0">
                <a:effectLst/>
                <a:latin typeface="Arial" panose="020B0604020202020204" pitchFamily="34" charset="0"/>
                <a:ea typeface="Aptos" panose="020B0004020202020204" pitchFamily="34" charset="0"/>
                <a:cs typeface="Arial" panose="020B0604020202020204" pitchFamily="34" charset="0"/>
              </a:rPr>
              <a:t>DFFE have faced allegations of mismanagement in the </a:t>
            </a:r>
            <a:r>
              <a:rPr lang="en-ZA" sz="2800" b="1" dirty="0">
                <a:effectLst/>
                <a:latin typeface="Arial" panose="020B0604020202020204" pitchFamily="34" charset="0"/>
                <a:ea typeface="Aptos" panose="020B0004020202020204" pitchFamily="34" charset="0"/>
                <a:cs typeface="Arial" panose="020B0604020202020204" pitchFamily="34" charset="0"/>
              </a:rPr>
              <a:t>allocation</a:t>
            </a:r>
            <a:r>
              <a:rPr lang="en-ZA" sz="2800" dirty="0">
                <a:effectLst/>
                <a:latin typeface="Arial" panose="020B0604020202020204" pitchFamily="34" charset="0"/>
                <a:ea typeface="Aptos" panose="020B0004020202020204" pitchFamily="34" charset="0"/>
                <a:cs typeface="Arial" panose="020B0604020202020204" pitchFamily="34" charset="0"/>
              </a:rPr>
              <a:t> of fishing rights and quotas.</a:t>
            </a:r>
          </a:p>
          <a:p>
            <a:pPr marL="0" marR="0" lvl="0" indent="0" algn="l" defTabSz="914400" rtl="0" eaLnBrk="0" fontAlgn="base" latinLnBrk="0" hangingPunct="0">
              <a:lnSpc>
                <a:spcPct val="100000"/>
              </a:lnSpc>
              <a:spcBef>
                <a:spcPct val="0"/>
              </a:spcBef>
              <a:spcAft>
                <a:spcPct val="0"/>
              </a:spcAft>
              <a:buClrTx/>
              <a:buSzTx/>
              <a:buFontTx/>
              <a:buNone/>
              <a:tabLst/>
            </a:pPr>
            <a:endParaRPr lang="en-ZA" sz="28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ZA" sz="2800" dirty="0">
                <a:effectLst/>
                <a:latin typeface="Arial" panose="020B0604020202020204" pitchFamily="34" charset="0"/>
                <a:ea typeface="Aptos" panose="020B0004020202020204" pitchFamily="34" charset="0"/>
                <a:cs typeface="Arial" panose="020B0604020202020204" pitchFamily="34" charset="0"/>
              </a:rPr>
              <a:t>Allocations were intended to promote transformation and sustainable harvesting, but instead benefited politically connected individuals with limited experience in fishing.</a:t>
            </a:r>
          </a:p>
          <a:p>
            <a:pPr marL="0" marR="0" lvl="0" indent="0" algn="l" defTabSz="914400" rtl="0" eaLnBrk="0" fontAlgn="base" latinLnBrk="0" hangingPunct="0">
              <a:lnSpc>
                <a:spcPct val="100000"/>
              </a:lnSpc>
              <a:spcBef>
                <a:spcPct val="0"/>
              </a:spcBef>
              <a:spcAft>
                <a:spcPct val="0"/>
              </a:spcAft>
              <a:buClrTx/>
              <a:buSzTx/>
              <a:buFontTx/>
              <a:buNone/>
              <a:tabLst/>
            </a:pPr>
            <a:endParaRPr lang="en-ZA" sz="2800" dirty="0">
              <a:effectLst/>
              <a:latin typeface="Arial" panose="020B0604020202020204" pitchFamily="34" charset="0"/>
              <a:ea typeface="Aptos" panose="020B0004020202020204" pitchFamily="34" charset="0"/>
              <a:cs typeface="Arial" panose="020B0604020202020204" pitchFamily="34" charset="0"/>
            </a:endParaRPr>
          </a:p>
          <a:p>
            <a:pPr>
              <a:buNone/>
            </a:pPr>
            <a:r>
              <a:rPr lang="en-ZA" sz="2800" dirty="0">
                <a:effectLst/>
                <a:latin typeface="Arial" panose="020B0604020202020204" pitchFamily="34" charset="0"/>
                <a:ea typeface="Aptos" panose="020B0004020202020204" pitchFamily="34" charset="0"/>
                <a:cs typeface="Arial" panose="020B0604020202020204" pitchFamily="34" charset="0"/>
              </a:rPr>
              <a:t>Quota system, designed to limit catches and protect marine resources undermined by corruption by:</a:t>
            </a:r>
          </a:p>
          <a:p>
            <a:pPr marL="342900" lvl="0" indent="-342900">
              <a:buSzPts val="1000"/>
              <a:buFont typeface="Symbol" panose="05050102010706020507" pitchFamily="18" charset="2"/>
              <a:buChar char=""/>
              <a:tabLst>
                <a:tab pos="457200" algn="l"/>
              </a:tabLst>
            </a:pPr>
            <a:r>
              <a:rPr lang="en-ZA" sz="2800" dirty="0">
                <a:effectLst/>
                <a:latin typeface="Arial" panose="020B0604020202020204" pitchFamily="34" charset="0"/>
                <a:ea typeface="Times New Roman" panose="02020603050405020304" pitchFamily="18" charset="0"/>
                <a:cs typeface="Arial" panose="020B0604020202020204" pitchFamily="34" charset="0"/>
              </a:rPr>
              <a:t>Bribery of officials to obtain larger quotas or illegal fishing permits</a:t>
            </a:r>
            <a:endParaRPr lang="en-ZA" sz="28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en-ZA" sz="2800" dirty="0">
                <a:effectLst/>
                <a:latin typeface="Arial" panose="020B0604020202020204" pitchFamily="34" charset="0"/>
                <a:ea typeface="Times New Roman" panose="02020603050405020304" pitchFamily="18" charset="0"/>
                <a:cs typeface="Arial" panose="020B0604020202020204" pitchFamily="34" charset="0"/>
              </a:rPr>
              <a:t>"Paper quota holders" who sell their allocations to established companies</a:t>
            </a:r>
            <a:endParaRPr lang="en-ZA" sz="28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en-ZA" sz="2800" dirty="0">
                <a:effectLst/>
                <a:latin typeface="Arial" panose="020B0604020202020204" pitchFamily="34" charset="0"/>
                <a:ea typeface="Times New Roman" panose="02020603050405020304" pitchFamily="18" charset="0"/>
                <a:cs typeface="Arial" panose="020B0604020202020204" pitchFamily="34" charset="0"/>
              </a:rPr>
              <a:t>Political interference in quota allocations to benefit connected individuals</a:t>
            </a:r>
            <a:endParaRPr lang="en-ZA" sz="28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en-ZA" sz="2800" dirty="0">
                <a:effectLst/>
                <a:latin typeface="Arial" panose="020B0604020202020204" pitchFamily="34" charset="0"/>
                <a:ea typeface="Times New Roman" panose="02020603050405020304" pitchFamily="18" charset="0"/>
                <a:cs typeface="Arial" panose="020B0604020202020204" pitchFamily="34" charset="0"/>
              </a:rPr>
              <a:t>Corruption in monitoring and enforcement, allowing illegal fishing to continue unchecked</a:t>
            </a:r>
            <a:endParaRPr lang="en-ZA" sz="28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4100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a:extLst>
              <a:ext uri="{FF2B5EF4-FFF2-40B4-BE49-F238E27FC236}">
                <a16:creationId xmlns:a16="http://schemas.microsoft.com/office/drawing/2014/main" id="{6F5D5469-B289-BCC2-0464-5DCC236AB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7348200" cy="9776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6DC919C9-98FF-B90B-3B24-33E0383F7216}"/>
              </a:ext>
            </a:extLst>
          </p:cNvPr>
          <p:cNvSpPr txBox="1">
            <a:spLocks/>
          </p:cNvSpPr>
          <p:nvPr/>
        </p:nvSpPr>
        <p:spPr>
          <a:xfrm>
            <a:off x="-317500" y="762000"/>
            <a:ext cx="8991600" cy="1477328"/>
          </a:xfrm>
          <a:prstGeom prst="rect">
            <a:avLst/>
          </a:prstGeom>
        </p:spPr>
        <p:txBody>
          <a:bodyPr wrap="square" lIns="0" tIns="0" rIns="0" bIns="0">
            <a:spAutoFit/>
          </a:bodyPr>
          <a:lstStyle>
            <a:lvl1pPr>
              <a:defRPr>
                <a:latin typeface="+mj-lt"/>
                <a:ea typeface="+mj-ea"/>
                <a:cs typeface="+mj-cs"/>
              </a:defRPr>
            </a:lvl1pPr>
          </a:lstStyle>
          <a:p>
            <a:pPr algn="ctr"/>
            <a:r>
              <a:rPr lang="en-US" sz="4800" kern="0" dirty="0">
                <a:solidFill>
                  <a:sysClr val="windowText" lastClr="000000"/>
                </a:solidFill>
              </a:rPr>
              <a:t>ORIGIN OF LINK BETWEEN ABALONE AND ORGANISED CRIME</a:t>
            </a:r>
            <a:endParaRPr lang="en-ZA" sz="4800" kern="0" dirty="0">
              <a:solidFill>
                <a:sysClr val="windowText" lastClr="000000"/>
              </a:solidFill>
            </a:endParaRPr>
          </a:p>
        </p:txBody>
      </p:sp>
    </p:spTree>
    <p:extLst>
      <p:ext uri="{BB962C8B-B14F-4D97-AF65-F5344CB8AC3E}">
        <p14:creationId xmlns:p14="http://schemas.microsoft.com/office/powerpoint/2010/main" val="1738393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21940" y="3750169"/>
            <a:ext cx="11704320" cy="2462213"/>
          </a:xfrm>
        </p:spPr>
        <p:txBody>
          <a:bodyPr/>
          <a:lstStyle/>
          <a:p>
            <a:pPr algn="ctr"/>
            <a:r>
              <a:rPr lang="en-ZA" sz="8000" b="0" i="0" u="none" strike="noStrike" baseline="0" dirty="0">
                <a:latin typeface="AvenirLT-Heavy"/>
              </a:rPr>
              <a:t>The permeating</a:t>
            </a:r>
          </a:p>
          <a:p>
            <a:pPr algn="ctr"/>
            <a:r>
              <a:rPr lang="en-ZA" sz="8000" b="0" i="0" u="none" strike="noStrike" baseline="0" dirty="0">
                <a:latin typeface="AvenirLT-Heavy"/>
              </a:rPr>
              <a:t>impact of corruption</a:t>
            </a:r>
            <a:endParaRPr lang="en-US" sz="8000" dirty="0">
              <a:solidFill>
                <a:schemeClr val="accent1">
                  <a:lumMod val="50000"/>
                </a:schemeClr>
              </a:solidFill>
              <a:latin typeface="Arial" panose="020B0604020202020204" pitchFamily="34" charset="0"/>
              <a:cs typeface="Arial" panose="020B0604020202020204" pitchFamily="34" charset="0"/>
            </a:endParaRPr>
          </a:p>
        </p:txBody>
      </p:sp>
      <p:sp>
        <p:nvSpPr>
          <p:cNvPr id="12291" name="Title 3"/>
          <p:cNvSpPr>
            <a:spLocks noGrp="1"/>
          </p:cNvSpPr>
          <p:nvPr>
            <p:ph type="title"/>
          </p:nvPr>
        </p:nvSpPr>
        <p:spPr bwMode="auto">
          <a:xfrm>
            <a:off x="867410" y="390144"/>
            <a:ext cx="15613380"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endParaRPr lang="en-ZA" altLang="en-US" dirty="0"/>
          </a:p>
        </p:txBody>
      </p:sp>
      <p:sp>
        <p:nvSpPr>
          <p:cNvPr id="12292" name="object 36"/>
          <p:cNvSpPr>
            <a:spLocks noChangeArrowheads="1"/>
          </p:cNvSpPr>
          <p:nvPr/>
        </p:nvSpPr>
        <p:spPr bwMode="auto">
          <a:xfrm>
            <a:off x="0" y="0"/>
            <a:ext cx="8674100" cy="303445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sz="3413"/>
          </a:p>
        </p:txBody>
      </p:sp>
      <p:sp>
        <p:nvSpPr>
          <p:cNvPr id="12293" name="object 37"/>
          <p:cNvSpPr>
            <a:spLocks noChangeArrowheads="1"/>
          </p:cNvSpPr>
          <p:nvPr/>
        </p:nvSpPr>
        <p:spPr bwMode="auto">
          <a:xfrm>
            <a:off x="8674100" y="0"/>
            <a:ext cx="8674100" cy="303445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endParaRPr lang="en-US" altLang="en-US" sz="3413"/>
          </a:p>
        </p:txBody>
      </p:sp>
    </p:spTree>
    <p:extLst>
      <p:ext uri="{BB962C8B-B14F-4D97-AF65-F5344CB8AC3E}">
        <p14:creationId xmlns:p14="http://schemas.microsoft.com/office/powerpoint/2010/main" val="2857496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number of data&#10;&#10;AI-generated content may be incorrect.">
            <a:extLst>
              <a:ext uri="{FF2B5EF4-FFF2-40B4-BE49-F238E27FC236}">
                <a16:creationId xmlns:a16="http://schemas.microsoft.com/office/drawing/2014/main" id="{5B7A00B9-D696-4A93-AF62-28F557CF0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348200" cy="9753600"/>
          </a:xfrm>
          <a:prstGeom prst="rect">
            <a:avLst/>
          </a:prstGeom>
        </p:spPr>
      </p:pic>
    </p:spTree>
    <p:extLst>
      <p:ext uri="{BB962C8B-B14F-4D97-AF65-F5344CB8AC3E}">
        <p14:creationId xmlns:p14="http://schemas.microsoft.com/office/powerpoint/2010/main" val="126020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4E816A-C533-E083-F8BD-1E1557D48BB0}"/>
              </a:ext>
            </a:extLst>
          </p:cNvPr>
          <p:cNvPicPr>
            <a:picLocks noChangeAspect="1"/>
          </p:cNvPicPr>
          <p:nvPr/>
        </p:nvPicPr>
        <p:blipFill>
          <a:blip r:embed="rId2"/>
          <a:stretch>
            <a:fillRect/>
          </a:stretch>
        </p:blipFill>
        <p:spPr>
          <a:xfrm>
            <a:off x="0" y="0"/>
            <a:ext cx="17348200" cy="9753601"/>
          </a:xfrm>
          <a:prstGeom prst="rect">
            <a:avLst/>
          </a:prstGeom>
        </p:spPr>
      </p:pic>
    </p:spTree>
    <p:extLst>
      <p:ext uri="{BB962C8B-B14F-4D97-AF65-F5344CB8AC3E}">
        <p14:creationId xmlns:p14="http://schemas.microsoft.com/office/powerpoint/2010/main" val="2206665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EA0013-DF55-4D23-A20F-CAD7695B5E8B}"/>
              </a:ext>
            </a:extLst>
          </p:cNvPr>
          <p:cNvSpPr>
            <a:spLocks noGrp="1"/>
          </p:cNvSpPr>
          <p:nvPr>
            <p:ph type="sldNum" sz="quarter" idx="12"/>
          </p:nvPr>
        </p:nvSpPr>
        <p:spPr>
          <a:xfrm>
            <a:off x="0" y="0"/>
            <a:ext cx="0" cy="0"/>
          </a:xfrm>
        </p:spPr>
        <p:txBody>
          <a:bodyPr vert="horz" wrap="square" lIns="0" tIns="0" rIns="0" bIns="0" numCol="1" anchor="t" anchorCtr="0" compatLnSpc="1">
            <a:prstTxWarp prst="textNoShape">
              <a:avLst/>
            </a:prstTxWarp>
          </a:bodyPr>
          <a:lstStyle>
            <a:defPPr>
              <a:defRPr lang="en-US"/>
            </a:defPPr>
            <a:lvl1pPr algn="r" rtl="0" eaLnBrk="0" fontAlgn="base" hangingPunct="0">
              <a:spcBef>
                <a:spcPct val="0"/>
              </a:spcBef>
              <a:spcAft>
                <a:spcPct val="0"/>
              </a:spcAft>
              <a:defRPr sz="2400" kern="1200">
                <a:solidFill>
                  <a:srgbClr val="898989"/>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a:lstStyle>
          <a:p>
            <a:fld id="{67BD350B-8560-43B4-9A60-63873B5EAFC8}" type="slidenum">
              <a:rPr lang="en-US" altLang="en-US" smtClean="0"/>
              <a:pPr/>
              <a:t>22</a:t>
            </a:fld>
            <a:endParaRPr lang="en-ZA" altLang="en-US">
              <a:solidFill>
                <a:srgbClr val="898989"/>
              </a:solidFill>
            </a:endParaRPr>
          </a:p>
        </p:txBody>
      </p:sp>
      <p:pic>
        <p:nvPicPr>
          <p:cNvPr id="30723" name="Picture 3">
            <a:extLst>
              <a:ext uri="{FF2B5EF4-FFF2-40B4-BE49-F238E27FC236}">
                <a16:creationId xmlns:a16="http://schemas.microsoft.com/office/drawing/2014/main" id="{934BA36B-C415-469E-3A1A-DCCCBFCDDB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348199"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3">
            <a:extLst>
              <a:ext uri="{FF2B5EF4-FFF2-40B4-BE49-F238E27FC236}">
                <a16:creationId xmlns:a16="http://schemas.microsoft.com/office/drawing/2014/main" id="{B9CF0C8C-848C-A9C5-748C-ABC402BE2A51}"/>
              </a:ext>
            </a:extLst>
          </p:cNvPr>
          <p:cNvSpPr txBox="1">
            <a:spLocks noChangeArrowheads="1"/>
          </p:cNvSpPr>
          <p:nvPr/>
        </p:nvSpPr>
        <p:spPr bwMode="auto">
          <a:xfrm>
            <a:off x="6420839" y="677334"/>
            <a:ext cx="4404925"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ZA" altLang="en-US" sz="3413" dirty="0"/>
              <a:t>Attitudes to compliance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EA63403-C62F-8674-D5E8-4E7C56046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07"/>
            <a:ext cx="17348200" cy="9744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3822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dn.24.co.za/files/Cms/General/d/7120/44849c2164834922aa713d41251ce4be.jpg">
            <a:extLst>
              <a:ext uri="{FF2B5EF4-FFF2-40B4-BE49-F238E27FC236}">
                <a16:creationId xmlns:a16="http://schemas.microsoft.com/office/drawing/2014/main" id="{4A44F2A6-13D0-4B39-B021-1A7ECADF8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10"/>
            <a:ext cx="17513300" cy="98575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53FE09-A73B-4C46-808F-146835380310}"/>
              </a:ext>
            </a:extLst>
          </p:cNvPr>
          <p:cNvSpPr txBox="1"/>
          <p:nvPr/>
        </p:nvSpPr>
        <p:spPr>
          <a:xfrm>
            <a:off x="215900" y="0"/>
            <a:ext cx="4572000" cy="2677656"/>
          </a:xfrm>
          <a:prstGeom prst="rect">
            <a:avLst/>
          </a:prstGeom>
          <a:noFill/>
        </p:spPr>
        <p:txBody>
          <a:bodyPr wrap="square" rtlCol="0">
            <a:spAutoFit/>
          </a:bodyPr>
          <a:lstStyle/>
          <a:p>
            <a:pPr algn="ctr"/>
            <a:r>
              <a:rPr lang="en-ZA" sz="2800" b="1" dirty="0">
                <a:solidFill>
                  <a:schemeClr val="bg1"/>
                </a:solidFill>
                <a:latin typeface="Century Gothic" panose="020B0502020202020204" pitchFamily="34" charset="0"/>
              </a:rPr>
              <a:t>Another problem: 9 FCO’s  (and eight others) arrested by  Hawks for involvement in abalone poaching (corruption)</a:t>
            </a:r>
          </a:p>
          <a:p>
            <a:pPr algn="ctr"/>
            <a:r>
              <a:rPr lang="en-ZA" sz="2800" b="1" dirty="0">
                <a:solidFill>
                  <a:schemeClr val="bg1"/>
                </a:solidFill>
                <a:latin typeface="Century Gothic" panose="020B0502020202020204" pitchFamily="34" charset="0"/>
              </a:rPr>
              <a:t>March 2018</a:t>
            </a:r>
          </a:p>
        </p:txBody>
      </p:sp>
    </p:spTree>
    <p:extLst>
      <p:ext uri="{BB962C8B-B14F-4D97-AF65-F5344CB8AC3E}">
        <p14:creationId xmlns:p14="http://schemas.microsoft.com/office/powerpoint/2010/main" val="3109470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188FC-8804-F21A-5A4E-2DEF8B697716}"/>
              </a:ext>
            </a:extLst>
          </p:cNvPr>
          <p:cNvSpPr>
            <a:spLocks noGrp="1"/>
          </p:cNvSpPr>
          <p:nvPr>
            <p:ph type="title"/>
          </p:nvPr>
        </p:nvSpPr>
        <p:spPr>
          <a:xfrm>
            <a:off x="215900" y="321231"/>
            <a:ext cx="16264890" cy="7879080"/>
          </a:xfrm>
        </p:spPr>
        <p:txBody>
          <a:bodyPr/>
          <a:lstStyle/>
          <a:p>
            <a:r>
              <a:rPr lang="en-ZA" sz="3600" b="1" dirty="0">
                <a:effectLst/>
                <a:latin typeface="Calibri" panose="020F0502020204030204" pitchFamily="34" charset="0"/>
                <a:ea typeface="Aptos" panose="020B0004020202020204" pitchFamily="34" charset="0"/>
              </a:rPr>
              <a:t>			</a:t>
            </a:r>
            <a:r>
              <a:rPr lang="en-ZA" sz="3600" b="1" dirty="0">
                <a:latin typeface="Calibri" panose="020F0502020204030204" pitchFamily="34" charset="0"/>
                <a:ea typeface="Aptos" panose="020B0004020202020204" pitchFamily="34" charset="0"/>
              </a:rPr>
              <a:t>		</a:t>
            </a:r>
            <a:r>
              <a:rPr lang="en-ZA" sz="4400" b="1" dirty="0">
                <a:effectLst/>
                <a:latin typeface="Calibri" panose="020F0502020204030204" pitchFamily="34" charset="0"/>
                <a:ea typeface="Aptos" panose="020B0004020202020204" pitchFamily="34" charset="0"/>
              </a:rPr>
              <a:t>Impact on Coastal Communities</a:t>
            </a:r>
            <a:br>
              <a:rPr lang="en-ZA" sz="3600" b="1" dirty="0">
                <a:effectLst/>
                <a:latin typeface="Calibri" panose="020F0502020204030204" pitchFamily="34" charset="0"/>
                <a:ea typeface="Aptos" panose="020B0004020202020204" pitchFamily="34" charset="0"/>
              </a:rPr>
            </a:br>
            <a:br>
              <a:rPr lang="en-ZA" sz="3600" dirty="0">
                <a:effectLst/>
                <a:latin typeface="Calibri" panose="020F0502020204030204" pitchFamily="34" charset="0"/>
                <a:ea typeface="Aptos" panose="020B0004020202020204" pitchFamily="34" charset="0"/>
              </a:rPr>
            </a:br>
            <a:r>
              <a:rPr lang="en-ZA" sz="3600" dirty="0">
                <a:effectLst/>
                <a:latin typeface="Calibri" panose="020F0502020204030204" pitchFamily="34" charset="0"/>
                <a:ea typeface="Aptos" panose="020B0004020202020204" pitchFamily="34" charset="0"/>
              </a:rPr>
              <a:t>Traditional fishing communities particularly affected by corruption.</a:t>
            </a:r>
            <a:br>
              <a:rPr lang="en-ZA" sz="3600" dirty="0">
                <a:effectLst/>
                <a:latin typeface="Calibri" panose="020F0502020204030204" pitchFamily="34" charset="0"/>
                <a:ea typeface="Aptos" panose="020B0004020202020204" pitchFamily="34" charset="0"/>
              </a:rPr>
            </a:br>
            <a:br>
              <a:rPr lang="en-ZA" sz="3600" dirty="0">
                <a:effectLst/>
                <a:latin typeface="Calibri" panose="020F0502020204030204" pitchFamily="34" charset="0"/>
                <a:ea typeface="Aptos" panose="020B0004020202020204" pitchFamily="34" charset="0"/>
              </a:rPr>
            </a:br>
            <a:r>
              <a:rPr lang="en-ZA" sz="3600" dirty="0">
                <a:effectLst/>
                <a:latin typeface="Calibri" panose="020F0502020204030204" pitchFamily="34" charset="0"/>
                <a:ea typeface="Aptos" panose="020B0004020202020204" pitchFamily="34" charset="0"/>
              </a:rPr>
              <a:t>Small-scale fishers unable to compete with larger operations that secured rights through questionable means. </a:t>
            </a:r>
            <a:br>
              <a:rPr lang="en-ZA" sz="3600" dirty="0">
                <a:effectLst/>
                <a:latin typeface="Calibri" panose="020F0502020204030204" pitchFamily="34" charset="0"/>
                <a:ea typeface="Aptos" panose="020B0004020202020204" pitchFamily="34" charset="0"/>
              </a:rPr>
            </a:br>
            <a:br>
              <a:rPr lang="en-ZA" sz="3600" dirty="0">
                <a:effectLst/>
                <a:latin typeface="Calibri" panose="020F0502020204030204" pitchFamily="34" charset="0"/>
                <a:ea typeface="Aptos" panose="020B0004020202020204" pitchFamily="34" charset="0"/>
              </a:rPr>
            </a:br>
            <a:r>
              <a:rPr lang="en-ZA" sz="3600" dirty="0">
                <a:effectLst/>
                <a:latin typeface="Calibri" panose="020F0502020204030204" pitchFamily="34" charset="0"/>
                <a:ea typeface="Aptos" panose="020B0004020202020204" pitchFamily="34" charset="0"/>
              </a:rPr>
              <a:t>This contributed to:</a:t>
            </a:r>
            <a:br>
              <a:rPr lang="en-ZA" sz="3600" dirty="0">
                <a:effectLst/>
                <a:latin typeface="Calibri" panose="020F0502020204030204" pitchFamily="34" charset="0"/>
                <a:ea typeface="Aptos" panose="020B0004020202020204" pitchFamily="34" charset="0"/>
              </a:rPr>
            </a:br>
            <a:br>
              <a:rPr lang="en-ZA" sz="3600" dirty="0">
                <a:effectLst/>
                <a:latin typeface="Calibri" panose="020F0502020204030204" pitchFamily="34" charset="0"/>
                <a:ea typeface="Aptos" panose="020B0004020202020204" pitchFamily="34" charset="0"/>
              </a:rPr>
            </a:br>
            <a:r>
              <a:rPr lang="en-ZA" sz="3600" dirty="0">
                <a:effectLst/>
                <a:latin typeface="Calibri" panose="020F0502020204030204" pitchFamily="34" charset="0"/>
                <a:ea typeface="Aptos" panose="020B0004020202020204" pitchFamily="34" charset="0"/>
              </a:rPr>
              <a:t>*  </a:t>
            </a:r>
            <a:r>
              <a:rPr lang="en-ZA" sz="3600" dirty="0">
                <a:effectLst/>
                <a:latin typeface="Calibri" panose="020F0502020204030204" pitchFamily="34" charset="0"/>
                <a:ea typeface="Times New Roman" panose="02020603050405020304" pitchFamily="18" charset="0"/>
              </a:rPr>
              <a:t>Increased poverty in coastal communities</a:t>
            </a:r>
            <a:br>
              <a:rPr lang="en-ZA" sz="3600" dirty="0">
                <a:effectLst/>
                <a:latin typeface="Calibri" panose="020F0502020204030204" pitchFamily="34" charset="0"/>
                <a:ea typeface="Aptos" panose="020B0004020202020204" pitchFamily="34" charset="0"/>
              </a:rPr>
            </a:br>
            <a:r>
              <a:rPr lang="en-ZA" sz="3600" dirty="0">
                <a:effectLst/>
                <a:latin typeface="Calibri" panose="020F0502020204030204" pitchFamily="34" charset="0"/>
                <a:ea typeface="Aptos" panose="020B0004020202020204" pitchFamily="34" charset="0"/>
              </a:rPr>
              <a:t>*  </a:t>
            </a:r>
            <a:r>
              <a:rPr lang="en-ZA" sz="3600" dirty="0">
                <a:effectLst/>
                <a:latin typeface="Calibri" panose="020F0502020204030204" pitchFamily="34" charset="0"/>
                <a:ea typeface="Times New Roman" panose="02020603050405020304" pitchFamily="18" charset="0"/>
              </a:rPr>
              <a:t>Loss of traditional livelihoods and cultural practices</a:t>
            </a:r>
            <a:br>
              <a:rPr lang="en-ZA" sz="3600" dirty="0">
                <a:effectLst/>
                <a:latin typeface="Calibri" panose="020F0502020204030204" pitchFamily="34" charset="0"/>
                <a:ea typeface="Aptos" panose="020B0004020202020204" pitchFamily="34" charset="0"/>
              </a:rPr>
            </a:br>
            <a:r>
              <a:rPr lang="en-ZA" sz="3600" dirty="0">
                <a:effectLst/>
                <a:latin typeface="Calibri" panose="020F0502020204030204" pitchFamily="34" charset="0"/>
                <a:ea typeface="Aptos" panose="020B0004020202020204" pitchFamily="34" charset="0"/>
              </a:rPr>
              <a:t>*  </a:t>
            </a:r>
            <a:r>
              <a:rPr lang="en-ZA" sz="3600" dirty="0">
                <a:effectLst/>
                <a:latin typeface="Calibri" panose="020F0502020204030204" pitchFamily="34" charset="0"/>
                <a:ea typeface="Times New Roman" panose="02020603050405020304" pitchFamily="18" charset="0"/>
              </a:rPr>
              <a:t>Social unrest and illegal fishing as desperate communities seek to survive</a:t>
            </a:r>
            <a:br>
              <a:rPr lang="en-ZA" sz="3600" dirty="0">
                <a:effectLst/>
                <a:latin typeface="Calibri" panose="020F0502020204030204" pitchFamily="34" charset="0"/>
                <a:ea typeface="Aptos" panose="020B0004020202020204" pitchFamily="34" charset="0"/>
              </a:rPr>
            </a:br>
            <a:r>
              <a:rPr lang="en-ZA" sz="3600" dirty="0">
                <a:effectLst/>
                <a:latin typeface="Calibri" panose="020F0502020204030204" pitchFamily="34" charset="0"/>
                <a:ea typeface="Aptos" panose="020B0004020202020204" pitchFamily="34" charset="0"/>
              </a:rPr>
              <a:t>*  </a:t>
            </a:r>
            <a:r>
              <a:rPr lang="en-ZA" sz="3600" dirty="0">
                <a:effectLst/>
                <a:latin typeface="Calibri" panose="020F0502020204030204" pitchFamily="34" charset="0"/>
                <a:ea typeface="Times New Roman" panose="02020603050405020304" pitchFamily="18" charset="0"/>
              </a:rPr>
              <a:t>Distrust in government institutions and regulations</a:t>
            </a:r>
            <a:br>
              <a:rPr lang="en-ZA" sz="3600" dirty="0">
                <a:effectLst/>
                <a:latin typeface="Calibri" panose="020F0502020204030204" pitchFamily="34" charset="0"/>
                <a:ea typeface="Times New Roman" panose="02020603050405020304" pitchFamily="18" charset="0"/>
              </a:rPr>
            </a:br>
            <a:br>
              <a:rPr lang="en-ZA" sz="1800" dirty="0">
                <a:effectLst/>
                <a:latin typeface="Calibri" panose="020F0502020204030204" pitchFamily="34" charset="0"/>
                <a:ea typeface="Aptos" panose="020B0004020202020204" pitchFamily="34" charset="0"/>
              </a:rPr>
            </a:br>
            <a:endParaRPr lang="en-ZA" dirty="0"/>
          </a:p>
        </p:txBody>
      </p:sp>
    </p:spTree>
    <p:extLst>
      <p:ext uri="{BB962C8B-B14F-4D97-AF65-F5344CB8AC3E}">
        <p14:creationId xmlns:p14="http://schemas.microsoft.com/office/powerpoint/2010/main" val="245565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273D8-1540-9CFD-589D-9B048C24B3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1C46EA-A4B7-A2C0-EEA7-B01637BD732A}"/>
              </a:ext>
            </a:extLst>
          </p:cNvPr>
          <p:cNvSpPr>
            <a:spLocks noGrp="1"/>
          </p:cNvSpPr>
          <p:nvPr>
            <p:ph type="title"/>
          </p:nvPr>
        </p:nvSpPr>
        <p:spPr>
          <a:xfrm>
            <a:off x="215900" y="0"/>
            <a:ext cx="11887200" cy="7848599"/>
          </a:xfrm>
        </p:spPr>
        <p:txBody>
          <a:bodyPr/>
          <a:lstStyle/>
          <a:p>
            <a:br>
              <a:rPr lang="en-ZA" sz="3600" b="1" dirty="0">
                <a:effectLst/>
                <a:latin typeface="Calibri" panose="020F0502020204030204" pitchFamily="34" charset="0"/>
                <a:ea typeface="Aptos" panose="020B0004020202020204" pitchFamily="34" charset="0"/>
              </a:rPr>
            </a:br>
            <a:br>
              <a:rPr lang="en-ZA" sz="3600" b="1" dirty="0">
                <a:effectLst/>
                <a:latin typeface="Calibri" panose="020F0502020204030204" pitchFamily="34" charset="0"/>
                <a:ea typeface="Aptos" panose="020B0004020202020204" pitchFamily="34" charset="0"/>
              </a:rPr>
            </a:br>
            <a:br>
              <a:rPr lang="en-ZA" sz="3600" dirty="0">
                <a:effectLst/>
                <a:latin typeface="Calibri" panose="020F0502020204030204" pitchFamily="34" charset="0"/>
                <a:ea typeface="Aptos" panose="020B0004020202020204" pitchFamily="34" charset="0"/>
              </a:rPr>
            </a:br>
            <a:r>
              <a:rPr lang="en-ZA" sz="3600" dirty="0">
                <a:effectLst/>
                <a:latin typeface="Calibri" panose="020F0502020204030204" pitchFamily="34" charset="0"/>
                <a:ea typeface="Aptos" panose="020B0004020202020204" pitchFamily="34" charset="0"/>
              </a:rPr>
              <a:t>Involvement of organised crime syndicates in especially abalone and lobster trade and the impunity with which they act = loss of respect for the rule of law</a:t>
            </a:r>
            <a:br>
              <a:rPr lang="en-ZA" sz="3600" dirty="0">
                <a:effectLst/>
                <a:latin typeface="Calibri" panose="020F0502020204030204" pitchFamily="34" charset="0"/>
                <a:ea typeface="Aptos" panose="020B0004020202020204" pitchFamily="34" charset="0"/>
              </a:rPr>
            </a:br>
            <a:br>
              <a:rPr lang="en-ZA" sz="3600" dirty="0">
                <a:effectLst/>
                <a:latin typeface="Calibri" panose="020F0502020204030204" pitchFamily="34" charset="0"/>
                <a:ea typeface="Aptos" panose="020B0004020202020204" pitchFamily="34" charset="0"/>
              </a:rPr>
            </a:br>
            <a:r>
              <a:rPr lang="en-ZA" sz="3600" dirty="0">
                <a:effectLst/>
                <a:latin typeface="Calibri" panose="020F0502020204030204" pitchFamily="34" charset="0"/>
                <a:ea typeface="Aptos" panose="020B0004020202020204" pitchFamily="34" charset="0"/>
              </a:rPr>
              <a:t>Enforcement difficult along SA’s extensive coastline</a:t>
            </a:r>
            <a:br>
              <a:rPr lang="en-ZA" sz="3600" dirty="0">
                <a:effectLst/>
                <a:latin typeface="Calibri" panose="020F0502020204030204" pitchFamily="34" charset="0"/>
                <a:ea typeface="Aptos" panose="020B0004020202020204" pitchFamily="34" charset="0"/>
              </a:rPr>
            </a:br>
            <a:br>
              <a:rPr lang="en-ZA" sz="3600" dirty="0">
                <a:effectLst/>
                <a:latin typeface="Calibri" panose="020F0502020204030204" pitchFamily="34" charset="0"/>
                <a:ea typeface="Aptos" panose="020B0004020202020204" pitchFamily="34" charset="0"/>
              </a:rPr>
            </a:br>
            <a:r>
              <a:rPr lang="en-ZA" sz="3600" dirty="0">
                <a:effectLst/>
                <a:latin typeface="Calibri" panose="020F0502020204030204" pitchFamily="34" charset="0"/>
                <a:ea typeface="Aptos" panose="020B0004020202020204" pitchFamily="34" charset="0"/>
              </a:rPr>
              <a:t>Political will to tackle corruption varies</a:t>
            </a:r>
            <a:br>
              <a:rPr lang="en-ZA" sz="3600" dirty="0">
                <a:effectLst/>
                <a:latin typeface="Calibri" panose="020F0502020204030204" pitchFamily="34" charset="0"/>
                <a:ea typeface="Aptos" panose="020B0004020202020204" pitchFamily="34" charset="0"/>
              </a:rPr>
            </a:br>
            <a:br>
              <a:rPr lang="en-ZA" sz="3600" dirty="0">
                <a:effectLst/>
                <a:latin typeface="Calibri" panose="020F0502020204030204" pitchFamily="34" charset="0"/>
                <a:ea typeface="Aptos" panose="020B0004020202020204" pitchFamily="34" charset="0"/>
              </a:rPr>
            </a:br>
            <a:r>
              <a:rPr lang="en-ZA" sz="3600" dirty="0">
                <a:effectLst/>
                <a:latin typeface="Calibri" panose="020F0502020204030204" pitchFamily="34" charset="0"/>
                <a:ea typeface="Aptos" panose="020B0004020202020204" pitchFamily="34" charset="0"/>
              </a:rPr>
              <a:t>The complex network of interests involved in the fishing industry means that reforms often face resistance from those benefiting from the status quo</a:t>
            </a:r>
            <a:br>
              <a:rPr lang="en-ZA" sz="3600" dirty="0"/>
            </a:br>
            <a:br>
              <a:rPr lang="en-ZA" sz="1800" dirty="0">
                <a:effectLst/>
                <a:latin typeface="Calibri" panose="020F0502020204030204" pitchFamily="34" charset="0"/>
                <a:ea typeface="Aptos" panose="020B0004020202020204" pitchFamily="34" charset="0"/>
              </a:rPr>
            </a:br>
            <a:endParaRPr lang="en-ZA" dirty="0"/>
          </a:p>
        </p:txBody>
      </p:sp>
      <p:pic>
        <p:nvPicPr>
          <p:cNvPr id="4" name="Picture 3">
            <a:extLst>
              <a:ext uri="{FF2B5EF4-FFF2-40B4-BE49-F238E27FC236}">
                <a16:creationId xmlns:a16="http://schemas.microsoft.com/office/drawing/2014/main" id="{913ABC5D-CDA7-28AB-BDEA-921627CA8B3B}"/>
              </a:ext>
            </a:extLst>
          </p:cNvPr>
          <p:cNvPicPr>
            <a:picLocks noChangeAspect="1"/>
          </p:cNvPicPr>
          <p:nvPr/>
        </p:nvPicPr>
        <p:blipFill>
          <a:blip r:embed="rId2"/>
          <a:stretch>
            <a:fillRect/>
          </a:stretch>
        </p:blipFill>
        <p:spPr>
          <a:xfrm>
            <a:off x="13322300" y="676275"/>
            <a:ext cx="2762250" cy="3143250"/>
          </a:xfrm>
          <a:prstGeom prst="rect">
            <a:avLst/>
          </a:prstGeom>
        </p:spPr>
      </p:pic>
      <p:pic>
        <p:nvPicPr>
          <p:cNvPr id="6" name="Picture 5">
            <a:extLst>
              <a:ext uri="{FF2B5EF4-FFF2-40B4-BE49-F238E27FC236}">
                <a16:creationId xmlns:a16="http://schemas.microsoft.com/office/drawing/2014/main" id="{174E3652-38F0-EE89-5C97-898A728BAE98}"/>
              </a:ext>
            </a:extLst>
          </p:cNvPr>
          <p:cNvPicPr>
            <a:picLocks noChangeAspect="1"/>
          </p:cNvPicPr>
          <p:nvPr/>
        </p:nvPicPr>
        <p:blipFill>
          <a:blip r:embed="rId3"/>
          <a:stretch>
            <a:fillRect/>
          </a:stretch>
        </p:blipFill>
        <p:spPr>
          <a:xfrm>
            <a:off x="13322300" y="3987715"/>
            <a:ext cx="2762251" cy="3346854"/>
          </a:xfrm>
          <a:prstGeom prst="rect">
            <a:avLst/>
          </a:prstGeom>
        </p:spPr>
      </p:pic>
    </p:spTree>
    <p:extLst>
      <p:ext uri="{BB962C8B-B14F-4D97-AF65-F5344CB8AC3E}">
        <p14:creationId xmlns:p14="http://schemas.microsoft.com/office/powerpoint/2010/main" val="408815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a:extLst>
              <a:ext uri="{FF2B5EF4-FFF2-40B4-BE49-F238E27FC236}">
                <a16:creationId xmlns:a16="http://schemas.microsoft.com/office/drawing/2014/main" id="{A29633A8-425C-2E2F-E7E5-987B690BC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65"/>
            <a:ext cx="17348200" cy="9774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E710C20-A9C7-2832-B4C6-B695B7E759F7}"/>
              </a:ext>
            </a:extLst>
          </p:cNvPr>
          <p:cNvSpPr/>
          <p:nvPr/>
        </p:nvSpPr>
        <p:spPr>
          <a:xfrm>
            <a:off x="4987149" y="3276600"/>
            <a:ext cx="7373902" cy="81957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5689" dirty="0"/>
              <a:t>What is smuggled?</a:t>
            </a:r>
            <a:endParaRPr lang="en-ZA" sz="5689" dirty="0"/>
          </a:p>
        </p:txBody>
      </p:sp>
    </p:spTree>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a:extLst>
              <a:ext uri="{FF2B5EF4-FFF2-40B4-BE49-F238E27FC236}">
                <a16:creationId xmlns:a16="http://schemas.microsoft.com/office/drawing/2014/main" id="{2D583A56-273A-2682-98F6-A992CB008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3482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2006_1110abalone0032">
            <a:extLst>
              <a:ext uri="{FF2B5EF4-FFF2-40B4-BE49-F238E27FC236}">
                <a16:creationId xmlns:a16="http://schemas.microsoft.com/office/drawing/2014/main" id="{9BA5D74D-3C22-65EE-221C-40F01453951E}"/>
              </a:ext>
            </a:extLst>
          </p:cNvPr>
          <p:cNvPicPr>
            <a:picLocks noChangeAspect="1" noChangeArrowheads="1"/>
          </p:cNvPicPr>
          <p:nvPr/>
        </p:nvPicPr>
        <p:blipFill>
          <a:blip r:embed="rId2"/>
          <a:srcRect/>
          <a:stretch>
            <a:fillRect/>
          </a:stretch>
        </p:blipFill>
        <p:spPr bwMode="auto">
          <a:xfrm>
            <a:off x="0" y="22579"/>
            <a:ext cx="17348200" cy="973102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Placeholder 1"/>
          <p:cNvSpPr txBox="1">
            <a:spLocks/>
          </p:cNvSpPr>
          <p:nvPr/>
        </p:nvSpPr>
        <p:spPr bwMode="auto">
          <a:xfrm>
            <a:off x="215900" y="1496908"/>
            <a:ext cx="16992600" cy="619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Times" panose="02020603050405020304" pitchFamily="18" charset="0"/>
              </a:defRPr>
            </a:lvl1pPr>
            <a:lvl2pPr marL="742950" indent="-285750" defTabSz="457200">
              <a:defRPr sz="2400">
                <a:solidFill>
                  <a:schemeClr val="tx1"/>
                </a:solidFill>
                <a:latin typeface="Times" panose="02020603050405020304" pitchFamily="18" charset="0"/>
              </a:defRPr>
            </a:lvl2pPr>
            <a:lvl3pPr marL="1143000" indent="-228600" defTabSz="457200">
              <a:defRPr sz="2400">
                <a:solidFill>
                  <a:schemeClr val="tx1"/>
                </a:solidFill>
                <a:latin typeface="Times" panose="02020603050405020304" pitchFamily="18" charset="0"/>
              </a:defRPr>
            </a:lvl3pPr>
            <a:lvl4pPr marL="1600200" indent="-228600" defTabSz="457200">
              <a:defRPr sz="2400">
                <a:solidFill>
                  <a:schemeClr val="tx1"/>
                </a:solidFill>
                <a:latin typeface="Times" panose="02020603050405020304" pitchFamily="18" charset="0"/>
              </a:defRPr>
            </a:lvl4pPr>
            <a:lvl5pPr marL="2057400" indent="-228600" defTabSz="457200">
              <a:defRPr sz="2400">
                <a:solidFill>
                  <a:schemeClr val="tx1"/>
                </a:solidFill>
                <a:latin typeface="Times"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defRPr>
            </a:lvl9pPr>
          </a:lstStyle>
          <a:p>
            <a:pPr marL="812787" indent="-812787">
              <a:buFont typeface="Arial" panose="020B0604020202020204" pitchFamily="34" charset="0"/>
              <a:buChar char="•"/>
              <a:defRPr/>
            </a:pPr>
            <a:r>
              <a:rPr lang="en-US" altLang="en-US" sz="3600" dirty="0">
                <a:latin typeface="Abadi" panose="020B0604020104020204" pitchFamily="34" charset="0"/>
                <a:ea typeface="ＭＳ Ｐゴシック" panose="020B0600070205080204" pitchFamily="34" charset="-128"/>
                <a:cs typeface="Arial" panose="020B0604020202020204" pitchFamily="34" charset="0"/>
              </a:rPr>
              <a:t>SA has lost R1,5 trillion to corruption between 2014 and 2019 </a:t>
            </a:r>
          </a:p>
          <a:p>
            <a:pPr>
              <a:defRPr/>
            </a:pPr>
            <a:r>
              <a:rPr lang="en-US" altLang="en-US" sz="3600" dirty="0">
                <a:latin typeface="Abadi" panose="020B0604020104020204" pitchFamily="34" charset="0"/>
                <a:ea typeface="ＭＳ Ｐゴシック" panose="020B0600070205080204" pitchFamily="34" charset="-128"/>
                <a:cs typeface="Arial" panose="020B0604020202020204" pitchFamily="34" charset="0"/>
              </a:rPr>
              <a:t>									= R1 500 000 000 000</a:t>
            </a:r>
          </a:p>
          <a:p>
            <a:pPr marL="812787" indent="-812787">
              <a:buFont typeface="Arial" panose="020B0604020202020204" pitchFamily="34" charset="0"/>
              <a:buChar char="•"/>
              <a:defRPr/>
            </a:pPr>
            <a:endParaRPr lang="en-US" altLang="en-US" sz="3600" dirty="0">
              <a:latin typeface="Abadi" panose="020B0604020104020204" pitchFamily="34" charset="0"/>
              <a:ea typeface="ＭＳ Ｐゴシック" panose="020B0600070205080204" pitchFamily="34" charset="-128"/>
              <a:cs typeface="Arial" panose="020B0604020202020204" pitchFamily="34" charset="0"/>
            </a:endParaRPr>
          </a:p>
          <a:p>
            <a:pPr marL="812787" indent="-812787">
              <a:buFont typeface="Arial" panose="020B0604020202020204" pitchFamily="34" charset="0"/>
              <a:buChar char="•"/>
              <a:defRPr/>
            </a:pPr>
            <a:r>
              <a:rPr lang="en-US" altLang="en-US" sz="3600" dirty="0">
                <a:latin typeface="Abadi" panose="020B0604020104020204" pitchFamily="34" charset="0"/>
                <a:ea typeface="ＭＳ Ｐゴシック" panose="020B0600070205080204" pitchFamily="34" charset="-128"/>
                <a:cs typeface="Arial" panose="020B0604020202020204" pitchFamily="34" charset="0"/>
              </a:rPr>
              <a:t>About 20% of all government procurements (R53,200,000,000) go missing p/a</a:t>
            </a:r>
          </a:p>
          <a:p>
            <a:pPr marL="812787" indent="-812787">
              <a:buFont typeface="Arial" panose="020B0604020202020204" pitchFamily="34" charset="0"/>
              <a:buChar char="•"/>
              <a:defRPr/>
            </a:pPr>
            <a:r>
              <a:rPr lang="en-ZA" sz="3600" dirty="0">
                <a:effectLst/>
                <a:latin typeface="Abadi" panose="020B0604020104020204" pitchFamily="34" charset="0"/>
                <a:ea typeface="Aptos" panose="020B0004020202020204" pitchFamily="34" charset="0"/>
                <a:cs typeface="Times New Roman" panose="02020603050405020304" pitchFamily="18" charset="0"/>
              </a:rPr>
              <a:t>Public procurement = biggest item on SA’s budget at around R1 trillion a year</a:t>
            </a:r>
          </a:p>
          <a:p>
            <a:pPr marL="812787" indent="-812787">
              <a:buFont typeface="Arial" panose="020B0604020202020204" pitchFamily="34" charset="0"/>
              <a:buChar char="•"/>
              <a:defRPr/>
            </a:pPr>
            <a:r>
              <a:rPr lang="en-ZA" sz="3600" kern="100" dirty="0">
                <a:effectLst/>
                <a:latin typeface="Abadi" panose="020B0604020104020204" pitchFamily="34" charset="0"/>
                <a:ea typeface="Aptos" panose="020B0004020202020204" pitchFamily="34" charset="0"/>
                <a:cs typeface="Times New Roman" panose="02020603050405020304" pitchFamily="18" charset="0"/>
              </a:rPr>
              <a:t>SA uses a decentralised PFM &amp; MFM System, of which procurement is part.</a:t>
            </a:r>
          </a:p>
          <a:p>
            <a:pPr marL="812787" indent="-812787">
              <a:buFont typeface="Arial" panose="020B0604020202020204" pitchFamily="34" charset="0"/>
              <a:buChar char="•"/>
              <a:defRPr/>
            </a:pPr>
            <a:r>
              <a:rPr lang="en-ZA" sz="3600" kern="100" dirty="0">
                <a:latin typeface="Abadi" panose="020B0604020104020204" pitchFamily="34" charset="0"/>
                <a:ea typeface="Aptos" panose="020B0004020202020204" pitchFamily="34" charset="0"/>
                <a:cs typeface="Times New Roman" panose="02020603050405020304" pitchFamily="18" charset="0"/>
              </a:rPr>
              <a:t>Means e</a:t>
            </a:r>
            <a:r>
              <a:rPr lang="en-ZA" sz="3600" dirty="0">
                <a:effectLst/>
                <a:latin typeface="Abadi" panose="020B0604020104020204" pitchFamily="34" charset="0"/>
                <a:ea typeface="Aptos" panose="020B0004020202020204" pitchFamily="34" charset="0"/>
                <a:cs typeface="Times New Roman" panose="02020603050405020304" pitchFamily="18" charset="0"/>
              </a:rPr>
              <a:t>very public entity &amp; sphere runs its own finances (Geo </a:t>
            </a:r>
            <a:r>
              <a:rPr lang="en-ZA" sz="3600" dirty="0" err="1">
                <a:effectLst/>
                <a:latin typeface="Abadi" panose="020B0604020104020204" pitchFamily="34" charset="0"/>
                <a:ea typeface="Aptos" panose="020B0004020202020204" pitchFamily="34" charset="0"/>
                <a:cs typeface="Times New Roman" panose="02020603050405020304" pitchFamily="18" charset="0"/>
              </a:rPr>
              <a:t>Quinot</a:t>
            </a:r>
            <a:r>
              <a:rPr lang="en-ZA" sz="3600" dirty="0">
                <a:effectLst/>
                <a:latin typeface="Abadi" panose="020B0604020104020204" pitchFamily="34" charset="0"/>
                <a:ea typeface="Aptos" panose="020B0004020202020204" pitchFamily="34" charset="0"/>
                <a:cs typeface="Times New Roman" panose="02020603050405020304" pitchFamily="18" charset="0"/>
              </a:rPr>
              <a:t>)</a:t>
            </a:r>
          </a:p>
          <a:p>
            <a:pPr marL="812787" indent="-812787">
              <a:buFont typeface="Arial" panose="020B0604020202020204" pitchFamily="34" charset="0"/>
              <a:buChar char="•"/>
              <a:defRPr/>
            </a:pPr>
            <a:r>
              <a:rPr lang="en-ZA" sz="3600" dirty="0">
                <a:latin typeface="Abadi" panose="020B0604020104020204" pitchFamily="34" charset="0"/>
                <a:ea typeface="Aptos" panose="020B0004020202020204" pitchFamily="34" charset="0"/>
                <a:cs typeface="Times New Roman" panose="02020603050405020304" pitchFamily="18" charset="0"/>
              </a:rPr>
              <a:t>In </a:t>
            </a:r>
            <a:r>
              <a:rPr lang="en-ZA" sz="3600" dirty="0">
                <a:effectLst/>
                <a:latin typeface="Abadi" panose="020B0604020104020204" pitchFamily="34" charset="0"/>
                <a:ea typeface="Aptos" panose="020B0004020202020204" pitchFamily="34" charset="0"/>
                <a:cs typeface="Times New Roman" panose="02020603050405020304" pitchFamily="18" charset="0"/>
              </a:rPr>
              <a:t>2022/23 financial year</a:t>
            </a:r>
            <a:r>
              <a:rPr lang="en-ZA" sz="3600" dirty="0">
                <a:latin typeface="Abadi" panose="020B0604020104020204" pitchFamily="34" charset="0"/>
                <a:ea typeface="Aptos" panose="020B0004020202020204" pitchFamily="34" charset="0"/>
                <a:cs typeface="Times New Roman" panose="02020603050405020304" pitchFamily="18" charset="0"/>
              </a:rPr>
              <a:t> Corruption Watch identified a </a:t>
            </a:r>
            <a:r>
              <a:rPr lang="en-ZA" sz="3600" dirty="0">
                <a:effectLst/>
                <a:latin typeface="Abadi" panose="020B0604020104020204" pitchFamily="34" charset="0"/>
                <a:ea typeface="Aptos" panose="020B0004020202020204" pitchFamily="34" charset="0"/>
                <a:cs typeface="Times New Roman" panose="02020603050405020304" pitchFamily="18" charset="0"/>
              </a:rPr>
              <a:t>250% increase in the number of deviations (tender process not followed) with lower values</a:t>
            </a:r>
          </a:p>
          <a:p>
            <a:pPr marL="812787" indent="-812787">
              <a:buFont typeface="Arial" panose="020B0604020202020204" pitchFamily="34" charset="0"/>
              <a:buChar char="•"/>
              <a:defRPr/>
            </a:pPr>
            <a:r>
              <a:rPr lang="en-ZA" altLang="en-US" sz="3600" dirty="0">
                <a:latin typeface="Abadi" panose="020B0604020104020204" pitchFamily="34" charset="0"/>
                <a:ea typeface="ＭＳ Ｐゴシック" panose="020B0600070205080204" pitchFamily="34" charset="-128"/>
                <a:cs typeface="Times New Roman" panose="02020603050405020304" pitchFamily="18" charset="0"/>
              </a:rPr>
              <a:t>Number of contract expansions skyrocketed</a:t>
            </a:r>
            <a:endParaRPr lang="en-US" altLang="en-US" sz="3600" dirty="0">
              <a:latin typeface="Abadi" panose="020B0604020104020204" pitchFamily="34" charset="0"/>
              <a:ea typeface="ＭＳ Ｐゴシック" panose="020B0600070205080204" pitchFamily="34" charset="-128"/>
              <a:cs typeface="Arial" panose="020B0604020202020204" pitchFamily="34" charset="0"/>
            </a:endParaRPr>
          </a:p>
          <a:p>
            <a:pPr>
              <a:defRPr/>
            </a:pPr>
            <a:endParaRPr lang="en-US" altLang="en-US" sz="1707" dirty="0">
              <a:solidFill>
                <a:srgbClr val="FFB819"/>
              </a:solidFill>
              <a:latin typeface="Avenir Medium"/>
              <a:ea typeface="Avenir Medium"/>
              <a:cs typeface="Avenir Medium"/>
            </a:endParaRPr>
          </a:p>
        </p:txBody>
      </p:sp>
      <p:sp>
        <p:nvSpPr>
          <p:cNvPr id="4" name="Title 1"/>
          <p:cNvSpPr txBox="1">
            <a:spLocks/>
          </p:cNvSpPr>
          <p:nvPr/>
        </p:nvSpPr>
        <p:spPr>
          <a:xfrm>
            <a:off x="0" y="0"/>
            <a:ext cx="17348200" cy="1049867"/>
          </a:xfrm>
          <a:prstGeom prst="rect">
            <a:avLst/>
          </a:prstGeom>
          <a:solidFill>
            <a:schemeClr val="accent1">
              <a:lumMod val="50000"/>
            </a:schemeClr>
          </a:solidFill>
        </p:spPr>
        <p:txBody>
          <a:bodyPr/>
          <a:lstStyle>
            <a:lvl1pPr algn="ctr" defTabSz="457200" rtl="0" eaLnBrk="0" fontAlgn="base" hangingPunct="0">
              <a:spcBef>
                <a:spcPct val="0"/>
              </a:spcBef>
              <a:spcAft>
                <a:spcPct val="0"/>
              </a:spcAft>
              <a:defRPr sz="2000" kern="1200">
                <a:solidFill>
                  <a:schemeClr val="bg1"/>
                </a:solidFill>
                <a:latin typeface="Avenir Medium"/>
                <a:ea typeface="Avenir Medium"/>
                <a:cs typeface="Avenir Medium"/>
              </a:defRPr>
            </a:lvl1pPr>
            <a:lvl2pPr algn="ctr" defTabSz="457200" rtl="0" eaLnBrk="0" fontAlgn="base" hangingPunct="0">
              <a:spcBef>
                <a:spcPct val="0"/>
              </a:spcBef>
              <a:spcAft>
                <a:spcPct val="0"/>
              </a:spcAft>
              <a:defRPr sz="2000">
                <a:solidFill>
                  <a:schemeClr val="bg1"/>
                </a:solidFill>
                <a:latin typeface="Avenir Medium"/>
                <a:ea typeface="Avenir Medium"/>
                <a:cs typeface="Avenir Medium"/>
              </a:defRPr>
            </a:lvl2pPr>
            <a:lvl3pPr algn="ctr" defTabSz="457200" rtl="0" eaLnBrk="0" fontAlgn="base" hangingPunct="0">
              <a:spcBef>
                <a:spcPct val="0"/>
              </a:spcBef>
              <a:spcAft>
                <a:spcPct val="0"/>
              </a:spcAft>
              <a:defRPr sz="2000">
                <a:solidFill>
                  <a:schemeClr val="bg1"/>
                </a:solidFill>
                <a:latin typeface="Avenir Medium"/>
                <a:ea typeface="Avenir Medium"/>
                <a:cs typeface="Avenir Medium"/>
              </a:defRPr>
            </a:lvl3pPr>
            <a:lvl4pPr algn="ctr" defTabSz="457200" rtl="0" eaLnBrk="0" fontAlgn="base" hangingPunct="0">
              <a:spcBef>
                <a:spcPct val="0"/>
              </a:spcBef>
              <a:spcAft>
                <a:spcPct val="0"/>
              </a:spcAft>
              <a:defRPr sz="2000">
                <a:solidFill>
                  <a:schemeClr val="bg1"/>
                </a:solidFill>
                <a:latin typeface="Avenir Medium"/>
                <a:ea typeface="Avenir Medium"/>
                <a:cs typeface="Avenir Medium"/>
              </a:defRPr>
            </a:lvl4pPr>
            <a:lvl5pPr algn="ctr" defTabSz="457200" rtl="0" eaLnBrk="0" fontAlgn="base" hangingPunct="0">
              <a:spcBef>
                <a:spcPct val="0"/>
              </a:spcBef>
              <a:spcAft>
                <a:spcPct val="0"/>
              </a:spcAft>
              <a:defRPr sz="2000">
                <a:solidFill>
                  <a:schemeClr val="bg1"/>
                </a:solidFill>
                <a:latin typeface="Avenir Medium"/>
                <a:ea typeface="Avenir Medium"/>
                <a:cs typeface="Avenir Medium"/>
              </a:defRPr>
            </a:lvl5pPr>
            <a:lvl6pPr marL="457200" algn="ctr" defTabSz="457200" rtl="0" fontAlgn="base">
              <a:spcBef>
                <a:spcPct val="0"/>
              </a:spcBef>
              <a:spcAft>
                <a:spcPct val="0"/>
              </a:spcAft>
              <a:defRPr sz="2000">
                <a:solidFill>
                  <a:schemeClr val="bg1"/>
                </a:solidFill>
                <a:latin typeface="Avenir Medium"/>
                <a:ea typeface="Avenir Medium"/>
                <a:cs typeface="Avenir Medium"/>
              </a:defRPr>
            </a:lvl6pPr>
            <a:lvl7pPr marL="914400" algn="ctr" defTabSz="457200" rtl="0" fontAlgn="base">
              <a:spcBef>
                <a:spcPct val="0"/>
              </a:spcBef>
              <a:spcAft>
                <a:spcPct val="0"/>
              </a:spcAft>
              <a:defRPr sz="2000">
                <a:solidFill>
                  <a:schemeClr val="bg1"/>
                </a:solidFill>
                <a:latin typeface="Avenir Medium"/>
                <a:ea typeface="Avenir Medium"/>
                <a:cs typeface="Avenir Medium"/>
              </a:defRPr>
            </a:lvl7pPr>
            <a:lvl8pPr marL="1371600" algn="ctr" defTabSz="457200" rtl="0" fontAlgn="base">
              <a:spcBef>
                <a:spcPct val="0"/>
              </a:spcBef>
              <a:spcAft>
                <a:spcPct val="0"/>
              </a:spcAft>
              <a:defRPr sz="2000">
                <a:solidFill>
                  <a:schemeClr val="bg1"/>
                </a:solidFill>
                <a:latin typeface="Avenir Medium"/>
                <a:ea typeface="Avenir Medium"/>
                <a:cs typeface="Avenir Medium"/>
              </a:defRPr>
            </a:lvl8pPr>
            <a:lvl9pPr marL="1828800" algn="ctr" defTabSz="457200" rtl="0" fontAlgn="base">
              <a:spcBef>
                <a:spcPct val="0"/>
              </a:spcBef>
              <a:spcAft>
                <a:spcPct val="0"/>
              </a:spcAft>
              <a:defRPr sz="2000">
                <a:solidFill>
                  <a:schemeClr val="bg1"/>
                </a:solidFill>
                <a:latin typeface="Avenir Medium"/>
                <a:ea typeface="Avenir Medium"/>
                <a:cs typeface="Avenir Medium"/>
              </a:defRPr>
            </a:lvl9pPr>
          </a:lstStyle>
          <a:p>
            <a:pPr>
              <a:defRPr/>
            </a:pPr>
            <a:r>
              <a:rPr lang="en-US" altLang="en-US" sz="6827" b="1" dirty="0">
                <a:ea typeface="ＭＳ Ｐゴシック" panose="020B0600070205080204" pitchFamily="34" charset="-128"/>
              </a:rPr>
              <a:t>Corruption– the stark realities</a:t>
            </a:r>
            <a:endParaRPr lang="en-ZA" sz="6827" b="1" dirty="0"/>
          </a:p>
        </p:txBody>
      </p:sp>
    </p:spTree>
    <p:extLst>
      <p:ext uri="{BB962C8B-B14F-4D97-AF65-F5344CB8AC3E}">
        <p14:creationId xmlns:p14="http://schemas.microsoft.com/office/powerpoint/2010/main" val="2715903437"/>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a:extLst>
              <a:ext uri="{FF2B5EF4-FFF2-40B4-BE49-F238E27FC236}">
                <a16:creationId xmlns:a16="http://schemas.microsoft.com/office/drawing/2014/main" id="{493D0AB8-3F44-0F94-C684-F114B2AB6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28" r="-2" b="-2"/>
          <a:stretch>
            <a:fillRect/>
          </a:stretch>
        </p:blipFill>
        <p:spPr bwMode="auto">
          <a:xfrm>
            <a:off x="0" y="0"/>
            <a:ext cx="173482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654C371D-47F5-59B7-501F-7E76D1BA8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206936"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a:extLst>
              <a:ext uri="{FF2B5EF4-FFF2-40B4-BE49-F238E27FC236}">
                <a16:creationId xmlns:a16="http://schemas.microsoft.com/office/drawing/2014/main" id="{F1730851-634A-7564-8673-D0CC341C21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4099" y="0"/>
            <a:ext cx="8674099"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a:extLst>
              <a:ext uri="{FF2B5EF4-FFF2-40B4-BE49-F238E27FC236}">
                <a16:creationId xmlns:a16="http://schemas.microsoft.com/office/drawing/2014/main" id="{E9795796-086D-BB0A-4839-09CC122F7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82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6B7CF-88A8-7D09-CFF2-2EE2C5909F9E}"/>
            </a:ext>
          </a:extLst>
        </p:cNvPr>
        <p:cNvGrpSpPr/>
        <p:nvPr/>
      </p:nvGrpSpPr>
      <p:grpSpPr>
        <a:xfrm>
          <a:off x="0" y="0"/>
          <a:ext cx="0" cy="0"/>
          <a:chOff x="0" y="0"/>
          <a:chExt cx="0" cy="0"/>
        </a:xfrm>
      </p:grpSpPr>
      <p:pic>
        <p:nvPicPr>
          <p:cNvPr id="5" name="Picture 4" descr="A group of buckets of shells">
            <a:extLst>
              <a:ext uri="{FF2B5EF4-FFF2-40B4-BE49-F238E27FC236}">
                <a16:creationId xmlns:a16="http://schemas.microsoft.com/office/drawing/2014/main" id="{AC1D4143-7AAA-6C1B-0BE5-5436C09E1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4" y="0"/>
            <a:ext cx="17348200" cy="9753600"/>
          </a:xfrm>
          <a:prstGeom prst="rect">
            <a:avLst/>
          </a:prstGeom>
        </p:spPr>
      </p:pic>
      <p:sp>
        <p:nvSpPr>
          <p:cNvPr id="3" name="Rectangle 2">
            <a:extLst>
              <a:ext uri="{FF2B5EF4-FFF2-40B4-BE49-F238E27FC236}">
                <a16:creationId xmlns:a16="http://schemas.microsoft.com/office/drawing/2014/main" id="{24B52737-05C0-6A62-0D7B-AB4FF63243F3}"/>
              </a:ext>
            </a:extLst>
          </p:cNvPr>
          <p:cNvSpPr/>
          <p:nvPr/>
        </p:nvSpPr>
        <p:spPr>
          <a:xfrm>
            <a:off x="3298332" y="370276"/>
            <a:ext cx="10751538" cy="174074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5689" dirty="0"/>
              <a:t>Processing methods may constitute health hazard</a:t>
            </a:r>
            <a:endParaRPr lang="en-ZA" sz="5689" dirty="0"/>
          </a:p>
        </p:txBody>
      </p:sp>
    </p:spTree>
    <p:extLst>
      <p:ext uri="{BB962C8B-B14F-4D97-AF65-F5344CB8AC3E}">
        <p14:creationId xmlns:p14="http://schemas.microsoft.com/office/powerpoint/2010/main" val="3845123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3246402" y="164818"/>
            <a:ext cx="9819076" cy="8760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7" tIns="34273" rIns="68547" bIns="34273"/>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defTabSz="685472" eaLnBrk="1" hangingPunct="1">
              <a:buNone/>
              <a:defRPr/>
            </a:pPr>
            <a:r>
              <a:rPr lang="en-ZA" altLang="en-US" sz="5120" kern="0" dirty="0">
                <a:solidFill>
                  <a:srgbClr val="000000"/>
                </a:solidFill>
                <a:latin typeface="Arial"/>
              </a:rPr>
              <a:t>So, how do we address it? </a:t>
            </a:r>
          </a:p>
        </p:txBody>
      </p:sp>
      <p:pic>
        <p:nvPicPr>
          <p:cNvPr id="44034" name="Picture 2" descr="Image result for picture of a tackle in rugb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348200" cy="974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023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fade">
                                      <p:cBhvr>
                                        <p:cTn id="7"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34B00765-70C5-4F63-9B0A-894E942DD4D8}" type="slidenum">
              <a:rPr lang="en-ZA" smtClean="0"/>
              <a:pPr>
                <a:defRPr/>
              </a:pPr>
              <a:t>35</a:t>
            </a:fld>
            <a:endParaRPr lang="en-ZA"/>
          </a:p>
        </p:txBody>
      </p:sp>
      <p:pic>
        <p:nvPicPr>
          <p:cNvPr id="35843" name="Picture 2" descr="Image result for political w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3482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8853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879"/>
            <a:ext cx="17312809" cy="798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276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348200" cy="795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13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customersrock.files.wordpress.com/2007/04/thank-you.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7348200" cy="975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373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C27E-B86D-74AF-2F3B-2B27A9477BDE}"/>
            </a:ext>
          </a:extLst>
        </p:cNvPr>
        <p:cNvGrpSpPr/>
        <p:nvPr/>
      </p:nvGrpSpPr>
      <p:grpSpPr>
        <a:xfrm>
          <a:off x="0" y="0"/>
          <a:ext cx="0" cy="0"/>
          <a:chOff x="0" y="0"/>
          <a:chExt cx="0" cy="0"/>
        </a:xfrm>
      </p:grpSpPr>
      <p:sp>
        <p:nvSpPr>
          <p:cNvPr id="9219" name="Title Placeholder 1">
            <a:extLst>
              <a:ext uri="{FF2B5EF4-FFF2-40B4-BE49-F238E27FC236}">
                <a16:creationId xmlns:a16="http://schemas.microsoft.com/office/drawing/2014/main" id="{B25C438F-3379-4A0C-0595-9E12E70832DD}"/>
              </a:ext>
            </a:extLst>
          </p:cNvPr>
          <p:cNvSpPr txBox="1">
            <a:spLocks/>
          </p:cNvSpPr>
          <p:nvPr/>
        </p:nvSpPr>
        <p:spPr bwMode="auto">
          <a:xfrm>
            <a:off x="215900" y="1496908"/>
            <a:ext cx="16992600" cy="619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Times" panose="02020603050405020304" pitchFamily="18" charset="0"/>
              </a:defRPr>
            </a:lvl1pPr>
            <a:lvl2pPr marL="742950" indent="-285750" defTabSz="457200">
              <a:defRPr sz="2400">
                <a:solidFill>
                  <a:schemeClr val="tx1"/>
                </a:solidFill>
                <a:latin typeface="Times" panose="02020603050405020304" pitchFamily="18" charset="0"/>
              </a:defRPr>
            </a:lvl2pPr>
            <a:lvl3pPr marL="1143000" indent="-228600" defTabSz="457200">
              <a:defRPr sz="2400">
                <a:solidFill>
                  <a:schemeClr val="tx1"/>
                </a:solidFill>
                <a:latin typeface="Times" panose="02020603050405020304" pitchFamily="18" charset="0"/>
              </a:defRPr>
            </a:lvl3pPr>
            <a:lvl4pPr marL="1600200" indent="-228600" defTabSz="457200">
              <a:defRPr sz="2400">
                <a:solidFill>
                  <a:schemeClr val="tx1"/>
                </a:solidFill>
                <a:latin typeface="Times" panose="02020603050405020304" pitchFamily="18" charset="0"/>
              </a:defRPr>
            </a:lvl4pPr>
            <a:lvl5pPr marL="2057400" indent="-228600" defTabSz="457200">
              <a:defRPr sz="2400">
                <a:solidFill>
                  <a:schemeClr val="tx1"/>
                </a:solidFill>
                <a:latin typeface="Times"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defRPr>
            </a:lvl9pPr>
          </a:lstStyle>
          <a:p>
            <a:pPr marL="812787" indent="-812787">
              <a:buFont typeface="Arial" panose="020B0604020202020204" pitchFamily="34" charset="0"/>
              <a:buChar char="•"/>
              <a:defRPr/>
            </a:pPr>
            <a:r>
              <a:rPr lang="en-US" altLang="en-US" sz="3600" dirty="0">
                <a:latin typeface="Abadi" panose="020B0604020104020204" pitchFamily="34" charset="0"/>
                <a:ea typeface="ＭＳ Ｐゴシック" panose="020B0600070205080204" pitchFamily="34" charset="-128"/>
                <a:cs typeface="Arial" panose="020B0604020202020204" pitchFamily="34" charset="0"/>
              </a:rPr>
              <a:t>System not fit for purpose.</a:t>
            </a:r>
          </a:p>
          <a:p>
            <a:pPr marL="812787" indent="-812787">
              <a:buFont typeface="Arial" panose="020B0604020202020204" pitchFamily="34" charset="0"/>
              <a:buChar char="•"/>
              <a:defRPr/>
            </a:pPr>
            <a:r>
              <a:rPr lang="en-US" altLang="en-US" sz="3600" dirty="0">
                <a:latin typeface="Abadi" panose="020B0604020104020204" pitchFamily="34" charset="0"/>
                <a:ea typeface="ＭＳ Ｐゴシック" panose="020B0600070205080204" pitchFamily="34" charset="-128"/>
                <a:cs typeface="Arial" panose="020B0604020202020204" pitchFamily="34" charset="0"/>
              </a:rPr>
              <a:t>Small tenders or expressions of interest require at least 50 pages to be completed, myriad of supporting documents – exclude small upcoming entrepreneurs</a:t>
            </a:r>
          </a:p>
          <a:p>
            <a:pPr marL="812787" indent="-812787">
              <a:buFont typeface="Arial" panose="020B0604020202020204" pitchFamily="34" charset="0"/>
              <a:buChar char="•"/>
              <a:defRPr/>
            </a:pPr>
            <a:r>
              <a:rPr lang="en-US" altLang="en-US" sz="3600" dirty="0">
                <a:latin typeface="Abadi" panose="020B0604020104020204" pitchFamily="34" charset="0"/>
                <a:ea typeface="ＭＳ Ｐゴシック" panose="020B0600070205080204" pitchFamily="34" charset="-128"/>
                <a:cs typeface="Arial" panose="020B0604020202020204" pitchFamily="34" charset="0"/>
              </a:rPr>
              <a:t>Officials cannot prepare TOR – ask contractors, and technically exclude them</a:t>
            </a:r>
          </a:p>
          <a:p>
            <a:pPr marL="812787" indent="-812787">
              <a:buFont typeface="Arial" panose="020B0604020202020204" pitchFamily="34" charset="0"/>
              <a:buChar char="•"/>
              <a:defRPr/>
            </a:pPr>
            <a:r>
              <a:rPr lang="en-US" altLang="en-US" sz="3600" dirty="0">
                <a:latin typeface="Abadi" panose="020B0604020104020204" pitchFamily="34" charset="0"/>
                <a:ea typeface="ＭＳ Ｐゴシック" panose="020B0600070205080204" pitchFamily="34" charset="-128"/>
                <a:cs typeface="Arial" panose="020B0604020202020204" pitchFamily="34" charset="0"/>
              </a:rPr>
              <a:t>Many smaller towns don’t have 3 suppliers – invite “friends” to submit quotes just to satisfy requirements – it becomes easier to bypass the system and leads to more brazen activities</a:t>
            </a:r>
          </a:p>
          <a:p>
            <a:pPr marL="812787" indent="-812787">
              <a:buFont typeface="Arial" panose="020B0604020202020204" pitchFamily="34" charset="0"/>
              <a:buChar char="•"/>
              <a:defRPr/>
            </a:pPr>
            <a:r>
              <a:rPr lang="en-US" altLang="en-US" sz="3600" dirty="0">
                <a:latin typeface="Abadi" panose="020B0604020104020204" pitchFamily="34" charset="0"/>
                <a:ea typeface="ＭＳ Ｐゴシック" panose="020B0600070205080204" pitchFamily="34" charset="-128"/>
                <a:cs typeface="Arial" panose="020B0604020202020204" pitchFamily="34" charset="0"/>
              </a:rPr>
              <a:t>Procurement system = enabler of corrupt activities</a:t>
            </a:r>
          </a:p>
          <a:p>
            <a:pPr>
              <a:defRPr/>
            </a:pPr>
            <a:endParaRPr lang="en-US" altLang="en-US" sz="1707" dirty="0">
              <a:solidFill>
                <a:srgbClr val="FFB819"/>
              </a:solidFill>
              <a:latin typeface="Avenir Medium"/>
              <a:ea typeface="Avenir Medium"/>
              <a:cs typeface="Avenir Medium"/>
            </a:endParaRPr>
          </a:p>
        </p:txBody>
      </p:sp>
      <p:sp>
        <p:nvSpPr>
          <p:cNvPr id="4" name="Title 1">
            <a:extLst>
              <a:ext uri="{FF2B5EF4-FFF2-40B4-BE49-F238E27FC236}">
                <a16:creationId xmlns:a16="http://schemas.microsoft.com/office/drawing/2014/main" id="{8FF3F84C-301E-E2BD-0478-CD09970DE3A6}"/>
              </a:ext>
            </a:extLst>
          </p:cNvPr>
          <p:cNvSpPr txBox="1">
            <a:spLocks/>
          </p:cNvSpPr>
          <p:nvPr/>
        </p:nvSpPr>
        <p:spPr>
          <a:xfrm>
            <a:off x="0" y="0"/>
            <a:ext cx="17348200" cy="1049867"/>
          </a:xfrm>
          <a:prstGeom prst="rect">
            <a:avLst/>
          </a:prstGeom>
          <a:solidFill>
            <a:schemeClr val="accent1">
              <a:lumMod val="50000"/>
            </a:schemeClr>
          </a:solidFill>
        </p:spPr>
        <p:txBody>
          <a:bodyPr/>
          <a:lstStyle>
            <a:lvl1pPr algn="ctr" defTabSz="457200" rtl="0" eaLnBrk="0" fontAlgn="base" hangingPunct="0">
              <a:spcBef>
                <a:spcPct val="0"/>
              </a:spcBef>
              <a:spcAft>
                <a:spcPct val="0"/>
              </a:spcAft>
              <a:defRPr sz="2000" kern="1200">
                <a:solidFill>
                  <a:schemeClr val="bg1"/>
                </a:solidFill>
                <a:latin typeface="Avenir Medium"/>
                <a:ea typeface="Avenir Medium"/>
                <a:cs typeface="Avenir Medium"/>
              </a:defRPr>
            </a:lvl1pPr>
            <a:lvl2pPr algn="ctr" defTabSz="457200" rtl="0" eaLnBrk="0" fontAlgn="base" hangingPunct="0">
              <a:spcBef>
                <a:spcPct val="0"/>
              </a:spcBef>
              <a:spcAft>
                <a:spcPct val="0"/>
              </a:spcAft>
              <a:defRPr sz="2000">
                <a:solidFill>
                  <a:schemeClr val="bg1"/>
                </a:solidFill>
                <a:latin typeface="Avenir Medium"/>
                <a:ea typeface="Avenir Medium"/>
                <a:cs typeface="Avenir Medium"/>
              </a:defRPr>
            </a:lvl2pPr>
            <a:lvl3pPr algn="ctr" defTabSz="457200" rtl="0" eaLnBrk="0" fontAlgn="base" hangingPunct="0">
              <a:spcBef>
                <a:spcPct val="0"/>
              </a:spcBef>
              <a:spcAft>
                <a:spcPct val="0"/>
              </a:spcAft>
              <a:defRPr sz="2000">
                <a:solidFill>
                  <a:schemeClr val="bg1"/>
                </a:solidFill>
                <a:latin typeface="Avenir Medium"/>
                <a:ea typeface="Avenir Medium"/>
                <a:cs typeface="Avenir Medium"/>
              </a:defRPr>
            </a:lvl3pPr>
            <a:lvl4pPr algn="ctr" defTabSz="457200" rtl="0" eaLnBrk="0" fontAlgn="base" hangingPunct="0">
              <a:spcBef>
                <a:spcPct val="0"/>
              </a:spcBef>
              <a:spcAft>
                <a:spcPct val="0"/>
              </a:spcAft>
              <a:defRPr sz="2000">
                <a:solidFill>
                  <a:schemeClr val="bg1"/>
                </a:solidFill>
                <a:latin typeface="Avenir Medium"/>
                <a:ea typeface="Avenir Medium"/>
                <a:cs typeface="Avenir Medium"/>
              </a:defRPr>
            </a:lvl4pPr>
            <a:lvl5pPr algn="ctr" defTabSz="457200" rtl="0" eaLnBrk="0" fontAlgn="base" hangingPunct="0">
              <a:spcBef>
                <a:spcPct val="0"/>
              </a:spcBef>
              <a:spcAft>
                <a:spcPct val="0"/>
              </a:spcAft>
              <a:defRPr sz="2000">
                <a:solidFill>
                  <a:schemeClr val="bg1"/>
                </a:solidFill>
                <a:latin typeface="Avenir Medium"/>
                <a:ea typeface="Avenir Medium"/>
                <a:cs typeface="Avenir Medium"/>
              </a:defRPr>
            </a:lvl5pPr>
            <a:lvl6pPr marL="457200" algn="ctr" defTabSz="457200" rtl="0" fontAlgn="base">
              <a:spcBef>
                <a:spcPct val="0"/>
              </a:spcBef>
              <a:spcAft>
                <a:spcPct val="0"/>
              </a:spcAft>
              <a:defRPr sz="2000">
                <a:solidFill>
                  <a:schemeClr val="bg1"/>
                </a:solidFill>
                <a:latin typeface="Avenir Medium"/>
                <a:ea typeface="Avenir Medium"/>
                <a:cs typeface="Avenir Medium"/>
              </a:defRPr>
            </a:lvl6pPr>
            <a:lvl7pPr marL="914400" algn="ctr" defTabSz="457200" rtl="0" fontAlgn="base">
              <a:spcBef>
                <a:spcPct val="0"/>
              </a:spcBef>
              <a:spcAft>
                <a:spcPct val="0"/>
              </a:spcAft>
              <a:defRPr sz="2000">
                <a:solidFill>
                  <a:schemeClr val="bg1"/>
                </a:solidFill>
                <a:latin typeface="Avenir Medium"/>
                <a:ea typeface="Avenir Medium"/>
                <a:cs typeface="Avenir Medium"/>
              </a:defRPr>
            </a:lvl7pPr>
            <a:lvl8pPr marL="1371600" algn="ctr" defTabSz="457200" rtl="0" fontAlgn="base">
              <a:spcBef>
                <a:spcPct val="0"/>
              </a:spcBef>
              <a:spcAft>
                <a:spcPct val="0"/>
              </a:spcAft>
              <a:defRPr sz="2000">
                <a:solidFill>
                  <a:schemeClr val="bg1"/>
                </a:solidFill>
                <a:latin typeface="Avenir Medium"/>
                <a:ea typeface="Avenir Medium"/>
                <a:cs typeface="Avenir Medium"/>
              </a:defRPr>
            </a:lvl8pPr>
            <a:lvl9pPr marL="1828800" algn="ctr" defTabSz="457200" rtl="0" fontAlgn="base">
              <a:spcBef>
                <a:spcPct val="0"/>
              </a:spcBef>
              <a:spcAft>
                <a:spcPct val="0"/>
              </a:spcAft>
              <a:defRPr sz="2000">
                <a:solidFill>
                  <a:schemeClr val="bg1"/>
                </a:solidFill>
                <a:latin typeface="Avenir Medium"/>
                <a:ea typeface="Avenir Medium"/>
                <a:cs typeface="Avenir Medium"/>
              </a:defRPr>
            </a:lvl9pPr>
          </a:lstStyle>
          <a:p>
            <a:pPr>
              <a:defRPr/>
            </a:pPr>
            <a:r>
              <a:rPr lang="en-US" altLang="en-US" sz="6827" b="1" dirty="0">
                <a:ea typeface="ＭＳ Ｐゴシック" panose="020B0600070205080204" pitchFamily="34" charset="-128"/>
              </a:rPr>
              <a:t>ROLE OF PROCUREMENT</a:t>
            </a:r>
            <a:endParaRPr lang="en-ZA" sz="6827" b="1" dirty="0"/>
          </a:p>
        </p:txBody>
      </p:sp>
    </p:spTree>
    <p:extLst>
      <p:ext uri="{BB962C8B-B14F-4D97-AF65-F5344CB8AC3E}">
        <p14:creationId xmlns:p14="http://schemas.microsoft.com/office/powerpoint/2010/main" val="1711529347"/>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289"/>
            <a:ext cx="17348200" cy="177687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defRPr/>
            </a:pPr>
            <a:r>
              <a:rPr lang="en-ZA" sz="4000" dirty="0"/>
              <a:t>With the</a:t>
            </a:r>
            <a:r>
              <a:rPr lang="en-US" altLang="en-US" sz="4000" dirty="0">
                <a:latin typeface="Arial" panose="020B0604020202020204" pitchFamily="34" charset="0"/>
                <a:ea typeface="ＭＳ Ｐゴシック" panose="020B0600070205080204" pitchFamily="34" charset="-128"/>
                <a:cs typeface="Arial" panose="020B0604020202020204" pitchFamily="34" charset="0"/>
              </a:rPr>
              <a:t>R1,120,000,000,000 ($80 billion) lost between 1994 &amp; 2012 … </a:t>
            </a:r>
          </a:p>
        </p:txBody>
      </p:sp>
      <p:pic>
        <p:nvPicPr>
          <p:cNvPr id="35842" name="Picture 2" descr="Image result for rdp house pi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89"/>
            <a:ext cx="17348200" cy="97648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006190" y="7335521"/>
            <a:ext cx="4095609" cy="715715"/>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2560" dirty="0">
                <a:solidFill>
                  <a:srgbClr val="FF0000"/>
                </a:solidFill>
              </a:rPr>
              <a:t>25 million</a:t>
            </a:r>
          </a:p>
        </p:txBody>
      </p:sp>
    </p:spTree>
    <p:extLst>
      <p:ext uri="{BB962C8B-B14F-4D97-AF65-F5344CB8AC3E}">
        <p14:creationId xmlns:p14="http://schemas.microsoft.com/office/powerpoint/2010/main" val="3587264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500"/>
                                        <p:tgtEl>
                                          <p:spTgt spid="358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F38E58-A437-D8E4-D50D-7202D56DBB99}"/>
              </a:ext>
            </a:extLst>
          </p:cNvPr>
          <p:cNvPicPr>
            <a:picLocks noChangeAspect="1"/>
          </p:cNvPicPr>
          <p:nvPr/>
        </p:nvPicPr>
        <p:blipFill>
          <a:blip r:embed="rId3"/>
          <a:stretch>
            <a:fillRect/>
          </a:stretch>
        </p:blipFill>
        <p:spPr>
          <a:xfrm>
            <a:off x="-12700" y="-31750"/>
            <a:ext cx="17360900" cy="9804400"/>
          </a:xfrm>
          <a:prstGeom prst="rect">
            <a:avLst/>
          </a:prstGeom>
        </p:spPr>
      </p:pic>
    </p:spTree>
    <p:extLst>
      <p:ext uri="{BB962C8B-B14F-4D97-AF65-F5344CB8AC3E}">
        <p14:creationId xmlns:p14="http://schemas.microsoft.com/office/powerpoint/2010/main" val="3321172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69B9E-8053-E0AF-9AA3-3B1D225C72D3}"/>
              </a:ext>
            </a:extLst>
          </p:cNvPr>
          <p:cNvPicPr>
            <a:picLocks noChangeAspect="1"/>
          </p:cNvPicPr>
          <p:nvPr/>
        </p:nvPicPr>
        <p:blipFill>
          <a:blip r:embed="rId2"/>
          <a:stretch>
            <a:fillRect/>
          </a:stretch>
        </p:blipFill>
        <p:spPr>
          <a:xfrm>
            <a:off x="5321300" y="304800"/>
            <a:ext cx="6553200" cy="7543800"/>
          </a:xfrm>
          <a:prstGeom prst="rect">
            <a:avLst/>
          </a:prstGeom>
        </p:spPr>
      </p:pic>
    </p:spTree>
    <p:extLst>
      <p:ext uri="{BB962C8B-B14F-4D97-AF65-F5344CB8AC3E}">
        <p14:creationId xmlns:p14="http://schemas.microsoft.com/office/powerpoint/2010/main" val="181205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3482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531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2197101" y="677334"/>
            <a:ext cx="12518814"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ZA" altLang="en-US" sz="3413" dirty="0">
                <a:latin typeface="Arial" panose="020B0604020202020204" pitchFamily="34" charset="0"/>
                <a:cs typeface="Arial" panose="020B0604020202020204" pitchFamily="34" charset="0"/>
              </a:rPr>
              <a:t>Klitgaard’s “recipe” for corruption from an economic standpoint:</a:t>
            </a:r>
          </a:p>
        </p:txBody>
      </p:sp>
      <p:sp>
        <p:nvSpPr>
          <p:cNvPr id="3" name="Content Placeholder 2"/>
          <p:cNvSpPr txBox="1">
            <a:spLocks/>
          </p:cNvSpPr>
          <p:nvPr/>
        </p:nvSpPr>
        <p:spPr>
          <a:xfrm>
            <a:off x="2426830" y="5901831"/>
            <a:ext cx="13004800" cy="179436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defRPr/>
            </a:pPr>
            <a:r>
              <a:rPr lang="en-ZA" sz="3600" dirty="0"/>
              <a:t>M (monopoly power)   +      D(Discretion)        –      A (Accountability) </a:t>
            </a:r>
          </a:p>
          <a:p>
            <a:pPr>
              <a:defRPr/>
            </a:pPr>
            <a:endParaRPr lang="en-ZA" sz="1600" dirty="0"/>
          </a:p>
          <a:p>
            <a:pPr algn="ctr">
              <a:defRPr/>
            </a:pPr>
            <a:r>
              <a:rPr lang="en-ZA" sz="4551" dirty="0"/>
              <a:t>= Corruption  </a:t>
            </a:r>
            <a:endParaRPr lang="en-US" altLang="en-US" sz="4551" kern="0" dirty="0">
              <a:solidFill>
                <a:sysClr val="windowText" lastClr="000000"/>
              </a:solidFill>
              <a:ea typeface="ＭＳ Ｐゴシック" panose="020B0600070205080204" pitchFamily="34" charset="-128"/>
            </a:endParaRPr>
          </a:p>
        </p:txBody>
      </p:sp>
      <p:pic>
        <p:nvPicPr>
          <p:cNvPr id="17412" name="Picture 2" descr="Image result for monopo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3887" y="3061547"/>
            <a:ext cx="3097671" cy="216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descr="Image result for discre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3372" y="2871894"/>
            <a:ext cx="3007360" cy="251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8" descr="Image result for person behind ba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7363" y="2973494"/>
            <a:ext cx="3246684" cy="2248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392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1182</Words>
  <Application>Microsoft Office PowerPoint</Application>
  <PresentationFormat>Custom</PresentationFormat>
  <Paragraphs>97</Paragraphs>
  <Slides>38</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ＭＳ Ｐゴシック</vt:lpstr>
      <vt:lpstr>Abadi</vt:lpstr>
      <vt:lpstr>Aptos</vt:lpstr>
      <vt:lpstr>Arial</vt:lpstr>
      <vt:lpstr>Avenir Book</vt:lpstr>
      <vt:lpstr>Avenir Medium</vt:lpstr>
      <vt:lpstr>AvenirLT-Heavy</vt:lpstr>
      <vt:lpstr>Calibri</vt:lpstr>
      <vt:lpstr>Century Gothic</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Corruption in South Africa's Fisheries Industry</vt:lpstr>
      <vt:lpstr>PowerPoint Presentation</vt:lpstr>
      <vt:lpstr>PowerPoint Presentation</vt:lpstr>
      <vt:lpstr>PowerPoint Presentation</vt:lpstr>
      <vt:lpstr>PowerPoint Presentation</vt:lpstr>
      <vt:lpstr>PowerPoint Presentation</vt:lpstr>
      <vt:lpstr>PowerPoint Presentation</vt:lpstr>
      <vt:lpstr>     Impact on Coastal Communities  Traditional fishing communities particularly affected by corruption.  Small-scale fishers unable to compete with larger operations that secured rights through questionable means.   This contributed to:  *  Increased poverty in coastal communities *  Loss of traditional livelihoods and cultural practices *  Social unrest and illegal fishing as desperate communities seek to survive *  Distrust in government institutions and regulations  </vt:lpstr>
      <vt:lpstr>   Involvement of organised crime syndicates in especially abalone and lobster trade and the impunity with which they act = loss of respect for the rule of law  Enforcement difficult along SA’s extensive coastline  Political will to tackle corruption varies  The complex network of interests involved in the fishing industry means that reforms often face resistance from those benefiting from the status quo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Skei, Megan (Miss) (Bird Street Campus)</dc:creator>
  <cp:lastModifiedBy>Van As, Hennie (Prof) (Bird Street Campus)</cp:lastModifiedBy>
  <cp:revision>80</cp:revision>
  <dcterms:created xsi:type="dcterms:W3CDTF">2018-03-08T09:11:25Z</dcterms:created>
  <dcterms:modified xsi:type="dcterms:W3CDTF">2025-04-14T05:15:53Z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2018-03-08T00:00:00Z</vt:filetime>
  </property>
  <property fmtid="{D5CDD505-2E9C-101B-9397-08002B2CF9AE}" pid="3" name="Creator">
    <vt:lpwstr>Adobe InDesign CC 13.0 (Macintosh)</vt:lpwstr>
  </property>
  <property fmtid="{D5CDD505-2E9C-101B-9397-08002B2CF9AE}" pid="4" name="LastSaved">
    <vt:filetime>2018-03-08T00:00:00Z</vt:filetime>
  </property>
</Properties>
</file>