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notesMasterIdLst>
    <p:notesMasterId r:id="rId14"/>
  </p:notesMasterIdLst>
  <p:sldIdLst>
    <p:sldId id="256" r:id="rId2"/>
    <p:sldId id="261" r:id="rId3"/>
    <p:sldId id="258" r:id="rId4"/>
    <p:sldId id="260" r:id="rId5"/>
    <p:sldId id="264" r:id="rId6"/>
    <p:sldId id="265" r:id="rId7"/>
    <p:sldId id="259" r:id="rId8"/>
    <p:sldId id="266" r:id="rId9"/>
    <p:sldId id="257" r:id="rId10"/>
    <p:sldId id="262" r:id="rId11"/>
    <p:sldId id="267"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840" autoAdjust="0"/>
  </p:normalViewPr>
  <p:slideViewPr>
    <p:cSldViewPr snapToGrid="0">
      <p:cViewPr varScale="1">
        <p:scale>
          <a:sx n="80" d="100"/>
          <a:sy n="80" d="100"/>
        </p:scale>
        <p:origin x="619" y="53"/>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596F01-B75F-46AF-9ADB-6B88872ACB8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594EC5A-F25E-4857-9C82-DB5A369EBC0E}">
      <dgm:prSet/>
      <dgm:spPr/>
      <dgm:t>
        <a:bodyPr/>
        <a:lstStyle/>
        <a:p>
          <a:pPr rtl="0"/>
          <a:r>
            <a:rPr lang="en-ZA" dirty="0" smtClean="0"/>
            <a:t>1. Summary of the facts, history and legal issues</a:t>
          </a:r>
          <a:endParaRPr lang="en-ZA" dirty="0"/>
        </a:p>
      </dgm:t>
    </dgm:pt>
    <dgm:pt modelId="{553CFDC8-9AC8-46B7-AF22-9DD3229E4CD0}" type="parTrans" cxnId="{995E2741-1461-46DB-B315-DB41632D193F}">
      <dgm:prSet/>
      <dgm:spPr/>
      <dgm:t>
        <a:bodyPr/>
        <a:lstStyle/>
        <a:p>
          <a:endParaRPr lang="en-US"/>
        </a:p>
      </dgm:t>
    </dgm:pt>
    <dgm:pt modelId="{CA804525-42E7-42D3-BB71-4DEE10BA2961}" type="sibTrans" cxnId="{995E2741-1461-46DB-B315-DB41632D193F}">
      <dgm:prSet/>
      <dgm:spPr/>
      <dgm:t>
        <a:bodyPr/>
        <a:lstStyle/>
        <a:p>
          <a:endParaRPr lang="en-US"/>
        </a:p>
      </dgm:t>
    </dgm:pt>
    <dgm:pt modelId="{35B0EAD3-ED9A-405F-84D1-C42C22CD45DB}">
      <dgm:prSet/>
      <dgm:spPr/>
      <dgm:t>
        <a:bodyPr/>
        <a:lstStyle/>
        <a:p>
          <a:pPr rtl="0"/>
          <a:r>
            <a:rPr lang="en-ZA" dirty="0" smtClean="0"/>
            <a:t>3. Analysis of the Problem in the law</a:t>
          </a:r>
          <a:endParaRPr lang="en-ZA" dirty="0"/>
        </a:p>
      </dgm:t>
    </dgm:pt>
    <dgm:pt modelId="{5DDAE219-7F0F-4D08-939A-DDBE1A9EF170}" type="parTrans" cxnId="{4AD55572-8333-4BDD-B44A-52F6636FC741}">
      <dgm:prSet/>
      <dgm:spPr/>
      <dgm:t>
        <a:bodyPr/>
        <a:lstStyle/>
        <a:p>
          <a:endParaRPr lang="en-US"/>
        </a:p>
      </dgm:t>
    </dgm:pt>
    <dgm:pt modelId="{40BBE09E-90F0-4F11-9DD0-385B15D3877B}" type="sibTrans" cxnId="{4AD55572-8333-4BDD-B44A-52F6636FC741}">
      <dgm:prSet/>
      <dgm:spPr/>
      <dgm:t>
        <a:bodyPr/>
        <a:lstStyle/>
        <a:p>
          <a:endParaRPr lang="en-US"/>
        </a:p>
      </dgm:t>
    </dgm:pt>
    <dgm:pt modelId="{C35391F4-24DA-4094-A6EF-AD3E4D6D2F04}">
      <dgm:prSet/>
      <dgm:spPr/>
      <dgm:t>
        <a:bodyPr/>
        <a:lstStyle/>
        <a:p>
          <a:pPr rtl="0"/>
          <a:r>
            <a:rPr lang="en-ZA" dirty="0" smtClean="0"/>
            <a:t>2. Key findings of the judgement</a:t>
          </a:r>
          <a:endParaRPr lang="en-ZA" dirty="0"/>
        </a:p>
      </dgm:t>
    </dgm:pt>
    <dgm:pt modelId="{A9EDE939-FD00-4B5E-8128-862DFFA709BB}" type="parTrans" cxnId="{5714C80D-81B1-46A9-8FE6-EDAD048B3CC8}">
      <dgm:prSet/>
      <dgm:spPr/>
      <dgm:t>
        <a:bodyPr/>
        <a:lstStyle/>
        <a:p>
          <a:endParaRPr lang="en-US"/>
        </a:p>
      </dgm:t>
    </dgm:pt>
    <dgm:pt modelId="{836D0779-4FAC-4BAD-AC1A-BA840E0E7EB0}" type="sibTrans" cxnId="{5714C80D-81B1-46A9-8FE6-EDAD048B3CC8}">
      <dgm:prSet/>
      <dgm:spPr/>
      <dgm:t>
        <a:bodyPr/>
        <a:lstStyle/>
        <a:p>
          <a:endParaRPr lang="en-US"/>
        </a:p>
      </dgm:t>
    </dgm:pt>
    <dgm:pt modelId="{70FDD6C3-D7F4-47F7-B8CF-3A1D8A496A50}">
      <dgm:prSet/>
      <dgm:spPr/>
      <dgm:t>
        <a:bodyPr/>
        <a:lstStyle/>
        <a:p>
          <a:pPr rtl="0"/>
          <a:r>
            <a:rPr lang="en-ZA" dirty="0" smtClean="0"/>
            <a:t>4. Outline of concerns with governments approach</a:t>
          </a:r>
          <a:endParaRPr lang="en-ZA" dirty="0"/>
        </a:p>
      </dgm:t>
    </dgm:pt>
    <dgm:pt modelId="{18A692E6-3E28-4A20-AAEE-A7E711328109}" type="parTrans" cxnId="{7890B2B3-3788-4CBA-AB5F-A6B1B2E6E75B}">
      <dgm:prSet/>
      <dgm:spPr/>
      <dgm:t>
        <a:bodyPr/>
        <a:lstStyle/>
        <a:p>
          <a:endParaRPr lang="en-US"/>
        </a:p>
      </dgm:t>
    </dgm:pt>
    <dgm:pt modelId="{28F77651-DD65-4DEB-9906-2ACE1BC0FA42}" type="sibTrans" cxnId="{7890B2B3-3788-4CBA-AB5F-A6B1B2E6E75B}">
      <dgm:prSet/>
      <dgm:spPr/>
      <dgm:t>
        <a:bodyPr/>
        <a:lstStyle/>
        <a:p>
          <a:endParaRPr lang="en-US"/>
        </a:p>
      </dgm:t>
    </dgm:pt>
    <dgm:pt modelId="{D3120984-FA60-4C9A-9662-237809C374AF}">
      <dgm:prSet/>
      <dgm:spPr/>
      <dgm:t>
        <a:bodyPr/>
        <a:lstStyle/>
        <a:p>
          <a:pPr rtl="0"/>
          <a:r>
            <a:rPr lang="en-ZA" smtClean="0"/>
            <a:t>5. Take-away</a:t>
          </a:r>
          <a:endParaRPr lang="en-ZA"/>
        </a:p>
      </dgm:t>
    </dgm:pt>
    <dgm:pt modelId="{680E97EE-2023-4364-8863-38304BFD3C16}" type="parTrans" cxnId="{C26E1FD5-7EBF-48D4-AAAD-F431D30C32DE}">
      <dgm:prSet/>
      <dgm:spPr/>
      <dgm:t>
        <a:bodyPr/>
        <a:lstStyle/>
        <a:p>
          <a:endParaRPr lang="en-US"/>
        </a:p>
      </dgm:t>
    </dgm:pt>
    <dgm:pt modelId="{98A143A2-3F8B-42C5-A11A-470690860511}" type="sibTrans" cxnId="{C26E1FD5-7EBF-48D4-AAAD-F431D30C32DE}">
      <dgm:prSet/>
      <dgm:spPr/>
      <dgm:t>
        <a:bodyPr/>
        <a:lstStyle/>
        <a:p>
          <a:endParaRPr lang="en-US"/>
        </a:p>
      </dgm:t>
    </dgm:pt>
    <dgm:pt modelId="{522E584E-57D7-4976-9F36-4476B0A6CA98}" type="pres">
      <dgm:prSet presAssocID="{B3596F01-B75F-46AF-9ADB-6B88872ACB89}" presName="Name0" presStyleCnt="0">
        <dgm:presLayoutVars>
          <dgm:dir/>
          <dgm:resizeHandles val="exact"/>
        </dgm:presLayoutVars>
      </dgm:prSet>
      <dgm:spPr/>
      <dgm:t>
        <a:bodyPr/>
        <a:lstStyle/>
        <a:p>
          <a:endParaRPr lang="en-US"/>
        </a:p>
      </dgm:t>
    </dgm:pt>
    <dgm:pt modelId="{A667F013-971D-46BB-BBF1-81CCDA9AEB2B}" type="pres">
      <dgm:prSet presAssocID="{E594EC5A-F25E-4857-9C82-DB5A369EBC0E}" presName="Name5" presStyleLbl="vennNode1" presStyleIdx="0" presStyleCnt="5">
        <dgm:presLayoutVars>
          <dgm:bulletEnabled val="1"/>
        </dgm:presLayoutVars>
      </dgm:prSet>
      <dgm:spPr/>
      <dgm:t>
        <a:bodyPr/>
        <a:lstStyle/>
        <a:p>
          <a:endParaRPr lang="en-US"/>
        </a:p>
      </dgm:t>
    </dgm:pt>
    <dgm:pt modelId="{5F4A7967-6716-4CC9-B1CD-B777A9C134F2}" type="pres">
      <dgm:prSet presAssocID="{CA804525-42E7-42D3-BB71-4DEE10BA2961}" presName="space" presStyleCnt="0"/>
      <dgm:spPr/>
    </dgm:pt>
    <dgm:pt modelId="{AF5465BD-49FE-4ACD-8E54-1FEE654306F4}" type="pres">
      <dgm:prSet presAssocID="{C35391F4-24DA-4094-A6EF-AD3E4D6D2F04}" presName="Name5" presStyleLbl="vennNode1" presStyleIdx="1" presStyleCnt="5">
        <dgm:presLayoutVars>
          <dgm:bulletEnabled val="1"/>
        </dgm:presLayoutVars>
      </dgm:prSet>
      <dgm:spPr/>
      <dgm:t>
        <a:bodyPr/>
        <a:lstStyle/>
        <a:p>
          <a:endParaRPr lang="en-US"/>
        </a:p>
      </dgm:t>
    </dgm:pt>
    <dgm:pt modelId="{9F9B61AC-C284-4579-9FFE-5E57DA382707}" type="pres">
      <dgm:prSet presAssocID="{836D0779-4FAC-4BAD-AC1A-BA840E0E7EB0}" presName="space" presStyleCnt="0"/>
      <dgm:spPr/>
    </dgm:pt>
    <dgm:pt modelId="{A3153920-DDDB-4723-8C09-62BFA21E24A2}" type="pres">
      <dgm:prSet presAssocID="{35B0EAD3-ED9A-405F-84D1-C42C22CD45DB}" presName="Name5" presStyleLbl="vennNode1" presStyleIdx="2" presStyleCnt="5">
        <dgm:presLayoutVars>
          <dgm:bulletEnabled val="1"/>
        </dgm:presLayoutVars>
      </dgm:prSet>
      <dgm:spPr/>
      <dgm:t>
        <a:bodyPr/>
        <a:lstStyle/>
        <a:p>
          <a:endParaRPr lang="en-US"/>
        </a:p>
      </dgm:t>
    </dgm:pt>
    <dgm:pt modelId="{2378FE1A-8E1B-453B-A574-9A707F966557}" type="pres">
      <dgm:prSet presAssocID="{40BBE09E-90F0-4F11-9DD0-385B15D3877B}" presName="space" presStyleCnt="0"/>
      <dgm:spPr/>
    </dgm:pt>
    <dgm:pt modelId="{989054B4-9709-48FF-8BCF-22D954402198}" type="pres">
      <dgm:prSet presAssocID="{70FDD6C3-D7F4-47F7-B8CF-3A1D8A496A50}" presName="Name5" presStyleLbl="vennNode1" presStyleIdx="3" presStyleCnt="5" custLinFactNeighborY="1523">
        <dgm:presLayoutVars>
          <dgm:bulletEnabled val="1"/>
        </dgm:presLayoutVars>
      </dgm:prSet>
      <dgm:spPr/>
      <dgm:t>
        <a:bodyPr/>
        <a:lstStyle/>
        <a:p>
          <a:endParaRPr lang="en-US"/>
        </a:p>
      </dgm:t>
    </dgm:pt>
    <dgm:pt modelId="{048DE9B9-F33F-4A9E-BEA8-74655EB6CB9E}" type="pres">
      <dgm:prSet presAssocID="{28F77651-DD65-4DEB-9906-2ACE1BC0FA42}" presName="space" presStyleCnt="0"/>
      <dgm:spPr/>
    </dgm:pt>
    <dgm:pt modelId="{CA2682DC-A803-4808-A14E-CF112834D1DD}" type="pres">
      <dgm:prSet presAssocID="{D3120984-FA60-4C9A-9662-237809C374AF}" presName="Name5" presStyleLbl="vennNode1" presStyleIdx="4" presStyleCnt="5">
        <dgm:presLayoutVars>
          <dgm:bulletEnabled val="1"/>
        </dgm:presLayoutVars>
      </dgm:prSet>
      <dgm:spPr/>
      <dgm:t>
        <a:bodyPr/>
        <a:lstStyle/>
        <a:p>
          <a:endParaRPr lang="en-US"/>
        </a:p>
      </dgm:t>
    </dgm:pt>
  </dgm:ptLst>
  <dgm:cxnLst>
    <dgm:cxn modelId="{CBF63065-C519-4FDE-BAF0-C2B4B2DB4871}" type="presOf" srcId="{D3120984-FA60-4C9A-9662-237809C374AF}" destId="{CA2682DC-A803-4808-A14E-CF112834D1DD}" srcOrd="0" destOrd="0" presId="urn:microsoft.com/office/officeart/2005/8/layout/venn3"/>
    <dgm:cxn modelId="{0A0D226F-A126-4E96-A71F-8C77D21309B0}" type="presOf" srcId="{C35391F4-24DA-4094-A6EF-AD3E4D6D2F04}" destId="{AF5465BD-49FE-4ACD-8E54-1FEE654306F4}" srcOrd="0" destOrd="0" presId="urn:microsoft.com/office/officeart/2005/8/layout/venn3"/>
    <dgm:cxn modelId="{5B80BD89-2F29-40DD-B183-3194C42AD631}" type="presOf" srcId="{35B0EAD3-ED9A-405F-84D1-C42C22CD45DB}" destId="{A3153920-DDDB-4723-8C09-62BFA21E24A2}" srcOrd="0" destOrd="0" presId="urn:microsoft.com/office/officeart/2005/8/layout/venn3"/>
    <dgm:cxn modelId="{C26E1FD5-7EBF-48D4-AAAD-F431D30C32DE}" srcId="{B3596F01-B75F-46AF-9ADB-6B88872ACB89}" destId="{D3120984-FA60-4C9A-9662-237809C374AF}" srcOrd="4" destOrd="0" parTransId="{680E97EE-2023-4364-8863-38304BFD3C16}" sibTransId="{98A143A2-3F8B-42C5-A11A-470690860511}"/>
    <dgm:cxn modelId="{5714C80D-81B1-46A9-8FE6-EDAD048B3CC8}" srcId="{B3596F01-B75F-46AF-9ADB-6B88872ACB89}" destId="{C35391F4-24DA-4094-A6EF-AD3E4D6D2F04}" srcOrd="1" destOrd="0" parTransId="{A9EDE939-FD00-4B5E-8128-862DFFA709BB}" sibTransId="{836D0779-4FAC-4BAD-AC1A-BA840E0E7EB0}"/>
    <dgm:cxn modelId="{DE302A95-74CF-4BDF-9EC9-41F670AECC04}" type="presOf" srcId="{E594EC5A-F25E-4857-9C82-DB5A369EBC0E}" destId="{A667F013-971D-46BB-BBF1-81CCDA9AEB2B}" srcOrd="0" destOrd="0" presId="urn:microsoft.com/office/officeart/2005/8/layout/venn3"/>
    <dgm:cxn modelId="{4AD55572-8333-4BDD-B44A-52F6636FC741}" srcId="{B3596F01-B75F-46AF-9ADB-6B88872ACB89}" destId="{35B0EAD3-ED9A-405F-84D1-C42C22CD45DB}" srcOrd="2" destOrd="0" parTransId="{5DDAE219-7F0F-4D08-939A-DDBE1A9EF170}" sibTransId="{40BBE09E-90F0-4F11-9DD0-385B15D3877B}"/>
    <dgm:cxn modelId="{404249D8-C374-45B8-AB7C-3243F0D0A9E1}" type="presOf" srcId="{70FDD6C3-D7F4-47F7-B8CF-3A1D8A496A50}" destId="{989054B4-9709-48FF-8BCF-22D954402198}" srcOrd="0" destOrd="0" presId="urn:microsoft.com/office/officeart/2005/8/layout/venn3"/>
    <dgm:cxn modelId="{96CD5EB0-65B8-4C3E-888C-591C122E9810}" type="presOf" srcId="{B3596F01-B75F-46AF-9ADB-6B88872ACB89}" destId="{522E584E-57D7-4976-9F36-4476B0A6CA98}" srcOrd="0" destOrd="0" presId="urn:microsoft.com/office/officeart/2005/8/layout/venn3"/>
    <dgm:cxn modelId="{7890B2B3-3788-4CBA-AB5F-A6B1B2E6E75B}" srcId="{B3596F01-B75F-46AF-9ADB-6B88872ACB89}" destId="{70FDD6C3-D7F4-47F7-B8CF-3A1D8A496A50}" srcOrd="3" destOrd="0" parTransId="{18A692E6-3E28-4A20-AAEE-A7E711328109}" sibTransId="{28F77651-DD65-4DEB-9906-2ACE1BC0FA42}"/>
    <dgm:cxn modelId="{995E2741-1461-46DB-B315-DB41632D193F}" srcId="{B3596F01-B75F-46AF-9ADB-6B88872ACB89}" destId="{E594EC5A-F25E-4857-9C82-DB5A369EBC0E}" srcOrd="0" destOrd="0" parTransId="{553CFDC8-9AC8-46B7-AF22-9DD3229E4CD0}" sibTransId="{CA804525-42E7-42D3-BB71-4DEE10BA2961}"/>
    <dgm:cxn modelId="{14EF9FBC-5F36-4807-BC42-350A3B0952B9}" type="presParOf" srcId="{522E584E-57D7-4976-9F36-4476B0A6CA98}" destId="{A667F013-971D-46BB-BBF1-81CCDA9AEB2B}" srcOrd="0" destOrd="0" presId="urn:microsoft.com/office/officeart/2005/8/layout/venn3"/>
    <dgm:cxn modelId="{5113158D-9E4D-40D5-8983-1CE4A6735973}" type="presParOf" srcId="{522E584E-57D7-4976-9F36-4476B0A6CA98}" destId="{5F4A7967-6716-4CC9-B1CD-B777A9C134F2}" srcOrd="1" destOrd="0" presId="urn:microsoft.com/office/officeart/2005/8/layout/venn3"/>
    <dgm:cxn modelId="{31FEA258-61B5-488D-8ADA-33A7D0B8178D}" type="presParOf" srcId="{522E584E-57D7-4976-9F36-4476B0A6CA98}" destId="{AF5465BD-49FE-4ACD-8E54-1FEE654306F4}" srcOrd="2" destOrd="0" presId="urn:microsoft.com/office/officeart/2005/8/layout/venn3"/>
    <dgm:cxn modelId="{7DC06382-31F7-4901-9532-C1BE59E1380B}" type="presParOf" srcId="{522E584E-57D7-4976-9F36-4476B0A6CA98}" destId="{9F9B61AC-C284-4579-9FFE-5E57DA382707}" srcOrd="3" destOrd="0" presId="urn:microsoft.com/office/officeart/2005/8/layout/venn3"/>
    <dgm:cxn modelId="{55401ACE-6CE2-42F9-934D-5B65326E4B9D}" type="presParOf" srcId="{522E584E-57D7-4976-9F36-4476B0A6CA98}" destId="{A3153920-DDDB-4723-8C09-62BFA21E24A2}" srcOrd="4" destOrd="0" presId="urn:microsoft.com/office/officeart/2005/8/layout/venn3"/>
    <dgm:cxn modelId="{A213D83C-611F-4BD0-B0E6-242E3B2EB1A6}" type="presParOf" srcId="{522E584E-57D7-4976-9F36-4476B0A6CA98}" destId="{2378FE1A-8E1B-453B-A574-9A707F966557}" srcOrd="5" destOrd="0" presId="urn:microsoft.com/office/officeart/2005/8/layout/venn3"/>
    <dgm:cxn modelId="{69311840-C315-4399-BC0A-729DE8D424A2}" type="presParOf" srcId="{522E584E-57D7-4976-9F36-4476B0A6CA98}" destId="{989054B4-9709-48FF-8BCF-22D954402198}" srcOrd="6" destOrd="0" presId="urn:microsoft.com/office/officeart/2005/8/layout/venn3"/>
    <dgm:cxn modelId="{1D544C70-B656-4CBB-BAA6-EB17066717A7}" type="presParOf" srcId="{522E584E-57D7-4976-9F36-4476B0A6CA98}" destId="{048DE9B9-F33F-4A9E-BEA8-74655EB6CB9E}" srcOrd="7" destOrd="0" presId="urn:microsoft.com/office/officeart/2005/8/layout/venn3"/>
    <dgm:cxn modelId="{EC958CE4-694D-48F7-8E66-7BB3808D4F22}" type="presParOf" srcId="{522E584E-57D7-4976-9F36-4476B0A6CA98}" destId="{CA2682DC-A803-4808-A14E-CF112834D1DD}"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B02A97-7F55-4934-B358-C184C56A269C}"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en-US"/>
        </a:p>
      </dgm:t>
    </dgm:pt>
    <dgm:pt modelId="{6BD91902-FBC3-4BFC-AA87-9585A87AC85F}">
      <dgm:prSet phldrT="[Text]" custT="1"/>
      <dgm:spPr/>
      <dgm:t>
        <a:bodyPr/>
        <a:lstStyle/>
        <a:p>
          <a:r>
            <a:rPr lang="en-US" sz="1000" b="1" dirty="0" smtClean="0">
              <a:latin typeface="Arial" panose="020B0604020202020204" pitchFamily="34" charset="0"/>
              <a:cs typeface="Arial" panose="020B0604020202020204" pitchFamily="34" charset="0"/>
            </a:rPr>
            <a:t>MLRA 1998</a:t>
          </a:r>
        </a:p>
        <a:p>
          <a:r>
            <a:rPr lang="en-US" sz="1000" dirty="0" smtClean="0">
              <a:latin typeface="Arial" panose="020B0604020202020204" pitchFamily="34" charset="0"/>
              <a:cs typeface="Arial" panose="020B0604020202020204" pitchFamily="34" charset="0"/>
            </a:rPr>
            <a:t>Original Fishing Rights Categories: </a:t>
          </a:r>
        </a:p>
        <a:p>
          <a:r>
            <a:rPr lang="en-US" sz="1000" dirty="0" smtClean="0">
              <a:latin typeface="Arial" panose="020B0604020202020204" pitchFamily="34" charset="0"/>
              <a:cs typeface="Arial" panose="020B0604020202020204" pitchFamily="34" charset="0"/>
            </a:rPr>
            <a:t>Commercial Fishers = fishing for money</a:t>
          </a:r>
        </a:p>
        <a:p>
          <a:r>
            <a:rPr lang="en-US" sz="1000" dirty="0" smtClean="0">
              <a:latin typeface="Arial" panose="020B0604020202020204" pitchFamily="34" charset="0"/>
              <a:cs typeface="Arial" panose="020B0604020202020204" pitchFamily="34" charset="0"/>
            </a:rPr>
            <a:t>Recreational Fishers = fishing for luxury</a:t>
          </a:r>
        </a:p>
        <a:p>
          <a:r>
            <a:rPr lang="en-US" sz="1000" dirty="0" smtClean="0">
              <a:latin typeface="Arial" panose="020B0604020202020204" pitchFamily="34" charset="0"/>
              <a:cs typeface="Arial" panose="020B0604020202020204" pitchFamily="34" charset="0"/>
            </a:rPr>
            <a:t>Subsistence Fishers = Fishing for the “poor and marginalized” community”?</a:t>
          </a:r>
        </a:p>
      </dgm:t>
    </dgm:pt>
    <dgm:pt modelId="{73306BDE-5164-44D7-9303-7E7404AB8A59}" type="parTrans" cxnId="{31F95565-42B2-4FEB-AA86-7CBB8B26F9D3}">
      <dgm:prSet/>
      <dgm:spPr/>
      <dgm:t>
        <a:bodyPr/>
        <a:lstStyle/>
        <a:p>
          <a:endParaRPr lang="en-US"/>
        </a:p>
      </dgm:t>
    </dgm:pt>
    <dgm:pt modelId="{91E3F57F-8057-4267-A371-02385D38FA5C}" type="sibTrans" cxnId="{31F95565-42B2-4FEB-AA86-7CBB8B26F9D3}">
      <dgm:prSet/>
      <dgm:spPr/>
      <dgm:t>
        <a:bodyPr/>
        <a:lstStyle/>
        <a:p>
          <a:endParaRPr lang="en-US"/>
        </a:p>
      </dgm:t>
    </dgm:pt>
    <dgm:pt modelId="{5948F349-5516-48D7-A644-8F297DDE75E2}">
      <dgm:prSet phldrT="[Text]" custT="1"/>
      <dgm:spPr/>
      <dgm:t>
        <a:bodyPr/>
        <a:lstStyle/>
        <a:p>
          <a:pPr algn="l"/>
          <a:r>
            <a:rPr lang="en-US" sz="1000" b="1" dirty="0" smtClean="0">
              <a:latin typeface="Arial" panose="020B0604020202020204" pitchFamily="34" charset="0"/>
              <a:cs typeface="Arial" panose="020B0604020202020204" pitchFamily="34" charset="0"/>
            </a:rPr>
            <a:t>Subsistence Fishers =  </a:t>
          </a:r>
        </a:p>
        <a:p>
          <a:pPr algn="l"/>
          <a:r>
            <a:rPr lang="en-US" sz="1000" dirty="0" smtClean="0">
              <a:latin typeface="Arial" panose="020B0604020202020204" pitchFamily="34" charset="0"/>
              <a:cs typeface="Arial" panose="020B0604020202020204" pitchFamily="34" charset="0"/>
            </a:rPr>
            <a:t>A natural person </a:t>
          </a:r>
        </a:p>
        <a:p>
          <a:pPr algn="l"/>
          <a:r>
            <a:rPr lang="en-US" sz="1000" dirty="0" smtClean="0">
              <a:latin typeface="Arial" panose="020B0604020202020204" pitchFamily="34" charset="0"/>
              <a:cs typeface="Arial" panose="020B0604020202020204" pitchFamily="34" charset="0"/>
            </a:rPr>
            <a:t>who regularly catches fish for personal consumption or for the consumption of his or her dependents,</a:t>
          </a:r>
        </a:p>
        <a:p>
          <a:pPr algn="l"/>
          <a:r>
            <a:rPr lang="en-US" sz="1000" dirty="0" smtClean="0">
              <a:latin typeface="Arial" panose="020B0604020202020204" pitchFamily="34" charset="0"/>
              <a:cs typeface="Arial" panose="020B0604020202020204" pitchFamily="34" charset="0"/>
            </a:rPr>
            <a:t>including one who engages from time to time in the local sale or barter of excess catch. </a:t>
          </a:r>
        </a:p>
        <a:p>
          <a:pPr algn="l"/>
          <a:r>
            <a:rPr lang="en-US" sz="1000" dirty="0" smtClean="0">
              <a:latin typeface="Arial" panose="020B0604020202020204" pitchFamily="34" charset="0"/>
              <a:cs typeface="Arial" panose="020B0604020202020204" pitchFamily="34" charset="0"/>
            </a:rPr>
            <a:t>Excludes persons who engages on a substantial scale in the sale of fish on a commercial basis.</a:t>
          </a:r>
        </a:p>
        <a:p>
          <a:pPr algn="l"/>
          <a:endParaRPr lang="en-US" sz="800" dirty="0">
            <a:latin typeface="Arial" panose="020B0604020202020204" pitchFamily="34" charset="0"/>
            <a:cs typeface="Arial" panose="020B0604020202020204" pitchFamily="34" charset="0"/>
          </a:endParaRPr>
        </a:p>
      </dgm:t>
    </dgm:pt>
    <dgm:pt modelId="{857EEA7F-5720-45CF-9A28-FBC17B57A6C7}" type="parTrans" cxnId="{652BD534-812D-4D6E-802D-F0448F30C27E}">
      <dgm:prSet/>
      <dgm:spPr/>
      <dgm:t>
        <a:bodyPr/>
        <a:lstStyle/>
        <a:p>
          <a:endParaRPr lang="en-US"/>
        </a:p>
      </dgm:t>
    </dgm:pt>
    <dgm:pt modelId="{D3AAFADF-DB48-4458-9755-61687373D9CC}" type="sibTrans" cxnId="{652BD534-812D-4D6E-802D-F0448F30C27E}">
      <dgm:prSet/>
      <dgm:spPr/>
      <dgm:t>
        <a:bodyPr/>
        <a:lstStyle/>
        <a:p>
          <a:endParaRPr lang="en-US"/>
        </a:p>
      </dgm:t>
    </dgm:pt>
    <dgm:pt modelId="{EBB81155-D4A0-4DAC-836B-5DBD3FCA35D2}">
      <dgm:prSet phldrT="[Text]" custT="1"/>
      <dgm:spPr/>
      <dgm:t>
        <a:bodyPr/>
        <a:lstStyle/>
        <a:p>
          <a:pPr algn="just"/>
          <a:r>
            <a:rPr lang="en-US" sz="1000" b="1" dirty="0" smtClean="0">
              <a:latin typeface="Arial" panose="020B0604020202020204" pitchFamily="34" charset="0"/>
              <a:cs typeface="Arial" panose="020B0604020202020204" pitchFamily="34" charset="0"/>
            </a:rPr>
            <a:t>MLRA Amendment Act 5 of 2014 =</a:t>
          </a:r>
          <a:r>
            <a:rPr lang="en-US" sz="1000" dirty="0" smtClean="0">
              <a:latin typeface="Arial" panose="020B0604020202020204" pitchFamily="34" charset="0"/>
              <a:cs typeface="Arial" panose="020B0604020202020204" pitchFamily="34" charset="0"/>
            </a:rPr>
            <a:t> </a:t>
          </a:r>
        </a:p>
        <a:p>
          <a:pPr algn="just"/>
          <a:r>
            <a:rPr lang="en-US" sz="1000" dirty="0" smtClean="0">
              <a:latin typeface="Arial" panose="020B0604020202020204" pitchFamily="34" charset="0"/>
              <a:cs typeface="Arial" panose="020B0604020202020204" pitchFamily="34" charset="0"/>
            </a:rPr>
            <a:t>Small-scale fishers  are included as the new category of fishing rights. </a:t>
          </a:r>
        </a:p>
        <a:p>
          <a:pPr algn="just"/>
          <a:r>
            <a:rPr lang="en-US" sz="1000" dirty="0" smtClean="0">
              <a:latin typeface="Arial" panose="020B0604020202020204" pitchFamily="34" charset="0"/>
              <a:cs typeface="Arial" panose="020B0604020202020204" pitchFamily="34" charset="0"/>
            </a:rPr>
            <a:t>The section mentions that the Minister in trying to achieve the objectives of sections 39(3) makes provision for a SSF-community. SSF community is also defined to mean continue to exercise their rights in a communal manner in terms of an agreement, custom or law.</a:t>
          </a:r>
          <a:endParaRPr lang="en-US" sz="1000" dirty="0">
            <a:latin typeface="Arial" panose="020B0604020202020204" pitchFamily="34" charset="0"/>
            <a:cs typeface="Arial" panose="020B0604020202020204" pitchFamily="34" charset="0"/>
          </a:endParaRPr>
        </a:p>
      </dgm:t>
    </dgm:pt>
    <dgm:pt modelId="{CD1FC5F9-91FB-4AFF-BA1F-0F034B1D1777}" type="parTrans" cxnId="{108BF4AA-281A-491A-BB4D-974FFD546357}">
      <dgm:prSet/>
      <dgm:spPr/>
      <dgm:t>
        <a:bodyPr/>
        <a:lstStyle/>
        <a:p>
          <a:endParaRPr lang="en-US"/>
        </a:p>
      </dgm:t>
    </dgm:pt>
    <dgm:pt modelId="{95D98858-5ADA-432E-ADE4-6C8483850E6C}" type="sibTrans" cxnId="{108BF4AA-281A-491A-BB4D-974FFD546357}">
      <dgm:prSet/>
      <dgm:spPr/>
      <dgm:t>
        <a:bodyPr/>
        <a:lstStyle/>
        <a:p>
          <a:endParaRPr lang="en-US"/>
        </a:p>
      </dgm:t>
    </dgm:pt>
    <dgm:pt modelId="{BF5B82E1-8A35-485B-8181-A8B53D9C6C07}">
      <dgm:prSet phldrT="[Text]" custT="1"/>
      <dgm:spPr/>
      <dgm:t>
        <a:bodyPr/>
        <a:lstStyle/>
        <a:p>
          <a:pPr algn="just"/>
          <a:r>
            <a:rPr lang="en-US" sz="1000" b="1" dirty="0" smtClean="0">
              <a:latin typeface="Arial" panose="020B0604020202020204" pitchFamily="34" charset="0"/>
              <a:cs typeface="Arial" panose="020B0604020202020204" pitchFamily="34" charset="0"/>
            </a:rPr>
            <a:t>SSF-Regulations 2016 </a:t>
          </a:r>
          <a:r>
            <a:rPr lang="en-US" sz="1000" dirty="0" smtClean="0">
              <a:latin typeface="Arial" panose="020B0604020202020204" pitchFamily="34" charset="0"/>
              <a:cs typeface="Arial" panose="020B0604020202020204" pitchFamily="34" charset="0"/>
            </a:rPr>
            <a:t>– Created to give legal force to the implementation of  the SSF-Policy. Notably, Silent on customary fishing rights. This is a fundamental flaw that must be remedied. </a:t>
          </a:r>
          <a:endParaRPr lang="en-US" sz="1000" dirty="0">
            <a:latin typeface="Arial" panose="020B0604020202020204" pitchFamily="34" charset="0"/>
            <a:cs typeface="Arial" panose="020B0604020202020204" pitchFamily="34" charset="0"/>
          </a:endParaRPr>
        </a:p>
      </dgm:t>
    </dgm:pt>
    <dgm:pt modelId="{1473BEEC-D296-4073-9A79-A13048FC7C95}" type="parTrans" cxnId="{DA5AD976-E7C8-46F6-B30A-EF581444A090}">
      <dgm:prSet/>
      <dgm:spPr/>
      <dgm:t>
        <a:bodyPr/>
        <a:lstStyle/>
        <a:p>
          <a:endParaRPr lang="en-US"/>
        </a:p>
      </dgm:t>
    </dgm:pt>
    <dgm:pt modelId="{B6923449-806C-473A-8ECE-ABA64024A099}" type="sibTrans" cxnId="{DA5AD976-E7C8-46F6-B30A-EF581444A090}">
      <dgm:prSet/>
      <dgm:spPr/>
      <dgm:t>
        <a:bodyPr/>
        <a:lstStyle/>
        <a:p>
          <a:endParaRPr lang="en-US"/>
        </a:p>
      </dgm:t>
    </dgm:pt>
    <dgm:pt modelId="{2AE9FAE9-4D5C-4D11-B654-04668664CB00}">
      <dgm:prSet phldrT="[Text]" custT="1"/>
      <dgm:spPr/>
      <dgm:t>
        <a:bodyPr/>
        <a:lstStyle/>
        <a:p>
          <a:pPr algn="just"/>
          <a:endParaRPr lang="en-US" sz="800" b="0" dirty="0" smtClean="0">
            <a:latin typeface="Arial" panose="020B0604020202020204" pitchFamily="34" charset="0"/>
            <a:cs typeface="Arial" panose="020B0604020202020204" pitchFamily="34" charset="0"/>
          </a:endParaRPr>
        </a:p>
        <a:p>
          <a:pPr algn="just"/>
          <a:r>
            <a:rPr lang="en-US" sz="1000" b="1" dirty="0" smtClean="0">
              <a:latin typeface="Arial" panose="020B0604020202020204" pitchFamily="34" charset="0"/>
              <a:cs typeface="Arial" panose="020B0604020202020204" pitchFamily="34" charset="0"/>
            </a:rPr>
            <a:t>2018 Gongqose = </a:t>
          </a:r>
        </a:p>
        <a:p>
          <a:pPr algn="just"/>
          <a:r>
            <a:rPr lang="en-US" sz="1000" dirty="0" smtClean="0">
              <a:latin typeface="Arial" panose="020B0604020202020204" pitchFamily="34" charset="0"/>
              <a:cs typeface="Arial" panose="020B0604020202020204" pitchFamily="34" charset="0"/>
            </a:rPr>
            <a:t>The Court confirmed that a customary fishing right is protected in terms of the Constitution and the MLRAA and could not be extinguished by giving a different interpretation to the legislative scheme. Customary fishing right is a legitimate defence to criminal liability</a:t>
          </a:r>
          <a:endParaRPr lang="en-US" sz="1000" dirty="0">
            <a:latin typeface="Arial" panose="020B0604020202020204" pitchFamily="34" charset="0"/>
            <a:cs typeface="Arial" panose="020B0604020202020204" pitchFamily="34" charset="0"/>
          </a:endParaRPr>
        </a:p>
      </dgm:t>
    </dgm:pt>
    <dgm:pt modelId="{551C0EED-F268-4E84-880A-09A836347B65}" type="parTrans" cxnId="{69177E5E-44BC-45BD-9378-D91B29C9ECE1}">
      <dgm:prSet/>
      <dgm:spPr/>
      <dgm:t>
        <a:bodyPr/>
        <a:lstStyle/>
        <a:p>
          <a:endParaRPr lang="en-US"/>
        </a:p>
      </dgm:t>
    </dgm:pt>
    <dgm:pt modelId="{DBB35009-0006-4A93-A5A3-2D4FEBFDBDAB}" type="sibTrans" cxnId="{69177E5E-44BC-45BD-9378-D91B29C9ECE1}">
      <dgm:prSet/>
      <dgm:spPr/>
      <dgm:t>
        <a:bodyPr/>
        <a:lstStyle/>
        <a:p>
          <a:endParaRPr lang="en-US"/>
        </a:p>
      </dgm:t>
    </dgm:pt>
    <dgm:pt modelId="{F925FAAA-A3E4-4041-A46A-6A9740297A44}">
      <dgm:prSet/>
      <dgm:spPr/>
      <dgm:t>
        <a:bodyPr/>
        <a:lstStyle/>
        <a:p>
          <a:pPr algn="l"/>
          <a:endParaRPr lang="en-US" sz="400" dirty="0"/>
        </a:p>
      </dgm:t>
    </dgm:pt>
    <dgm:pt modelId="{9A8DDD6C-A69C-4D2A-8F48-FE7A08DBF587}" type="parTrans" cxnId="{E17329D0-0307-4FA3-ABB5-3B4045EBA65A}">
      <dgm:prSet/>
      <dgm:spPr/>
      <dgm:t>
        <a:bodyPr/>
        <a:lstStyle/>
        <a:p>
          <a:endParaRPr lang="en-US"/>
        </a:p>
      </dgm:t>
    </dgm:pt>
    <dgm:pt modelId="{59562E2B-9B54-48D7-8717-8E8C578BA959}" type="sibTrans" cxnId="{E17329D0-0307-4FA3-ABB5-3B4045EBA65A}">
      <dgm:prSet/>
      <dgm:spPr/>
      <dgm:t>
        <a:bodyPr/>
        <a:lstStyle/>
        <a:p>
          <a:endParaRPr lang="en-US"/>
        </a:p>
      </dgm:t>
    </dgm:pt>
    <dgm:pt modelId="{BD4F06A6-AC34-4D9F-AC8C-241726301282}">
      <dgm:prSet/>
      <dgm:spPr/>
      <dgm:t>
        <a:bodyPr/>
        <a:lstStyle/>
        <a:p>
          <a:pPr algn="l"/>
          <a:endParaRPr lang="en-US" sz="400" dirty="0"/>
        </a:p>
      </dgm:t>
    </dgm:pt>
    <dgm:pt modelId="{365407BE-9F6F-4278-9432-61C9C6F46709}" type="parTrans" cxnId="{07F9FC5E-C06E-4125-8AEE-43E6B154C29B}">
      <dgm:prSet/>
      <dgm:spPr/>
      <dgm:t>
        <a:bodyPr/>
        <a:lstStyle/>
        <a:p>
          <a:endParaRPr lang="en-US"/>
        </a:p>
      </dgm:t>
    </dgm:pt>
    <dgm:pt modelId="{6A4DB1E5-C890-4F04-92AE-BE57DCBAE8BF}" type="sibTrans" cxnId="{07F9FC5E-C06E-4125-8AEE-43E6B154C29B}">
      <dgm:prSet/>
      <dgm:spPr/>
      <dgm:t>
        <a:bodyPr/>
        <a:lstStyle/>
        <a:p>
          <a:endParaRPr lang="en-US"/>
        </a:p>
      </dgm:t>
    </dgm:pt>
    <dgm:pt modelId="{50078C9B-156C-44A1-8D2B-347AAC2650D5}">
      <dgm:prSet custT="1"/>
      <dgm:spPr/>
      <dgm:t>
        <a:bodyPr/>
        <a:lstStyle/>
        <a:p>
          <a:pPr algn="ctr"/>
          <a:endParaRPr lang="en-US" sz="800" dirty="0" smtClean="0">
            <a:latin typeface="Arial" panose="020B0604020202020204" pitchFamily="34" charset="0"/>
            <a:cs typeface="Arial" panose="020B0604020202020204" pitchFamily="34" charset="0"/>
          </a:endParaRPr>
        </a:p>
        <a:p>
          <a:pPr algn="ctr"/>
          <a:endParaRPr lang="en-US" sz="800" dirty="0" smtClean="0">
            <a:latin typeface="Arial" panose="020B0604020202020204" pitchFamily="34" charset="0"/>
            <a:cs typeface="Arial" panose="020B0604020202020204" pitchFamily="34" charset="0"/>
          </a:endParaRPr>
        </a:p>
        <a:p>
          <a:pPr algn="ctr"/>
          <a:endParaRPr lang="en-US" sz="800" dirty="0" smtClean="0">
            <a:latin typeface="Arial" panose="020B0604020202020204" pitchFamily="34" charset="0"/>
            <a:cs typeface="Arial" panose="020B0604020202020204" pitchFamily="34" charset="0"/>
          </a:endParaRPr>
        </a:p>
        <a:p>
          <a:pPr algn="ctr"/>
          <a:r>
            <a:rPr lang="en-US" sz="900" b="1" dirty="0" smtClean="0">
              <a:latin typeface="Arial" panose="020B0604020202020204" pitchFamily="34" charset="0"/>
              <a:cs typeface="Arial" panose="020B0604020202020204" pitchFamily="34" charset="0"/>
            </a:rPr>
            <a:t>2005 case: George vs Minister DEAT.</a:t>
          </a:r>
        </a:p>
        <a:p>
          <a:pPr algn="l"/>
          <a:r>
            <a:rPr lang="en-ZA" sz="900" dirty="0" smtClean="0">
              <a:latin typeface="Arial" panose="020B0604020202020204" pitchFamily="34" charset="0"/>
              <a:cs typeface="Arial" panose="020B0604020202020204" pitchFamily="34" charset="0"/>
            </a:rPr>
            <a:t>Government’s failure to provide subsistence and artisanal fishers with access to marine resources violated a number of their constitutional rights, including the right to equality and the right not to be unfairly discriminated against, the right to engage in a trade or occupation and the right to access sufficient food.</a:t>
          </a:r>
        </a:p>
        <a:p>
          <a:pPr algn="l"/>
          <a:r>
            <a:rPr lang="en-ZA" sz="900" b="1" dirty="0" smtClean="0">
              <a:latin typeface="Arial" panose="020B0604020202020204" pitchFamily="34" charset="0"/>
              <a:cs typeface="Arial" panose="020B0604020202020204" pitchFamily="34" charset="0"/>
            </a:rPr>
            <a:t>Outcome:</a:t>
          </a:r>
          <a:r>
            <a:rPr lang="en-ZA" sz="900" dirty="0" smtClean="0">
              <a:latin typeface="Arial" panose="020B0604020202020204" pitchFamily="34" charset="0"/>
              <a:cs typeface="Arial" panose="020B0604020202020204" pitchFamily="34" charset="0"/>
            </a:rPr>
            <a:t> Court found in favour of fishermen and the court  ordered the Minister to issue interim fishing rights being to the fishermen while developing a proper legal framework which specifically catered to the needs of small scale fishing communities.</a:t>
          </a:r>
          <a:endParaRPr lang="en-US" sz="900" dirty="0" smtClean="0">
            <a:latin typeface="Arial" panose="020B0604020202020204" pitchFamily="34" charset="0"/>
            <a:cs typeface="Arial" panose="020B0604020202020204" pitchFamily="34" charset="0"/>
          </a:endParaRPr>
        </a:p>
        <a:p>
          <a:pPr algn="ctr"/>
          <a:endParaRPr lang="en-US" sz="900" dirty="0" smtClean="0"/>
        </a:p>
        <a:p>
          <a:pPr algn="ctr"/>
          <a:endParaRPr lang="en-US" sz="900" dirty="0" smtClean="0"/>
        </a:p>
        <a:p>
          <a:pPr algn="ctr"/>
          <a:endParaRPr lang="en-US" sz="900" dirty="0" smtClean="0"/>
        </a:p>
        <a:p>
          <a:pPr algn="ctr"/>
          <a:endParaRPr lang="en-US" sz="900" dirty="0"/>
        </a:p>
      </dgm:t>
    </dgm:pt>
    <dgm:pt modelId="{F96ED965-400E-4179-9E08-969789C34DFA}" type="parTrans" cxnId="{CD18D6EC-1080-47C4-8CA3-46B0030ADB71}">
      <dgm:prSet/>
      <dgm:spPr/>
      <dgm:t>
        <a:bodyPr/>
        <a:lstStyle/>
        <a:p>
          <a:endParaRPr lang="en-US"/>
        </a:p>
      </dgm:t>
    </dgm:pt>
    <dgm:pt modelId="{31896C87-8BA7-4A7E-8095-B8F81B357EA0}" type="sibTrans" cxnId="{CD18D6EC-1080-47C4-8CA3-46B0030ADB71}">
      <dgm:prSet/>
      <dgm:spPr/>
      <dgm:t>
        <a:bodyPr/>
        <a:lstStyle/>
        <a:p>
          <a:endParaRPr lang="en-US"/>
        </a:p>
      </dgm:t>
    </dgm:pt>
    <dgm:pt modelId="{7A50D852-DC6F-456C-A18C-EE2B182CCAE9}">
      <dgm:prSet custT="1"/>
      <dgm:spPr/>
      <dgm:t>
        <a:bodyPr/>
        <a:lstStyle/>
        <a:p>
          <a:pPr algn="just"/>
          <a:r>
            <a:rPr lang="en-US" sz="1000" b="1" dirty="0" smtClean="0">
              <a:latin typeface="Arial" panose="020B0604020202020204" pitchFamily="34" charset="0"/>
              <a:cs typeface="Arial" panose="020B0604020202020204" pitchFamily="34" charset="0"/>
            </a:rPr>
            <a:t>SSF-Policy 2012 = </a:t>
          </a:r>
          <a:r>
            <a:rPr lang="en-US" sz="1000" dirty="0" smtClean="0">
              <a:latin typeface="Arial" panose="020B0604020202020204" pitchFamily="34" charset="0"/>
              <a:cs typeface="Arial" panose="020B0604020202020204" pitchFamily="34" charset="0"/>
            </a:rPr>
            <a:t>Recognize that: indigenous/ local coastal communities have been harvesting  Marine living resources for inter alia cultural and spiritual practices for centuries along our coastline and evidence of marine resource use along the south, east and west coast.</a:t>
          </a:r>
          <a:endParaRPr lang="en-US" sz="1000" dirty="0">
            <a:latin typeface="Arial" panose="020B0604020202020204" pitchFamily="34" charset="0"/>
            <a:cs typeface="Arial" panose="020B0604020202020204" pitchFamily="34" charset="0"/>
          </a:endParaRPr>
        </a:p>
      </dgm:t>
    </dgm:pt>
    <dgm:pt modelId="{781EF1BD-BD9B-4078-97A6-0FB0803DD734}" type="parTrans" cxnId="{5EF1531E-469C-49E3-8398-1476ED61FE2E}">
      <dgm:prSet/>
      <dgm:spPr/>
      <dgm:t>
        <a:bodyPr/>
        <a:lstStyle/>
        <a:p>
          <a:endParaRPr lang="en-US"/>
        </a:p>
      </dgm:t>
    </dgm:pt>
    <dgm:pt modelId="{4EB0C2FD-F15F-4E3A-A1E8-0478EEEEB147}" type="sibTrans" cxnId="{5EF1531E-469C-49E3-8398-1476ED61FE2E}">
      <dgm:prSet/>
      <dgm:spPr/>
      <dgm:t>
        <a:bodyPr/>
        <a:lstStyle/>
        <a:p>
          <a:endParaRPr lang="en-US"/>
        </a:p>
      </dgm:t>
    </dgm:pt>
    <dgm:pt modelId="{37A518EA-DBC0-4EC9-95D7-C0417C9DB6D8}">
      <dgm:prSet/>
      <dgm:spPr/>
      <dgm:t>
        <a:bodyPr/>
        <a:lstStyle/>
        <a:p>
          <a:pPr algn="l"/>
          <a:endParaRPr lang="en-US" sz="400" dirty="0"/>
        </a:p>
      </dgm:t>
    </dgm:pt>
    <dgm:pt modelId="{CE3FD3F7-31CB-4FDF-8896-C7DC75D5A10F}" type="parTrans" cxnId="{D62D9D12-689E-41C9-B4AF-3DA4604DDF1B}">
      <dgm:prSet/>
      <dgm:spPr/>
      <dgm:t>
        <a:bodyPr/>
        <a:lstStyle/>
        <a:p>
          <a:endParaRPr lang="en-US"/>
        </a:p>
      </dgm:t>
    </dgm:pt>
    <dgm:pt modelId="{E5D5348C-DF34-411C-92F7-DFA39ABB466D}" type="sibTrans" cxnId="{D62D9D12-689E-41C9-B4AF-3DA4604DDF1B}">
      <dgm:prSet/>
      <dgm:spPr/>
      <dgm:t>
        <a:bodyPr/>
        <a:lstStyle/>
        <a:p>
          <a:endParaRPr lang="en-US"/>
        </a:p>
      </dgm:t>
    </dgm:pt>
    <dgm:pt modelId="{69457744-6C9B-4ECD-85EC-E3E75A611E6E}" type="pres">
      <dgm:prSet presAssocID="{BFB02A97-7F55-4934-B358-C184C56A269C}" presName="cycle" presStyleCnt="0">
        <dgm:presLayoutVars>
          <dgm:dir/>
          <dgm:resizeHandles val="exact"/>
        </dgm:presLayoutVars>
      </dgm:prSet>
      <dgm:spPr/>
      <dgm:t>
        <a:bodyPr/>
        <a:lstStyle/>
        <a:p>
          <a:endParaRPr lang="en-US"/>
        </a:p>
      </dgm:t>
    </dgm:pt>
    <dgm:pt modelId="{91C5960E-557C-4131-ADA4-8BA2CA0FE3EB}" type="pres">
      <dgm:prSet presAssocID="{6BD91902-FBC3-4BFC-AA87-9585A87AC85F}" presName="node" presStyleLbl="node1" presStyleIdx="0" presStyleCnt="7" custScaleX="208399" custScaleY="188943" custRadScaleRad="94235" custRadScaleInc="97915">
        <dgm:presLayoutVars>
          <dgm:bulletEnabled val="1"/>
        </dgm:presLayoutVars>
      </dgm:prSet>
      <dgm:spPr/>
      <dgm:t>
        <a:bodyPr/>
        <a:lstStyle/>
        <a:p>
          <a:endParaRPr lang="en-US"/>
        </a:p>
      </dgm:t>
    </dgm:pt>
    <dgm:pt modelId="{BEB35326-9C59-40D6-9C34-C77CD0D8F331}" type="pres">
      <dgm:prSet presAssocID="{6BD91902-FBC3-4BFC-AA87-9585A87AC85F}" presName="spNode" presStyleCnt="0"/>
      <dgm:spPr/>
      <dgm:t>
        <a:bodyPr/>
        <a:lstStyle/>
        <a:p>
          <a:endParaRPr lang="en-US"/>
        </a:p>
      </dgm:t>
    </dgm:pt>
    <dgm:pt modelId="{E06580DB-2C19-4A5F-8C79-9EF21EFD0BBB}" type="pres">
      <dgm:prSet presAssocID="{91E3F57F-8057-4267-A371-02385D38FA5C}" presName="sibTrans" presStyleLbl="sibTrans1D1" presStyleIdx="0" presStyleCnt="7"/>
      <dgm:spPr/>
      <dgm:t>
        <a:bodyPr/>
        <a:lstStyle/>
        <a:p>
          <a:endParaRPr lang="en-US"/>
        </a:p>
      </dgm:t>
    </dgm:pt>
    <dgm:pt modelId="{E1F224E8-378F-43D3-AE79-8D15E58D64A4}" type="pres">
      <dgm:prSet presAssocID="{5948F349-5516-48D7-A644-8F297DDE75E2}" presName="node" presStyleLbl="node1" presStyleIdx="1" presStyleCnt="7" custScaleX="205498" custScaleY="224677" custRadScaleRad="151443" custRadScaleInc="156840">
        <dgm:presLayoutVars>
          <dgm:bulletEnabled val="1"/>
        </dgm:presLayoutVars>
      </dgm:prSet>
      <dgm:spPr/>
      <dgm:t>
        <a:bodyPr/>
        <a:lstStyle/>
        <a:p>
          <a:endParaRPr lang="en-US"/>
        </a:p>
      </dgm:t>
    </dgm:pt>
    <dgm:pt modelId="{30B944A3-F3C1-4772-990C-EE1C7B1B56FE}" type="pres">
      <dgm:prSet presAssocID="{5948F349-5516-48D7-A644-8F297DDE75E2}" presName="spNode" presStyleCnt="0"/>
      <dgm:spPr/>
      <dgm:t>
        <a:bodyPr/>
        <a:lstStyle/>
        <a:p>
          <a:endParaRPr lang="en-US"/>
        </a:p>
      </dgm:t>
    </dgm:pt>
    <dgm:pt modelId="{46FE13A9-6135-43F2-9FB6-AFA32FAB10F6}" type="pres">
      <dgm:prSet presAssocID="{D3AAFADF-DB48-4458-9755-61687373D9CC}" presName="sibTrans" presStyleLbl="sibTrans1D1" presStyleIdx="1" presStyleCnt="7"/>
      <dgm:spPr/>
      <dgm:t>
        <a:bodyPr/>
        <a:lstStyle/>
        <a:p>
          <a:endParaRPr lang="en-US"/>
        </a:p>
      </dgm:t>
    </dgm:pt>
    <dgm:pt modelId="{0A7BBC56-327E-423F-904B-809F69BC5A49}" type="pres">
      <dgm:prSet presAssocID="{50078C9B-156C-44A1-8D2B-347AAC2650D5}" presName="node" presStyleLbl="node1" presStyleIdx="2" presStyleCnt="7" custScaleX="236815" custScaleY="239434" custRadScaleRad="171736" custRadScaleInc="66884">
        <dgm:presLayoutVars>
          <dgm:bulletEnabled val="1"/>
        </dgm:presLayoutVars>
      </dgm:prSet>
      <dgm:spPr/>
      <dgm:t>
        <a:bodyPr/>
        <a:lstStyle/>
        <a:p>
          <a:endParaRPr lang="en-US"/>
        </a:p>
      </dgm:t>
    </dgm:pt>
    <dgm:pt modelId="{BC4CE742-A593-4AAF-83A1-8E555237E28A}" type="pres">
      <dgm:prSet presAssocID="{50078C9B-156C-44A1-8D2B-347AAC2650D5}" presName="spNode" presStyleCnt="0"/>
      <dgm:spPr/>
      <dgm:t>
        <a:bodyPr/>
        <a:lstStyle/>
        <a:p>
          <a:endParaRPr lang="en-US"/>
        </a:p>
      </dgm:t>
    </dgm:pt>
    <dgm:pt modelId="{AC3FF581-26EE-42D1-9DE7-C13430BD42C4}" type="pres">
      <dgm:prSet presAssocID="{31896C87-8BA7-4A7E-8095-B8F81B357EA0}" presName="sibTrans" presStyleLbl="sibTrans1D1" presStyleIdx="2" presStyleCnt="7"/>
      <dgm:spPr/>
      <dgm:t>
        <a:bodyPr/>
        <a:lstStyle/>
        <a:p>
          <a:endParaRPr lang="en-US"/>
        </a:p>
      </dgm:t>
    </dgm:pt>
    <dgm:pt modelId="{7C8DB230-0DC6-416C-A255-D87338A15DC9}" type="pres">
      <dgm:prSet presAssocID="{7A50D852-DC6F-456C-A18C-EE2B182CCAE9}" presName="node" presStyleLbl="node1" presStyleIdx="3" presStyleCnt="7" custScaleX="161591" custScaleY="193057" custRadScaleRad="69621" custRadScaleInc="65148">
        <dgm:presLayoutVars>
          <dgm:bulletEnabled val="1"/>
        </dgm:presLayoutVars>
      </dgm:prSet>
      <dgm:spPr/>
      <dgm:t>
        <a:bodyPr/>
        <a:lstStyle/>
        <a:p>
          <a:endParaRPr lang="en-US"/>
        </a:p>
      </dgm:t>
    </dgm:pt>
    <dgm:pt modelId="{E60CA2B8-5576-43F7-B6DC-52ACE99599E4}" type="pres">
      <dgm:prSet presAssocID="{7A50D852-DC6F-456C-A18C-EE2B182CCAE9}" presName="spNode" presStyleCnt="0"/>
      <dgm:spPr/>
      <dgm:t>
        <a:bodyPr/>
        <a:lstStyle/>
        <a:p>
          <a:endParaRPr lang="en-US"/>
        </a:p>
      </dgm:t>
    </dgm:pt>
    <dgm:pt modelId="{939C61B6-273A-4867-8E76-E4FBAFC7D695}" type="pres">
      <dgm:prSet presAssocID="{4EB0C2FD-F15F-4E3A-A1E8-0478EEEEB147}" presName="sibTrans" presStyleLbl="sibTrans1D1" presStyleIdx="3" presStyleCnt="7"/>
      <dgm:spPr/>
      <dgm:t>
        <a:bodyPr/>
        <a:lstStyle/>
        <a:p>
          <a:endParaRPr lang="en-US"/>
        </a:p>
      </dgm:t>
    </dgm:pt>
    <dgm:pt modelId="{C55E1BEB-8ECD-47DF-9404-E9A6F345E8FB}" type="pres">
      <dgm:prSet presAssocID="{EBB81155-D4A0-4DAC-836B-5DBD3FCA35D2}" presName="node" presStyleLbl="node1" presStyleIdx="4" presStyleCnt="7" custScaleX="250248" custScaleY="168525" custRadScaleRad="145371" custRadScaleInc="166109">
        <dgm:presLayoutVars>
          <dgm:bulletEnabled val="1"/>
        </dgm:presLayoutVars>
      </dgm:prSet>
      <dgm:spPr/>
      <dgm:t>
        <a:bodyPr/>
        <a:lstStyle/>
        <a:p>
          <a:endParaRPr lang="en-US"/>
        </a:p>
      </dgm:t>
    </dgm:pt>
    <dgm:pt modelId="{62038F7A-A5BE-43A4-83FF-66F010CE5A3E}" type="pres">
      <dgm:prSet presAssocID="{EBB81155-D4A0-4DAC-836B-5DBD3FCA35D2}" presName="spNode" presStyleCnt="0"/>
      <dgm:spPr/>
      <dgm:t>
        <a:bodyPr/>
        <a:lstStyle/>
        <a:p>
          <a:endParaRPr lang="en-US"/>
        </a:p>
      </dgm:t>
    </dgm:pt>
    <dgm:pt modelId="{71E0A329-EF73-48C3-B4C3-5E79D9FC42B0}" type="pres">
      <dgm:prSet presAssocID="{95D98858-5ADA-432E-ADE4-6C8483850E6C}" presName="sibTrans" presStyleLbl="sibTrans1D1" presStyleIdx="4" presStyleCnt="7"/>
      <dgm:spPr/>
      <dgm:t>
        <a:bodyPr/>
        <a:lstStyle/>
        <a:p>
          <a:endParaRPr lang="en-US"/>
        </a:p>
      </dgm:t>
    </dgm:pt>
    <dgm:pt modelId="{E3ECD508-5C30-423A-8FF8-1A64F57643C8}" type="pres">
      <dgm:prSet presAssocID="{BF5B82E1-8A35-485B-8181-A8B53D9C6C07}" presName="node" presStyleLbl="node1" presStyleIdx="5" presStyleCnt="7" custScaleX="203170" custScaleY="113238" custRadScaleRad="116987" custRadScaleInc="31361">
        <dgm:presLayoutVars>
          <dgm:bulletEnabled val="1"/>
        </dgm:presLayoutVars>
      </dgm:prSet>
      <dgm:spPr/>
      <dgm:t>
        <a:bodyPr/>
        <a:lstStyle/>
        <a:p>
          <a:endParaRPr lang="en-US"/>
        </a:p>
      </dgm:t>
    </dgm:pt>
    <dgm:pt modelId="{50680DF4-A220-47CA-BCEA-304664F4B29C}" type="pres">
      <dgm:prSet presAssocID="{BF5B82E1-8A35-485B-8181-A8B53D9C6C07}" presName="spNode" presStyleCnt="0"/>
      <dgm:spPr/>
      <dgm:t>
        <a:bodyPr/>
        <a:lstStyle/>
        <a:p>
          <a:endParaRPr lang="en-US"/>
        </a:p>
      </dgm:t>
    </dgm:pt>
    <dgm:pt modelId="{046B3F1D-57AA-4FB1-92EA-761ADA56339B}" type="pres">
      <dgm:prSet presAssocID="{B6923449-806C-473A-8ECE-ABA64024A099}" presName="sibTrans" presStyleLbl="sibTrans1D1" presStyleIdx="5" presStyleCnt="7"/>
      <dgm:spPr/>
      <dgm:t>
        <a:bodyPr/>
        <a:lstStyle/>
        <a:p>
          <a:endParaRPr lang="en-US"/>
        </a:p>
      </dgm:t>
    </dgm:pt>
    <dgm:pt modelId="{0A79CE6A-992A-4AE1-A76A-5BF54F54E563}" type="pres">
      <dgm:prSet presAssocID="{2AE9FAE9-4D5C-4D11-B654-04668664CB00}" presName="node" presStyleLbl="node1" presStyleIdx="6" presStyleCnt="7" custScaleX="180434" custScaleY="191321" custRadScaleRad="138095" custRadScaleInc="-65970">
        <dgm:presLayoutVars>
          <dgm:bulletEnabled val="1"/>
        </dgm:presLayoutVars>
      </dgm:prSet>
      <dgm:spPr/>
      <dgm:t>
        <a:bodyPr/>
        <a:lstStyle/>
        <a:p>
          <a:endParaRPr lang="en-US"/>
        </a:p>
      </dgm:t>
    </dgm:pt>
    <dgm:pt modelId="{9B8E4690-293C-420B-9957-1896A374E327}" type="pres">
      <dgm:prSet presAssocID="{2AE9FAE9-4D5C-4D11-B654-04668664CB00}" presName="spNode" presStyleCnt="0"/>
      <dgm:spPr/>
      <dgm:t>
        <a:bodyPr/>
        <a:lstStyle/>
        <a:p>
          <a:endParaRPr lang="en-US"/>
        </a:p>
      </dgm:t>
    </dgm:pt>
    <dgm:pt modelId="{5F35F7F9-71A9-453B-9737-0C8CDD7897B3}" type="pres">
      <dgm:prSet presAssocID="{DBB35009-0006-4A93-A5A3-2D4FEBFDBDAB}" presName="sibTrans" presStyleLbl="sibTrans1D1" presStyleIdx="6" presStyleCnt="7"/>
      <dgm:spPr/>
      <dgm:t>
        <a:bodyPr/>
        <a:lstStyle/>
        <a:p>
          <a:endParaRPr lang="en-US"/>
        </a:p>
      </dgm:t>
    </dgm:pt>
  </dgm:ptLst>
  <dgm:cxnLst>
    <dgm:cxn modelId="{7A6AEC45-62A1-4423-84A0-3E96857A7987}" type="presOf" srcId="{F925FAAA-A3E4-4041-A46A-6A9740297A44}" destId="{E1F224E8-378F-43D3-AE79-8D15E58D64A4}" srcOrd="0" destOrd="1" presId="urn:microsoft.com/office/officeart/2005/8/layout/cycle5"/>
    <dgm:cxn modelId="{D62D9D12-689E-41C9-B4AF-3DA4604DDF1B}" srcId="{5948F349-5516-48D7-A644-8F297DDE75E2}" destId="{37A518EA-DBC0-4EC9-95D7-C0417C9DB6D8}" srcOrd="2" destOrd="0" parTransId="{CE3FD3F7-31CB-4FDF-8896-C7DC75D5A10F}" sibTransId="{E5D5348C-DF34-411C-92F7-DFA39ABB466D}"/>
    <dgm:cxn modelId="{652BD534-812D-4D6E-802D-F0448F30C27E}" srcId="{BFB02A97-7F55-4934-B358-C184C56A269C}" destId="{5948F349-5516-48D7-A644-8F297DDE75E2}" srcOrd="1" destOrd="0" parTransId="{857EEA7F-5720-45CF-9A28-FBC17B57A6C7}" sibTransId="{D3AAFADF-DB48-4458-9755-61687373D9CC}"/>
    <dgm:cxn modelId="{108BF4AA-281A-491A-BB4D-974FFD546357}" srcId="{BFB02A97-7F55-4934-B358-C184C56A269C}" destId="{EBB81155-D4A0-4DAC-836B-5DBD3FCA35D2}" srcOrd="4" destOrd="0" parTransId="{CD1FC5F9-91FB-4AFF-BA1F-0F034B1D1777}" sibTransId="{95D98858-5ADA-432E-ADE4-6C8483850E6C}"/>
    <dgm:cxn modelId="{8F94FFBA-10D1-4768-89AE-C43902488A1C}" type="presOf" srcId="{DBB35009-0006-4A93-A5A3-2D4FEBFDBDAB}" destId="{5F35F7F9-71A9-453B-9737-0C8CDD7897B3}" srcOrd="0" destOrd="0" presId="urn:microsoft.com/office/officeart/2005/8/layout/cycle5"/>
    <dgm:cxn modelId="{E31ABD0A-C3A6-4444-9E3C-5840B1EC6DCF}" type="presOf" srcId="{EBB81155-D4A0-4DAC-836B-5DBD3FCA35D2}" destId="{C55E1BEB-8ECD-47DF-9404-E9A6F345E8FB}" srcOrd="0" destOrd="0" presId="urn:microsoft.com/office/officeart/2005/8/layout/cycle5"/>
    <dgm:cxn modelId="{4285EFCB-9E16-43FC-9083-2477B5BA3673}" type="presOf" srcId="{6BD91902-FBC3-4BFC-AA87-9585A87AC85F}" destId="{91C5960E-557C-4131-ADA4-8BA2CA0FE3EB}" srcOrd="0" destOrd="0" presId="urn:microsoft.com/office/officeart/2005/8/layout/cycle5"/>
    <dgm:cxn modelId="{07F9FC5E-C06E-4125-8AEE-43E6B154C29B}" srcId="{5948F349-5516-48D7-A644-8F297DDE75E2}" destId="{BD4F06A6-AC34-4D9F-AC8C-241726301282}" srcOrd="1" destOrd="0" parTransId="{365407BE-9F6F-4278-9432-61C9C6F46709}" sibTransId="{6A4DB1E5-C890-4F04-92AE-BE57DCBAE8BF}"/>
    <dgm:cxn modelId="{1AA485F6-0F47-40ED-AC29-F2A516A4D2C0}" type="presOf" srcId="{7A50D852-DC6F-456C-A18C-EE2B182CCAE9}" destId="{7C8DB230-0DC6-416C-A255-D87338A15DC9}" srcOrd="0" destOrd="0" presId="urn:microsoft.com/office/officeart/2005/8/layout/cycle5"/>
    <dgm:cxn modelId="{3701F1A2-4902-41C6-BD7E-F10DCF49F538}" type="presOf" srcId="{BD4F06A6-AC34-4D9F-AC8C-241726301282}" destId="{E1F224E8-378F-43D3-AE79-8D15E58D64A4}" srcOrd="0" destOrd="2" presId="urn:microsoft.com/office/officeart/2005/8/layout/cycle5"/>
    <dgm:cxn modelId="{28250164-6F99-4E21-9A12-923FE6822BEB}" type="presOf" srcId="{91E3F57F-8057-4267-A371-02385D38FA5C}" destId="{E06580DB-2C19-4A5F-8C79-9EF21EFD0BBB}" srcOrd="0" destOrd="0" presId="urn:microsoft.com/office/officeart/2005/8/layout/cycle5"/>
    <dgm:cxn modelId="{D3B308FD-CB21-41DA-8203-AB9A66C89213}" type="presOf" srcId="{BFB02A97-7F55-4934-B358-C184C56A269C}" destId="{69457744-6C9B-4ECD-85EC-E3E75A611E6E}" srcOrd="0" destOrd="0" presId="urn:microsoft.com/office/officeart/2005/8/layout/cycle5"/>
    <dgm:cxn modelId="{69177E5E-44BC-45BD-9378-D91B29C9ECE1}" srcId="{BFB02A97-7F55-4934-B358-C184C56A269C}" destId="{2AE9FAE9-4D5C-4D11-B654-04668664CB00}" srcOrd="6" destOrd="0" parTransId="{551C0EED-F268-4E84-880A-09A836347B65}" sibTransId="{DBB35009-0006-4A93-A5A3-2D4FEBFDBDAB}"/>
    <dgm:cxn modelId="{CD18D6EC-1080-47C4-8CA3-46B0030ADB71}" srcId="{BFB02A97-7F55-4934-B358-C184C56A269C}" destId="{50078C9B-156C-44A1-8D2B-347AAC2650D5}" srcOrd="2" destOrd="0" parTransId="{F96ED965-400E-4179-9E08-969789C34DFA}" sibTransId="{31896C87-8BA7-4A7E-8095-B8F81B357EA0}"/>
    <dgm:cxn modelId="{E17329D0-0307-4FA3-ABB5-3B4045EBA65A}" srcId="{5948F349-5516-48D7-A644-8F297DDE75E2}" destId="{F925FAAA-A3E4-4041-A46A-6A9740297A44}" srcOrd="0" destOrd="0" parTransId="{9A8DDD6C-A69C-4D2A-8F48-FE7A08DBF587}" sibTransId="{59562E2B-9B54-48D7-8717-8E8C578BA959}"/>
    <dgm:cxn modelId="{5CB453F2-B147-4304-98F5-16E04BDDCC7B}" type="presOf" srcId="{95D98858-5ADA-432E-ADE4-6C8483850E6C}" destId="{71E0A329-EF73-48C3-B4C3-5E79D9FC42B0}" srcOrd="0" destOrd="0" presId="urn:microsoft.com/office/officeart/2005/8/layout/cycle5"/>
    <dgm:cxn modelId="{31F95565-42B2-4FEB-AA86-7CBB8B26F9D3}" srcId="{BFB02A97-7F55-4934-B358-C184C56A269C}" destId="{6BD91902-FBC3-4BFC-AA87-9585A87AC85F}" srcOrd="0" destOrd="0" parTransId="{73306BDE-5164-44D7-9303-7E7404AB8A59}" sibTransId="{91E3F57F-8057-4267-A371-02385D38FA5C}"/>
    <dgm:cxn modelId="{4108E061-D71F-43EF-8E07-77D8B3C5528A}" type="presOf" srcId="{2AE9FAE9-4D5C-4D11-B654-04668664CB00}" destId="{0A79CE6A-992A-4AE1-A76A-5BF54F54E563}" srcOrd="0" destOrd="0" presId="urn:microsoft.com/office/officeart/2005/8/layout/cycle5"/>
    <dgm:cxn modelId="{DDC63FB3-9AD5-402E-8C74-5EB7D6D3AF2F}" type="presOf" srcId="{D3AAFADF-DB48-4458-9755-61687373D9CC}" destId="{46FE13A9-6135-43F2-9FB6-AFA32FAB10F6}" srcOrd="0" destOrd="0" presId="urn:microsoft.com/office/officeart/2005/8/layout/cycle5"/>
    <dgm:cxn modelId="{C5C34A74-2A3B-403C-8FE3-983907C64C24}" type="presOf" srcId="{37A518EA-DBC0-4EC9-95D7-C0417C9DB6D8}" destId="{E1F224E8-378F-43D3-AE79-8D15E58D64A4}" srcOrd="0" destOrd="3" presId="urn:microsoft.com/office/officeart/2005/8/layout/cycle5"/>
    <dgm:cxn modelId="{5EF1531E-469C-49E3-8398-1476ED61FE2E}" srcId="{BFB02A97-7F55-4934-B358-C184C56A269C}" destId="{7A50D852-DC6F-456C-A18C-EE2B182CCAE9}" srcOrd="3" destOrd="0" parTransId="{781EF1BD-BD9B-4078-97A6-0FB0803DD734}" sibTransId="{4EB0C2FD-F15F-4E3A-A1E8-0478EEEEB147}"/>
    <dgm:cxn modelId="{A0B03DBA-9C02-4881-9FB4-024F8EDF4C88}" type="presOf" srcId="{B6923449-806C-473A-8ECE-ABA64024A099}" destId="{046B3F1D-57AA-4FB1-92EA-761ADA56339B}" srcOrd="0" destOrd="0" presId="urn:microsoft.com/office/officeart/2005/8/layout/cycle5"/>
    <dgm:cxn modelId="{D70BFA9E-2E26-4553-B091-CC0A8A1A09E3}" type="presOf" srcId="{31896C87-8BA7-4A7E-8095-B8F81B357EA0}" destId="{AC3FF581-26EE-42D1-9DE7-C13430BD42C4}" srcOrd="0" destOrd="0" presId="urn:microsoft.com/office/officeart/2005/8/layout/cycle5"/>
    <dgm:cxn modelId="{CF6DE67C-F523-43FC-B468-9E26CDE2BF8B}" type="presOf" srcId="{50078C9B-156C-44A1-8D2B-347AAC2650D5}" destId="{0A7BBC56-327E-423F-904B-809F69BC5A49}" srcOrd="0" destOrd="0" presId="urn:microsoft.com/office/officeart/2005/8/layout/cycle5"/>
    <dgm:cxn modelId="{5FC63152-3769-4244-9059-73EE5F99BDF9}" type="presOf" srcId="{5948F349-5516-48D7-A644-8F297DDE75E2}" destId="{E1F224E8-378F-43D3-AE79-8D15E58D64A4}" srcOrd="0" destOrd="0" presId="urn:microsoft.com/office/officeart/2005/8/layout/cycle5"/>
    <dgm:cxn modelId="{A91EE5C9-5DE8-4CBD-8F10-E9433D3DE2BF}" type="presOf" srcId="{BF5B82E1-8A35-485B-8181-A8B53D9C6C07}" destId="{E3ECD508-5C30-423A-8FF8-1A64F57643C8}" srcOrd="0" destOrd="0" presId="urn:microsoft.com/office/officeart/2005/8/layout/cycle5"/>
    <dgm:cxn modelId="{DA5AD976-E7C8-46F6-B30A-EF581444A090}" srcId="{BFB02A97-7F55-4934-B358-C184C56A269C}" destId="{BF5B82E1-8A35-485B-8181-A8B53D9C6C07}" srcOrd="5" destOrd="0" parTransId="{1473BEEC-D296-4073-9A79-A13048FC7C95}" sibTransId="{B6923449-806C-473A-8ECE-ABA64024A099}"/>
    <dgm:cxn modelId="{1CF3B701-F83A-4F59-83D4-24F858B04028}" type="presOf" srcId="{4EB0C2FD-F15F-4E3A-A1E8-0478EEEEB147}" destId="{939C61B6-273A-4867-8E76-E4FBAFC7D695}" srcOrd="0" destOrd="0" presId="urn:microsoft.com/office/officeart/2005/8/layout/cycle5"/>
    <dgm:cxn modelId="{7364C951-B920-4F48-A274-A79DF2207D94}" type="presParOf" srcId="{69457744-6C9B-4ECD-85EC-E3E75A611E6E}" destId="{91C5960E-557C-4131-ADA4-8BA2CA0FE3EB}" srcOrd="0" destOrd="0" presId="urn:microsoft.com/office/officeart/2005/8/layout/cycle5"/>
    <dgm:cxn modelId="{8C091878-E39D-4FBA-AB16-7198EF77BD4B}" type="presParOf" srcId="{69457744-6C9B-4ECD-85EC-E3E75A611E6E}" destId="{BEB35326-9C59-40D6-9C34-C77CD0D8F331}" srcOrd="1" destOrd="0" presId="urn:microsoft.com/office/officeart/2005/8/layout/cycle5"/>
    <dgm:cxn modelId="{4B0EC16F-5A06-4118-8102-F8C33CCA87B9}" type="presParOf" srcId="{69457744-6C9B-4ECD-85EC-E3E75A611E6E}" destId="{E06580DB-2C19-4A5F-8C79-9EF21EFD0BBB}" srcOrd="2" destOrd="0" presId="urn:microsoft.com/office/officeart/2005/8/layout/cycle5"/>
    <dgm:cxn modelId="{0DD3ED70-A672-45F4-B3F9-2D17C508E082}" type="presParOf" srcId="{69457744-6C9B-4ECD-85EC-E3E75A611E6E}" destId="{E1F224E8-378F-43D3-AE79-8D15E58D64A4}" srcOrd="3" destOrd="0" presId="urn:microsoft.com/office/officeart/2005/8/layout/cycle5"/>
    <dgm:cxn modelId="{058D5A0F-CE6B-4C7D-9015-F2FDF689B9ED}" type="presParOf" srcId="{69457744-6C9B-4ECD-85EC-E3E75A611E6E}" destId="{30B944A3-F3C1-4772-990C-EE1C7B1B56FE}" srcOrd="4" destOrd="0" presId="urn:microsoft.com/office/officeart/2005/8/layout/cycle5"/>
    <dgm:cxn modelId="{03CB3D63-AC7C-4A6C-9AD3-28E3510225FD}" type="presParOf" srcId="{69457744-6C9B-4ECD-85EC-E3E75A611E6E}" destId="{46FE13A9-6135-43F2-9FB6-AFA32FAB10F6}" srcOrd="5" destOrd="0" presId="urn:microsoft.com/office/officeart/2005/8/layout/cycle5"/>
    <dgm:cxn modelId="{89FE8539-5AE4-4C39-9DF3-92C2B4226EB5}" type="presParOf" srcId="{69457744-6C9B-4ECD-85EC-E3E75A611E6E}" destId="{0A7BBC56-327E-423F-904B-809F69BC5A49}" srcOrd="6" destOrd="0" presId="urn:microsoft.com/office/officeart/2005/8/layout/cycle5"/>
    <dgm:cxn modelId="{704ABC6A-7B0A-4C7C-96ED-07B60832348F}" type="presParOf" srcId="{69457744-6C9B-4ECD-85EC-E3E75A611E6E}" destId="{BC4CE742-A593-4AAF-83A1-8E555237E28A}" srcOrd="7" destOrd="0" presId="urn:microsoft.com/office/officeart/2005/8/layout/cycle5"/>
    <dgm:cxn modelId="{01E55F9A-C914-4CCB-ABEA-C1007A2C9229}" type="presParOf" srcId="{69457744-6C9B-4ECD-85EC-E3E75A611E6E}" destId="{AC3FF581-26EE-42D1-9DE7-C13430BD42C4}" srcOrd="8" destOrd="0" presId="urn:microsoft.com/office/officeart/2005/8/layout/cycle5"/>
    <dgm:cxn modelId="{63816736-07F1-41A3-9E1B-87C9A19FB2F3}" type="presParOf" srcId="{69457744-6C9B-4ECD-85EC-E3E75A611E6E}" destId="{7C8DB230-0DC6-416C-A255-D87338A15DC9}" srcOrd="9" destOrd="0" presId="urn:microsoft.com/office/officeart/2005/8/layout/cycle5"/>
    <dgm:cxn modelId="{99081161-8089-458D-893F-337199DD811A}" type="presParOf" srcId="{69457744-6C9B-4ECD-85EC-E3E75A611E6E}" destId="{E60CA2B8-5576-43F7-B6DC-52ACE99599E4}" srcOrd="10" destOrd="0" presId="urn:microsoft.com/office/officeart/2005/8/layout/cycle5"/>
    <dgm:cxn modelId="{79288B6A-BE8E-46A5-881B-7BC8DB547B63}" type="presParOf" srcId="{69457744-6C9B-4ECD-85EC-E3E75A611E6E}" destId="{939C61B6-273A-4867-8E76-E4FBAFC7D695}" srcOrd="11" destOrd="0" presId="urn:microsoft.com/office/officeart/2005/8/layout/cycle5"/>
    <dgm:cxn modelId="{8D1373D5-677B-418E-9F4E-CADEC255C2BD}" type="presParOf" srcId="{69457744-6C9B-4ECD-85EC-E3E75A611E6E}" destId="{C55E1BEB-8ECD-47DF-9404-E9A6F345E8FB}" srcOrd="12" destOrd="0" presId="urn:microsoft.com/office/officeart/2005/8/layout/cycle5"/>
    <dgm:cxn modelId="{F4602F0F-CF46-4704-ABBB-805ECEFB9769}" type="presParOf" srcId="{69457744-6C9B-4ECD-85EC-E3E75A611E6E}" destId="{62038F7A-A5BE-43A4-83FF-66F010CE5A3E}" srcOrd="13" destOrd="0" presId="urn:microsoft.com/office/officeart/2005/8/layout/cycle5"/>
    <dgm:cxn modelId="{98F69924-96EF-4E1B-8205-B09E97F3BD3B}" type="presParOf" srcId="{69457744-6C9B-4ECD-85EC-E3E75A611E6E}" destId="{71E0A329-EF73-48C3-B4C3-5E79D9FC42B0}" srcOrd="14" destOrd="0" presId="urn:microsoft.com/office/officeart/2005/8/layout/cycle5"/>
    <dgm:cxn modelId="{AA8D87A1-675F-4EC8-A766-37803DF8A638}" type="presParOf" srcId="{69457744-6C9B-4ECD-85EC-E3E75A611E6E}" destId="{E3ECD508-5C30-423A-8FF8-1A64F57643C8}" srcOrd="15" destOrd="0" presId="urn:microsoft.com/office/officeart/2005/8/layout/cycle5"/>
    <dgm:cxn modelId="{02EE01CE-6A28-4F52-96BB-9DB4E7EF8288}" type="presParOf" srcId="{69457744-6C9B-4ECD-85EC-E3E75A611E6E}" destId="{50680DF4-A220-47CA-BCEA-304664F4B29C}" srcOrd="16" destOrd="0" presId="urn:microsoft.com/office/officeart/2005/8/layout/cycle5"/>
    <dgm:cxn modelId="{D56CB050-4D69-43C1-92F8-70D36D193DD6}" type="presParOf" srcId="{69457744-6C9B-4ECD-85EC-E3E75A611E6E}" destId="{046B3F1D-57AA-4FB1-92EA-761ADA56339B}" srcOrd="17" destOrd="0" presId="urn:microsoft.com/office/officeart/2005/8/layout/cycle5"/>
    <dgm:cxn modelId="{7444377F-EB42-4B57-AB4A-51F56AC40C96}" type="presParOf" srcId="{69457744-6C9B-4ECD-85EC-E3E75A611E6E}" destId="{0A79CE6A-992A-4AE1-A76A-5BF54F54E563}" srcOrd="18" destOrd="0" presId="urn:microsoft.com/office/officeart/2005/8/layout/cycle5"/>
    <dgm:cxn modelId="{45BDB03A-198A-489B-B0BF-82DB2B0C9B8C}" type="presParOf" srcId="{69457744-6C9B-4ECD-85EC-E3E75A611E6E}" destId="{9B8E4690-293C-420B-9957-1896A374E327}" srcOrd="19" destOrd="0" presId="urn:microsoft.com/office/officeart/2005/8/layout/cycle5"/>
    <dgm:cxn modelId="{6E490D12-1712-40F0-84F2-F4A8C0194D4F}" type="presParOf" srcId="{69457744-6C9B-4ECD-85EC-E3E75A611E6E}" destId="{5F35F7F9-71A9-453B-9737-0C8CDD7897B3}"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7F013-971D-46BB-BBF1-81CCDA9AEB2B}">
      <dsp:nvSpPr>
        <dsp:cNvPr id="0" name=""/>
        <dsp:cNvSpPr/>
      </dsp:nvSpPr>
      <dsp:spPr>
        <a:xfrm>
          <a:off x="1231" y="710694"/>
          <a:ext cx="2400802" cy="2400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2124" tIns="27940" rIns="132124" bIns="27940" numCol="1" spcCol="1270" anchor="ctr" anchorCtr="0">
          <a:noAutofit/>
        </a:bodyPr>
        <a:lstStyle/>
        <a:p>
          <a:pPr lvl="0" algn="ctr" defTabSz="977900" rtl="0">
            <a:lnSpc>
              <a:spcPct val="90000"/>
            </a:lnSpc>
            <a:spcBef>
              <a:spcPct val="0"/>
            </a:spcBef>
            <a:spcAft>
              <a:spcPct val="35000"/>
            </a:spcAft>
          </a:pPr>
          <a:r>
            <a:rPr lang="en-ZA" sz="2200" kern="1200" dirty="0" smtClean="0"/>
            <a:t>1. Summary of the facts, history and legal issues</a:t>
          </a:r>
          <a:endParaRPr lang="en-ZA" sz="2200" kern="1200" dirty="0"/>
        </a:p>
      </dsp:txBody>
      <dsp:txXfrm>
        <a:off x="352820" y="1062283"/>
        <a:ext cx="1697624" cy="1697624"/>
      </dsp:txXfrm>
    </dsp:sp>
    <dsp:sp modelId="{AF5465BD-49FE-4ACD-8E54-1FEE654306F4}">
      <dsp:nvSpPr>
        <dsp:cNvPr id="0" name=""/>
        <dsp:cNvSpPr/>
      </dsp:nvSpPr>
      <dsp:spPr>
        <a:xfrm>
          <a:off x="1921873" y="710694"/>
          <a:ext cx="2400802" cy="2400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2124" tIns="27940" rIns="132124" bIns="27940" numCol="1" spcCol="1270" anchor="ctr" anchorCtr="0">
          <a:noAutofit/>
        </a:bodyPr>
        <a:lstStyle/>
        <a:p>
          <a:pPr lvl="0" algn="ctr" defTabSz="977900" rtl="0">
            <a:lnSpc>
              <a:spcPct val="90000"/>
            </a:lnSpc>
            <a:spcBef>
              <a:spcPct val="0"/>
            </a:spcBef>
            <a:spcAft>
              <a:spcPct val="35000"/>
            </a:spcAft>
          </a:pPr>
          <a:r>
            <a:rPr lang="en-ZA" sz="2200" kern="1200" dirty="0" smtClean="0"/>
            <a:t>2. Key findings of the judgement</a:t>
          </a:r>
          <a:endParaRPr lang="en-ZA" sz="2200" kern="1200" dirty="0"/>
        </a:p>
      </dsp:txBody>
      <dsp:txXfrm>
        <a:off x="2273462" y="1062283"/>
        <a:ext cx="1697624" cy="1697624"/>
      </dsp:txXfrm>
    </dsp:sp>
    <dsp:sp modelId="{A3153920-DDDB-4723-8C09-62BFA21E24A2}">
      <dsp:nvSpPr>
        <dsp:cNvPr id="0" name=""/>
        <dsp:cNvSpPr/>
      </dsp:nvSpPr>
      <dsp:spPr>
        <a:xfrm>
          <a:off x="3842514" y="710694"/>
          <a:ext cx="2400802" cy="2400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2124" tIns="27940" rIns="132124" bIns="27940" numCol="1" spcCol="1270" anchor="ctr" anchorCtr="0">
          <a:noAutofit/>
        </a:bodyPr>
        <a:lstStyle/>
        <a:p>
          <a:pPr lvl="0" algn="ctr" defTabSz="977900" rtl="0">
            <a:lnSpc>
              <a:spcPct val="90000"/>
            </a:lnSpc>
            <a:spcBef>
              <a:spcPct val="0"/>
            </a:spcBef>
            <a:spcAft>
              <a:spcPct val="35000"/>
            </a:spcAft>
          </a:pPr>
          <a:r>
            <a:rPr lang="en-ZA" sz="2200" kern="1200" dirty="0" smtClean="0"/>
            <a:t>3. Analysis of the Problem in the law</a:t>
          </a:r>
          <a:endParaRPr lang="en-ZA" sz="2200" kern="1200" dirty="0"/>
        </a:p>
      </dsp:txBody>
      <dsp:txXfrm>
        <a:off x="4194103" y="1062283"/>
        <a:ext cx="1697624" cy="1697624"/>
      </dsp:txXfrm>
    </dsp:sp>
    <dsp:sp modelId="{989054B4-9709-48FF-8BCF-22D954402198}">
      <dsp:nvSpPr>
        <dsp:cNvPr id="0" name=""/>
        <dsp:cNvSpPr/>
      </dsp:nvSpPr>
      <dsp:spPr>
        <a:xfrm>
          <a:off x="5763156" y="747259"/>
          <a:ext cx="2400802" cy="2400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2124" tIns="27940" rIns="132124" bIns="27940" numCol="1" spcCol="1270" anchor="ctr" anchorCtr="0">
          <a:noAutofit/>
        </a:bodyPr>
        <a:lstStyle/>
        <a:p>
          <a:pPr lvl="0" algn="ctr" defTabSz="977900" rtl="0">
            <a:lnSpc>
              <a:spcPct val="90000"/>
            </a:lnSpc>
            <a:spcBef>
              <a:spcPct val="0"/>
            </a:spcBef>
            <a:spcAft>
              <a:spcPct val="35000"/>
            </a:spcAft>
          </a:pPr>
          <a:r>
            <a:rPr lang="en-ZA" sz="2200" kern="1200" dirty="0" smtClean="0"/>
            <a:t>4. Outline of concerns with governments approach</a:t>
          </a:r>
          <a:endParaRPr lang="en-ZA" sz="2200" kern="1200" dirty="0"/>
        </a:p>
      </dsp:txBody>
      <dsp:txXfrm>
        <a:off x="6114745" y="1098848"/>
        <a:ext cx="1697624" cy="1697624"/>
      </dsp:txXfrm>
    </dsp:sp>
    <dsp:sp modelId="{CA2682DC-A803-4808-A14E-CF112834D1DD}">
      <dsp:nvSpPr>
        <dsp:cNvPr id="0" name=""/>
        <dsp:cNvSpPr/>
      </dsp:nvSpPr>
      <dsp:spPr>
        <a:xfrm>
          <a:off x="7683798" y="710694"/>
          <a:ext cx="2400802" cy="2400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2124" tIns="27940" rIns="132124" bIns="27940" numCol="1" spcCol="1270" anchor="ctr" anchorCtr="0">
          <a:noAutofit/>
        </a:bodyPr>
        <a:lstStyle/>
        <a:p>
          <a:pPr lvl="0" algn="ctr" defTabSz="977900" rtl="0">
            <a:lnSpc>
              <a:spcPct val="90000"/>
            </a:lnSpc>
            <a:spcBef>
              <a:spcPct val="0"/>
            </a:spcBef>
            <a:spcAft>
              <a:spcPct val="35000"/>
            </a:spcAft>
          </a:pPr>
          <a:r>
            <a:rPr lang="en-ZA" sz="2200" kern="1200" smtClean="0"/>
            <a:t>5. Take-away</a:t>
          </a:r>
          <a:endParaRPr lang="en-ZA" sz="2200" kern="1200"/>
        </a:p>
      </dsp:txBody>
      <dsp:txXfrm>
        <a:off x="8035387" y="1062283"/>
        <a:ext cx="1697624" cy="1697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5960E-557C-4131-ADA4-8BA2CA0FE3EB}">
      <dsp:nvSpPr>
        <dsp:cNvPr id="0" name=""/>
        <dsp:cNvSpPr/>
      </dsp:nvSpPr>
      <dsp:spPr>
        <a:xfrm>
          <a:off x="4036316" y="-148739"/>
          <a:ext cx="2734704" cy="1611606"/>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latin typeface="Arial" panose="020B0604020202020204" pitchFamily="34" charset="0"/>
              <a:cs typeface="Arial" panose="020B0604020202020204" pitchFamily="34" charset="0"/>
            </a:rPr>
            <a:t>MLRA 1998</a:t>
          </a:r>
        </a:p>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Original Fishing Rights Categories: </a:t>
          </a:r>
        </a:p>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Commercial Fishers = fishing for money</a:t>
          </a:r>
        </a:p>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Recreational Fishers = fishing for luxury</a:t>
          </a:r>
        </a:p>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Subsistence Fishers = Fishing for the “poor and marginalized” community”?</a:t>
          </a:r>
        </a:p>
      </dsp:txBody>
      <dsp:txXfrm>
        <a:off x="4114988" y="-70067"/>
        <a:ext cx="2577360" cy="1454262"/>
      </dsp:txXfrm>
    </dsp:sp>
    <dsp:sp modelId="{E06580DB-2C19-4A5F-8C79-9EF21EFD0BBB}">
      <dsp:nvSpPr>
        <dsp:cNvPr id="0" name=""/>
        <dsp:cNvSpPr/>
      </dsp:nvSpPr>
      <dsp:spPr>
        <a:xfrm>
          <a:off x="5344384" y="1138588"/>
          <a:ext cx="4872529" cy="4872529"/>
        </a:xfrm>
        <a:custGeom>
          <a:avLst/>
          <a:gdLst/>
          <a:ahLst/>
          <a:cxnLst/>
          <a:rect l="0" t="0" r="0" b="0"/>
          <a:pathLst>
            <a:path>
              <a:moveTo>
                <a:pt x="1486686" y="192676"/>
              </a:moveTo>
              <a:arcTo wR="2436264" hR="2436264" stAng="14823596" swAng="128632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1F224E8-378F-43D3-AE79-8D15E58D64A4}">
      <dsp:nvSpPr>
        <dsp:cNvPr id="0" name=""/>
        <dsp:cNvSpPr/>
      </dsp:nvSpPr>
      <dsp:spPr>
        <a:xfrm>
          <a:off x="7005441" y="1149637"/>
          <a:ext cx="2696636" cy="1916402"/>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kern="1200" dirty="0" smtClean="0">
              <a:latin typeface="Arial" panose="020B0604020202020204" pitchFamily="34" charset="0"/>
              <a:cs typeface="Arial" panose="020B0604020202020204" pitchFamily="34" charset="0"/>
            </a:rPr>
            <a:t>Subsistence Fishers =  </a:t>
          </a:r>
        </a:p>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A natural person </a:t>
          </a:r>
        </a:p>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who regularly catches fish for personal consumption or for the consumption of his or her dependents,</a:t>
          </a:r>
        </a:p>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including one who engages from time to time in the local sale or barter of excess catch. </a:t>
          </a:r>
        </a:p>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Excludes persons who engages on a substantial scale in the sale of fish on a commercial basis.</a:t>
          </a:r>
        </a:p>
        <a:p>
          <a:pPr lvl="0" algn="l" defTabSz="444500">
            <a:lnSpc>
              <a:spcPct val="90000"/>
            </a:lnSpc>
            <a:spcBef>
              <a:spcPct val="0"/>
            </a:spcBef>
            <a:spcAft>
              <a:spcPct val="35000"/>
            </a:spcAft>
          </a:pPr>
          <a:endParaRPr lang="en-US" sz="800" kern="1200" dirty="0">
            <a:latin typeface="Arial" panose="020B0604020202020204" pitchFamily="34" charset="0"/>
            <a:cs typeface="Arial" panose="020B0604020202020204" pitchFamily="34" charset="0"/>
          </a:endParaRPr>
        </a:p>
        <a:p>
          <a:pPr marL="57150" lvl="1" indent="-57150" algn="l" defTabSz="177800">
            <a:lnSpc>
              <a:spcPct val="90000"/>
            </a:lnSpc>
            <a:spcBef>
              <a:spcPct val="0"/>
            </a:spcBef>
            <a:spcAft>
              <a:spcPct val="15000"/>
            </a:spcAft>
            <a:buChar char="••"/>
          </a:pPr>
          <a:endParaRPr lang="en-US" sz="400" kern="1200" dirty="0"/>
        </a:p>
        <a:p>
          <a:pPr marL="57150" lvl="1" indent="-57150" algn="l" defTabSz="177800">
            <a:lnSpc>
              <a:spcPct val="90000"/>
            </a:lnSpc>
            <a:spcBef>
              <a:spcPct val="0"/>
            </a:spcBef>
            <a:spcAft>
              <a:spcPct val="15000"/>
            </a:spcAft>
            <a:buChar char="••"/>
          </a:pPr>
          <a:endParaRPr lang="en-US" sz="400" kern="1200" dirty="0"/>
        </a:p>
        <a:p>
          <a:pPr marL="57150" lvl="1" indent="-57150" algn="l" defTabSz="177800">
            <a:lnSpc>
              <a:spcPct val="90000"/>
            </a:lnSpc>
            <a:spcBef>
              <a:spcPct val="0"/>
            </a:spcBef>
            <a:spcAft>
              <a:spcPct val="15000"/>
            </a:spcAft>
            <a:buChar char="••"/>
          </a:pPr>
          <a:endParaRPr lang="en-US" sz="400" kern="1200" dirty="0"/>
        </a:p>
      </dsp:txBody>
      <dsp:txXfrm>
        <a:off x="7098992" y="1243188"/>
        <a:ext cx="2509534" cy="1729300"/>
      </dsp:txXfrm>
    </dsp:sp>
    <dsp:sp modelId="{46FE13A9-6135-43F2-9FB6-AFA32FAB10F6}">
      <dsp:nvSpPr>
        <dsp:cNvPr id="0" name=""/>
        <dsp:cNvSpPr/>
      </dsp:nvSpPr>
      <dsp:spPr>
        <a:xfrm>
          <a:off x="3591474" y="1068472"/>
          <a:ext cx="4872529" cy="4872529"/>
        </a:xfrm>
        <a:custGeom>
          <a:avLst/>
          <a:gdLst/>
          <a:ahLst/>
          <a:cxnLst/>
          <a:rect l="0" t="0" r="0" b="0"/>
          <a:pathLst>
            <a:path>
              <a:moveTo>
                <a:pt x="4845225" y="2072545"/>
              </a:moveTo>
              <a:arcTo wR="2436264" hR="2436264" stAng="21084840" swAng="32235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A7BBC56-327E-423F-904B-809F69BC5A49}">
      <dsp:nvSpPr>
        <dsp:cNvPr id="0" name=""/>
        <dsp:cNvSpPr/>
      </dsp:nvSpPr>
      <dsp:spPr>
        <a:xfrm>
          <a:off x="6594490" y="3444125"/>
          <a:ext cx="3107591" cy="2042273"/>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US" sz="800" kern="1200" dirty="0" smtClean="0">
            <a:latin typeface="Arial" panose="020B0604020202020204" pitchFamily="34" charset="0"/>
            <a:cs typeface="Arial" panose="020B0604020202020204" pitchFamily="34" charset="0"/>
          </a:endParaRPr>
        </a:p>
        <a:p>
          <a:pPr lvl="0" algn="ctr" defTabSz="355600">
            <a:lnSpc>
              <a:spcPct val="90000"/>
            </a:lnSpc>
            <a:spcBef>
              <a:spcPct val="0"/>
            </a:spcBef>
            <a:spcAft>
              <a:spcPct val="35000"/>
            </a:spcAft>
          </a:pPr>
          <a:endParaRPr lang="en-US" sz="800" kern="1200" dirty="0" smtClean="0">
            <a:latin typeface="Arial" panose="020B0604020202020204" pitchFamily="34" charset="0"/>
            <a:cs typeface="Arial" panose="020B0604020202020204" pitchFamily="34" charset="0"/>
          </a:endParaRPr>
        </a:p>
        <a:p>
          <a:pPr lvl="0" algn="ctr" defTabSz="355600">
            <a:lnSpc>
              <a:spcPct val="90000"/>
            </a:lnSpc>
            <a:spcBef>
              <a:spcPct val="0"/>
            </a:spcBef>
            <a:spcAft>
              <a:spcPct val="35000"/>
            </a:spcAft>
          </a:pPr>
          <a:endParaRPr lang="en-US" sz="800" kern="1200" dirty="0" smtClean="0">
            <a:latin typeface="Arial" panose="020B0604020202020204" pitchFamily="34" charset="0"/>
            <a:cs typeface="Arial" panose="020B0604020202020204" pitchFamily="34" charset="0"/>
          </a:endParaRPr>
        </a:p>
        <a:p>
          <a:pPr lvl="0" algn="ctr" defTabSz="35560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2005 case: George vs Minister DEAT.</a:t>
          </a:r>
        </a:p>
        <a:p>
          <a:pPr lvl="0" algn="l" defTabSz="355600">
            <a:lnSpc>
              <a:spcPct val="90000"/>
            </a:lnSpc>
            <a:spcBef>
              <a:spcPct val="0"/>
            </a:spcBef>
            <a:spcAft>
              <a:spcPct val="35000"/>
            </a:spcAft>
          </a:pPr>
          <a:r>
            <a:rPr lang="en-ZA" sz="900" kern="1200" dirty="0" smtClean="0">
              <a:latin typeface="Arial" panose="020B0604020202020204" pitchFamily="34" charset="0"/>
              <a:cs typeface="Arial" panose="020B0604020202020204" pitchFamily="34" charset="0"/>
            </a:rPr>
            <a:t>Government’s failure to provide subsistence and artisanal fishers with access to marine resources violated a number of their constitutional rights, including the right to equality and the right not to be unfairly discriminated against, the right to engage in a trade or occupation and the right to access sufficient food.</a:t>
          </a:r>
        </a:p>
        <a:p>
          <a:pPr lvl="0" algn="l" defTabSz="355600">
            <a:lnSpc>
              <a:spcPct val="90000"/>
            </a:lnSpc>
            <a:spcBef>
              <a:spcPct val="0"/>
            </a:spcBef>
            <a:spcAft>
              <a:spcPct val="35000"/>
            </a:spcAft>
          </a:pPr>
          <a:r>
            <a:rPr lang="en-ZA" sz="900" b="1" kern="1200" dirty="0" smtClean="0">
              <a:latin typeface="Arial" panose="020B0604020202020204" pitchFamily="34" charset="0"/>
              <a:cs typeface="Arial" panose="020B0604020202020204" pitchFamily="34" charset="0"/>
            </a:rPr>
            <a:t>Outcome:</a:t>
          </a:r>
          <a:r>
            <a:rPr lang="en-ZA" sz="900" kern="1200" dirty="0" smtClean="0">
              <a:latin typeface="Arial" panose="020B0604020202020204" pitchFamily="34" charset="0"/>
              <a:cs typeface="Arial" panose="020B0604020202020204" pitchFamily="34" charset="0"/>
            </a:rPr>
            <a:t> Court found in favour of fishermen and the court  ordered the Minister to issue interim fishing rights being to the fishermen while developing a proper legal framework which specifically catered to the needs of small scale fishing communities.</a:t>
          </a:r>
          <a:endParaRPr lang="en-US" sz="900" kern="1200" dirty="0" smtClean="0">
            <a:latin typeface="Arial" panose="020B0604020202020204" pitchFamily="34" charset="0"/>
            <a:cs typeface="Arial" panose="020B0604020202020204" pitchFamily="34" charset="0"/>
          </a:endParaRPr>
        </a:p>
        <a:p>
          <a:pPr lvl="0" algn="ctr" defTabSz="355600">
            <a:lnSpc>
              <a:spcPct val="90000"/>
            </a:lnSpc>
            <a:spcBef>
              <a:spcPct val="0"/>
            </a:spcBef>
            <a:spcAft>
              <a:spcPct val="35000"/>
            </a:spcAft>
          </a:pPr>
          <a:endParaRPr lang="en-US" sz="900" kern="1200" dirty="0" smtClean="0"/>
        </a:p>
        <a:p>
          <a:pPr lvl="0" algn="ctr" defTabSz="355600">
            <a:lnSpc>
              <a:spcPct val="90000"/>
            </a:lnSpc>
            <a:spcBef>
              <a:spcPct val="0"/>
            </a:spcBef>
            <a:spcAft>
              <a:spcPct val="35000"/>
            </a:spcAft>
          </a:pPr>
          <a:endParaRPr lang="en-US" sz="900" kern="1200" dirty="0" smtClean="0"/>
        </a:p>
        <a:p>
          <a:pPr lvl="0" algn="ctr" defTabSz="355600">
            <a:lnSpc>
              <a:spcPct val="90000"/>
            </a:lnSpc>
            <a:spcBef>
              <a:spcPct val="0"/>
            </a:spcBef>
            <a:spcAft>
              <a:spcPct val="35000"/>
            </a:spcAft>
          </a:pPr>
          <a:endParaRPr lang="en-US" sz="900" kern="1200" dirty="0" smtClean="0"/>
        </a:p>
        <a:p>
          <a:pPr lvl="0" algn="ctr" defTabSz="355600">
            <a:lnSpc>
              <a:spcPct val="90000"/>
            </a:lnSpc>
            <a:spcBef>
              <a:spcPct val="0"/>
            </a:spcBef>
            <a:spcAft>
              <a:spcPct val="35000"/>
            </a:spcAft>
          </a:pPr>
          <a:endParaRPr lang="en-US" sz="900" kern="1200" dirty="0"/>
        </a:p>
      </dsp:txBody>
      <dsp:txXfrm>
        <a:off x="6694186" y="3543821"/>
        <a:ext cx="2908199" cy="1842881"/>
      </dsp:txXfrm>
    </dsp:sp>
    <dsp:sp modelId="{AC3FF581-26EE-42D1-9DE7-C13430BD42C4}">
      <dsp:nvSpPr>
        <dsp:cNvPr id="0" name=""/>
        <dsp:cNvSpPr/>
      </dsp:nvSpPr>
      <dsp:spPr>
        <a:xfrm>
          <a:off x="6207154" y="932443"/>
          <a:ext cx="4872529" cy="4872529"/>
        </a:xfrm>
        <a:custGeom>
          <a:avLst/>
          <a:gdLst/>
          <a:ahLst/>
          <a:cxnLst/>
          <a:rect l="0" t="0" r="0" b="0"/>
          <a:pathLst>
            <a:path>
              <a:moveTo>
                <a:pt x="873888" y="4305587"/>
              </a:moveTo>
              <a:arcTo wR="2436264" hR="2436264" stAng="7793329" swAng="195993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C8DB230-0DC6-416C-A255-D87338A15DC9}">
      <dsp:nvSpPr>
        <dsp:cNvPr id="0" name=""/>
        <dsp:cNvSpPr/>
      </dsp:nvSpPr>
      <dsp:spPr>
        <a:xfrm>
          <a:off x="4106432" y="3673494"/>
          <a:ext cx="2120468" cy="1646696"/>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n-US" sz="1000" b="1" kern="1200" dirty="0" smtClean="0">
              <a:latin typeface="Arial" panose="020B0604020202020204" pitchFamily="34" charset="0"/>
              <a:cs typeface="Arial" panose="020B0604020202020204" pitchFamily="34" charset="0"/>
            </a:rPr>
            <a:t>SSF-Policy 2012 = </a:t>
          </a:r>
          <a:r>
            <a:rPr lang="en-US" sz="1000" kern="1200" dirty="0" smtClean="0">
              <a:latin typeface="Arial" panose="020B0604020202020204" pitchFamily="34" charset="0"/>
              <a:cs typeface="Arial" panose="020B0604020202020204" pitchFamily="34" charset="0"/>
            </a:rPr>
            <a:t>Recognize that: indigenous/ local coastal communities have been harvesting  Marine living resources for inter alia cultural and spiritual practices for centuries along our coastline and evidence of marine resource use along the south, east and west coast.</a:t>
          </a:r>
          <a:endParaRPr lang="en-US" sz="1000" kern="1200" dirty="0">
            <a:latin typeface="Arial" panose="020B0604020202020204" pitchFamily="34" charset="0"/>
            <a:cs typeface="Arial" panose="020B0604020202020204" pitchFamily="34" charset="0"/>
          </a:endParaRPr>
        </a:p>
      </dsp:txBody>
      <dsp:txXfrm>
        <a:off x="4186817" y="3753879"/>
        <a:ext cx="1959698" cy="1485926"/>
      </dsp:txXfrm>
    </dsp:sp>
    <dsp:sp modelId="{939C61B6-273A-4867-8E76-E4FBAFC7D695}">
      <dsp:nvSpPr>
        <dsp:cNvPr id="0" name=""/>
        <dsp:cNvSpPr/>
      </dsp:nvSpPr>
      <dsp:spPr>
        <a:xfrm>
          <a:off x="-481917" y="850017"/>
          <a:ext cx="4872529" cy="4872529"/>
        </a:xfrm>
        <a:custGeom>
          <a:avLst/>
          <a:gdLst/>
          <a:ahLst/>
          <a:cxnLst/>
          <a:rect l="0" t="0" r="0" b="0"/>
          <a:pathLst>
            <a:path>
              <a:moveTo>
                <a:pt x="4376630" y="3909480"/>
              </a:moveTo>
              <a:arcTo wR="2436264" hR="2436264" stAng="2232447" swAng="17479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55E1BEB-8ECD-47DF-9404-E9A6F345E8FB}">
      <dsp:nvSpPr>
        <dsp:cNvPr id="0" name=""/>
        <dsp:cNvSpPr/>
      </dsp:nvSpPr>
      <dsp:spPr>
        <a:xfrm>
          <a:off x="226607" y="4208530"/>
          <a:ext cx="3283865" cy="1437449"/>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n-US" sz="1000" b="1" kern="1200" dirty="0" smtClean="0">
              <a:latin typeface="Arial" panose="020B0604020202020204" pitchFamily="34" charset="0"/>
              <a:cs typeface="Arial" panose="020B0604020202020204" pitchFamily="34" charset="0"/>
            </a:rPr>
            <a:t>MLRA Amendment Act 5 of 2014 =</a:t>
          </a:r>
          <a:r>
            <a:rPr lang="en-US" sz="1000" kern="1200" dirty="0" smtClean="0">
              <a:latin typeface="Arial" panose="020B0604020202020204" pitchFamily="34" charset="0"/>
              <a:cs typeface="Arial" panose="020B0604020202020204" pitchFamily="34" charset="0"/>
            </a:rPr>
            <a:t> </a:t>
          </a:r>
        </a:p>
        <a:p>
          <a:pPr lvl="0" algn="just"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Small-scale fishers  are included as the new category of fishing rights. </a:t>
          </a:r>
        </a:p>
        <a:p>
          <a:pPr lvl="0" algn="just"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The section mentions that the Minister in trying to achieve the objectives of sections 39(3) makes provision for a SSF-community. SSF community is also defined to mean continue to exercise their rights in a communal manner in terms of an agreement, custom or law.</a:t>
          </a:r>
          <a:endParaRPr lang="en-US" sz="1000" kern="1200" dirty="0">
            <a:latin typeface="Arial" panose="020B0604020202020204" pitchFamily="34" charset="0"/>
            <a:cs typeface="Arial" panose="020B0604020202020204" pitchFamily="34" charset="0"/>
          </a:endParaRPr>
        </a:p>
      </dsp:txBody>
      <dsp:txXfrm>
        <a:off x="296777" y="4278700"/>
        <a:ext cx="3143525" cy="1297109"/>
      </dsp:txXfrm>
    </dsp:sp>
    <dsp:sp modelId="{71E0A329-EF73-48C3-B4C3-5E79D9FC42B0}">
      <dsp:nvSpPr>
        <dsp:cNvPr id="0" name=""/>
        <dsp:cNvSpPr/>
      </dsp:nvSpPr>
      <dsp:spPr>
        <a:xfrm>
          <a:off x="921104" y="3310174"/>
          <a:ext cx="4872529" cy="4872529"/>
        </a:xfrm>
        <a:custGeom>
          <a:avLst/>
          <a:gdLst/>
          <a:ahLst/>
          <a:cxnLst/>
          <a:rect l="0" t="0" r="0" b="0"/>
          <a:pathLst>
            <a:path>
              <a:moveTo>
                <a:pt x="644379" y="785648"/>
              </a:moveTo>
              <a:arcTo wR="2436264" hR="2436264" stAng="13359006" swAng="6354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ECD508-5C30-423A-8FF8-1A64F57643C8}">
      <dsp:nvSpPr>
        <dsp:cNvPr id="0" name=""/>
        <dsp:cNvSpPr/>
      </dsp:nvSpPr>
      <dsp:spPr>
        <a:xfrm>
          <a:off x="581768" y="2743198"/>
          <a:ext cx="2666087" cy="965873"/>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n-US" sz="1000" b="1" kern="1200" dirty="0" smtClean="0">
              <a:latin typeface="Arial" panose="020B0604020202020204" pitchFamily="34" charset="0"/>
              <a:cs typeface="Arial" panose="020B0604020202020204" pitchFamily="34" charset="0"/>
            </a:rPr>
            <a:t>SSF-Regulations 2016 </a:t>
          </a:r>
          <a:r>
            <a:rPr lang="en-US" sz="1000" kern="1200" dirty="0" smtClean="0">
              <a:latin typeface="Arial" panose="020B0604020202020204" pitchFamily="34" charset="0"/>
              <a:cs typeface="Arial" panose="020B0604020202020204" pitchFamily="34" charset="0"/>
            </a:rPr>
            <a:t>– Created to give legal force to the implementation of  the SSF-Policy. Notably, Silent on customary fishing rights. This is a fundamental flaw that must be remedied. </a:t>
          </a:r>
          <a:endParaRPr lang="en-US" sz="1000" kern="1200" dirty="0">
            <a:latin typeface="Arial" panose="020B0604020202020204" pitchFamily="34" charset="0"/>
            <a:cs typeface="Arial" panose="020B0604020202020204" pitchFamily="34" charset="0"/>
          </a:endParaRPr>
        </a:p>
      </dsp:txBody>
      <dsp:txXfrm>
        <a:off x="628918" y="2790348"/>
        <a:ext cx="2571787" cy="871573"/>
      </dsp:txXfrm>
    </dsp:sp>
    <dsp:sp modelId="{046B3F1D-57AA-4FB1-92EA-761ADA56339B}">
      <dsp:nvSpPr>
        <dsp:cNvPr id="0" name=""/>
        <dsp:cNvSpPr/>
      </dsp:nvSpPr>
      <dsp:spPr>
        <a:xfrm>
          <a:off x="1197492" y="-1397258"/>
          <a:ext cx="4872529" cy="4872529"/>
        </a:xfrm>
        <a:custGeom>
          <a:avLst/>
          <a:gdLst/>
          <a:ahLst/>
          <a:cxnLst/>
          <a:rect l="0" t="0" r="0" b="0"/>
          <a:pathLst>
            <a:path>
              <a:moveTo>
                <a:pt x="593266" y="4029608"/>
              </a:moveTo>
              <a:arcTo wR="2436264" hR="2436264" stAng="8349319" swAng="64202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A79CE6A-992A-4AE1-A76A-5BF54F54E563}">
      <dsp:nvSpPr>
        <dsp:cNvPr id="0" name=""/>
        <dsp:cNvSpPr/>
      </dsp:nvSpPr>
      <dsp:spPr>
        <a:xfrm>
          <a:off x="566154" y="498021"/>
          <a:ext cx="2367735" cy="1631889"/>
        </a:xfrm>
        <a:prstGeom prst="round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endParaRPr lang="en-US" sz="800" b="0" kern="1200" dirty="0" smtClean="0">
            <a:latin typeface="Arial" panose="020B0604020202020204" pitchFamily="34" charset="0"/>
            <a:cs typeface="Arial" panose="020B0604020202020204" pitchFamily="34" charset="0"/>
          </a:endParaRPr>
        </a:p>
        <a:p>
          <a:pPr lvl="0" algn="just" defTabSz="355600">
            <a:lnSpc>
              <a:spcPct val="90000"/>
            </a:lnSpc>
            <a:spcBef>
              <a:spcPct val="0"/>
            </a:spcBef>
            <a:spcAft>
              <a:spcPct val="35000"/>
            </a:spcAft>
          </a:pPr>
          <a:r>
            <a:rPr lang="en-US" sz="1000" b="1" kern="1200" dirty="0" smtClean="0">
              <a:latin typeface="Arial" panose="020B0604020202020204" pitchFamily="34" charset="0"/>
              <a:cs typeface="Arial" panose="020B0604020202020204" pitchFamily="34" charset="0"/>
            </a:rPr>
            <a:t>2018 Gongqose = </a:t>
          </a:r>
        </a:p>
        <a:p>
          <a:pPr lvl="0" algn="just" defTabSz="3556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The Court confirmed that a customary fishing right is protected in terms of the Constitution and the MLRAA and could not be extinguished by giving a different interpretation to the legislative scheme. Customary fishing right is a legitimate defence to criminal liability</a:t>
          </a:r>
          <a:endParaRPr lang="en-US" sz="1000" kern="1200" dirty="0">
            <a:latin typeface="Arial" panose="020B0604020202020204" pitchFamily="34" charset="0"/>
            <a:cs typeface="Arial" panose="020B0604020202020204" pitchFamily="34" charset="0"/>
          </a:endParaRPr>
        </a:p>
      </dsp:txBody>
      <dsp:txXfrm>
        <a:off x="645816" y="577683"/>
        <a:ext cx="2208411" cy="1472565"/>
      </dsp:txXfrm>
    </dsp:sp>
    <dsp:sp modelId="{5F35F7F9-71A9-453B-9737-0C8CDD7897B3}">
      <dsp:nvSpPr>
        <dsp:cNvPr id="0" name=""/>
        <dsp:cNvSpPr/>
      </dsp:nvSpPr>
      <dsp:spPr>
        <a:xfrm>
          <a:off x="521736" y="418329"/>
          <a:ext cx="4872529" cy="4872529"/>
        </a:xfrm>
        <a:custGeom>
          <a:avLst/>
          <a:gdLst/>
          <a:ahLst/>
          <a:cxnLst/>
          <a:rect l="0" t="0" r="0" b="0"/>
          <a:pathLst>
            <a:path>
              <a:moveTo>
                <a:pt x="2153063" y="16516"/>
              </a:moveTo>
              <a:arcTo wR="2436264" hR="2436264" stAng="15799477" swAng="14955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5A5BC-CFAA-4E77-9FE8-A51EA1F16B6C}" type="datetimeFigureOut">
              <a:rPr lang="en-ZA" smtClean="0"/>
              <a:t>2020/03/05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B60B1-C45F-4D5A-AE63-759E0F572B34}" type="slidenum">
              <a:rPr lang="en-ZA" smtClean="0"/>
              <a:t>‹#›</a:t>
            </a:fld>
            <a:endParaRPr lang="en-ZA"/>
          </a:p>
        </p:txBody>
      </p:sp>
    </p:spTree>
    <p:extLst>
      <p:ext uri="{BB962C8B-B14F-4D97-AF65-F5344CB8AC3E}">
        <p14:creationId xmlns:p14="http://schemas.microsoft.com/office/powerpoint/2010/main" val="237408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1</a:t>
            </a:fld>
            <a:endParaRPr lang="en-ZA"/>
          </a:p>
        </p:txBody>
      </p:sp>
    </p:spTree>
    <p:extLst>
      <p:ext uri="{BB962C8B-B14F-4D97-AF65-F5344CB8AC3E}">
        <p14:creationId xmlns:p14="http://schemas.microsoft.com/office/powerpoint/2010/main" val="414424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DF9B60B1-C45F-4D5A-AE63-759E0F572B34}" type="slidenum">
              <a:rPr lang="en-ZA" smtClean="0"/>
              <a:t>10</a:t>
            </a:fld>
            <a:endParaRPr lang="en-ZA"/>
          </a:p>
        </p:txBody>
      </p:sp>
    </p:spTree>
    <p:extLst>
      <p:ext uri="{BB962C8B-B14F-4D97-AF65-F5344CB8AC3E}">
        <p14:creationId xmlns:p14="http://schemas.microsoft.com/office/powerpoint/2010/main" val="1550463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DF9B60B1-C45F-4D5A-AE63-759E0F572B34}" type="slidenum">
              <a:rPr lang="en-ZA" smtClean="0"/>
              <a:t>11</a:t>
            </a:fld>
            <a:endParaRPr lang="en-ZA"/>
          </a:p>
        </p:txBody>
      </p:sp>
    </p:spTree>
    <p:extLst>
      <p:ext uri="{BB962C8B-B14F-4D97-AF65-F5344CB8AC3E}">
        <p14:creationId xmlns:p14="http://schemas.microsoft.com/office/powerpoint/2010/main" val="2676155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smtClean="0"/>
          </a:p>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12</a:t>
            </a:fld>
            <a:endParaRPr lang="en-ZA"/>
          </a:p>
        </p:txBody>
      </p:sp>
    </p:spTree>
    <p:extLst>
      <p:ext uri="{BB962C8B-B14F-4D97-AF65-F5344CB8AC3E}">
        <p14:creationId xmlns:p14="http://schemas.microsoft.com/office/powerpoint/2010/main" val="314382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2</a:t>
            </a:fld>
            <a:endParaRPr lang="en-ZA"/>
          </a:p>
        </p:txBody>
      </p:sp>
    </p:spTree>
    <p:extLst>
      <p:ext uri="{BB962C8B-B14F-4D97-AF65-F5344CB8AC3E}">
        <p14:creationId xmlns:p14="http://schemas.microsoft.com/office/powerpoint/2010/main" val="957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Community history and existence:</a:t>
            </a:r>
            <a:endParaRPr lang="en-ZA"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communities have been living within the reserves for some 300 years. The appellants are members of the </a:t>
            </a:r>
            <a:r>
              <a:rPr lang="en-US" sz="1200" b="0" i="0" u="none" strike="noStrike" kern="1200" baseline="0" dirty="0" err="1" smtClean="0">
                <a:solidFill>
                  <a:schemeClr val="tx1"/>
                </a:solidFill>
                <a:latin typeface="+mn-lt"/>
                <a:ea typeface="+mn-ea"/>
                <a:cs typeface="+mn-cs"/>
              </a:rPr>
              <a:t>Hobeni</a:t>
            </a:r>
            <a:r>
              <a:rPr lang="en-US" sz="1200" b="0" i="0" u="none" strike="noStrike" kern="1200" baseline="0" dirty="0" smtClean="0">
                <a:solidFill>
                  <a:schemeClr val="tx1"/>
                </a:solidFill>
                <a:latin typeface="+mn-lt"/>
                <a:ea typeface="+mn-ea"/>
                <a:cs typeface="+mn-cs"/>
              </a:rPr>
              <a:t> community, situated directly adjacent to the Reserve. The </a:t>
            </a:r>
            <a:r>
              <a:rPr lang="en-US" sz="1200" b="0" i="0" u="none" strike="noStrike" kern="1200" baseline="0" dirty="0" err="1" smtClean="0">
                <a:solidFill>
                  <a:schemeClr val="tx1"/>
                </a:solidFill>
                <a:latin typeface="+mn-lt"/>
                <a:ea typeface="+mn-ea"/>
                <a:cs typeface="+mn-cs"/>
              </a:rPr>
              <a:t>Cwebe</a:t>
            </a:r>
            <a:r>
              <a:rPr lang="en-US" sz="1200" b="0" i="0" u="none" strike="noStrike" kern="1200" baseline="0" dirty="0" smtClean="0">
                <a:solidFill>
                  <a:schemeClr val="tx1"/>
                </a:solidFill>
                <a:latin typeface="+mn-lt"/>
                <a:ea typeface="+mn-ea"/>
                <a:cs typeface="+mn-cs"/>
              </a:rPr>
              <a:t> community is located north of </a:t>
            </a:r>
            <a:r>
              <a:rPr lang="en-US" sz="1200" b="0" i="0" u="none" strike="noStrike" kern="1200" baseline="0" dirty="0" err="1" smtClean="0">
                <a:solidFill>
                  <a:schemeClr val="tx1"/>
                </a:solidFill>
                <a:latin typeface="+mn-lt"/>
                <a:ea typeface="+mn-ea"/>
                <a:cs typeface="+mn-cs"/>
              </a:rPr>
              <a:t>Hobeni</a:t>
            </a:r>
            <a:r>
              <a:rPr lang="en-US" sz="1200" b="0" i="0" u="none" strike="noStrike" kern="1200" baseline="0" dirty="0" smtClean="0">
                <a:solidFill>
                  <a:schemeClr val="tx1"/>
                </a:solidFill>
                <a:latin typeface="+mn-lt"/>
                <a:ea typeface="+mn-ea"/>
                <a:cs typeface="+mn-cs"/>
              </a:rPr>
              <a:t> adjacent to the border of the MPA and the coastline. The </a:t>
            </a:r>
            <a:r>
              <a:rPr lang="en-US" sz="1200" b="0" i="0" u="none" strike="noStrike" kern="1200" baseline="0" dirty="0" err="1" smtClean="0">
                <a:solidFill>
                  <a:schemeClr val="tx1"/>
                </a:solidFill>
                <a:latin typeface="+mn-lt"/>
                <a:ea typeface="+mn-ea"/>
                <a:cs typeface="+mn-cs"/>
              </a:rPr>
              <a:t>Mendwane</a:t>
            </a:r>
            <a:r>
              <a:rPr lang="en-US" sz="1200" b="0" i="0" u="none" strike="noStrike" kern="1200" baseline="0" dirty="0" smtClean="0">
                <a:solidFill>
                  <a:schemeClr val="tx1"/>
                </a:solidFill>
                <a:latin typeface="+mn-lt"/>
                <a:ea typeface="+mn-ea"/>
                <a:cs typeface="+mn-cs"/>
              </a:rPr>
              <a:t> community is also located adjacent to the Reserve, but it has no access to the coastline. These communities, hereafter referred to as ‘the Dwesa-Cwebe communities’, have shared rules of access to land and marine resources and as such, constitute communities in terms of customary law. </a:t>
            </a:r>
          </a:p>
          <a:p>
            <a:endParaRPr lang="en-US" sz="1200" b="0" i="0" u="none" strike="noStrike" kern="1200" baseline="0" dirty="0" smtClean="0">
              <a:solidFill>
                <a:schemeClr val="tx1"/>
              </a:solidFill>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3</a:t>
            </a:fld>
            <a:endParaRPr lang="en-ZA"/>
          </a:p>
        </p:txBody>
      </p:sp>
    </p:spTree>
    <p:extLst>
      <p:ext uri="{BB962C8B-B14F-4D97-AF65-F5344CB8AC3E}">
        <p14:creationId xmlns:p14="http://schemas.microsoft.com/office/powerpoint/2010/main" val="368616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Exclusion of the communities by the legal system:</a:t>
            </a:r>
          </a:p>
          <a:p>
            <a:r>
              <a:rPr lang="en-US" sz="1200" b="0" i="0" u="none" strike="noStrike" kern="1200" baseline="0" dirty="0" smtClean="0">
                <a:solidFill>
                  <a:schemeClr val="tx1"/>
                </a:solidFill>
                <a:latin typeface="+mn-lt"/>
                <a:ea typeface="+mn-ea"/>
                <a:cs typeface="+mn-cs"/>
              </a:rPr>
              <a:t>In 1885 the Cape government annexed the area within which the </a:t>
            </a:r>
            <a:r>
              <a:rPr lang="en-US" sz="1200" b="0" i="0" u="none" strike="noStrike" kern="1200" baseline="0" dirty="0" err="1" smtClean="0">
                <a:solidFill>
                  <a:schemeClr val="tx1"/>
                </a:solidFill>
                <a:latin typeface="+mn-lt"/>
                <a:ea typeface="+mn-ea"/>
                <a:cs typeface="+mn-cs"/>
              </a:rPr>
              <a:t>Dwesa</a:t>
            </a:r>
            <a:r>
              <a:rPr lang="en-US" sz="1200" b="0" i="0" u="none" strike="noStrike" kern="1200" baseline="0" dirty="0" smtClean="0">
                <a:solidFill>
                  <a:schemeClr val="tx1"/>
                </a:solidFill>
                <a:latin typeface="+mn-lt"/>
                <a:ea typeface="+mn-ea"/>
                <a:cs typeface="+mn-cs"/>
              </a:rPr>
              <a:t> Reserve is situated in terms of Proclamation 140 of 26 August 1885 and annexed the area within which the </a:t>
            </a:r>
            <a:r>
              <a:rPr lang="en-US" sz="1200" b="0" i="0" u="none" strike="noStrike" kern="1200" baseline="0" dirty="0" err="1" smtClean="0">
                <a:solidFill>
                  <a:schemeClr val="tx1"/>
                </a:solidFill>
                <a:latin typeface="+mn-lt"/>
                <a:ea typeface="+mn-ea"/>
                <a:cs typeface="+mn-cs"/>
              </a:rPr>
              <a:t>Cwebe</a:t>
            </a:r>
            <a:r>
              <a:rPr lang="en-US" sz="1200" b="0" i="0" u="none" strike="noStrike" kern="1200" baseline="0" dirty="0" smtClean="0">
                <a:solidFill>
                  <a:schemeClr val="tx1"/>
                </a:solidFill>
                <a:latin typeface="+mn-lt"/>
                <a:ea typeface="+mn-ea"/>
                <a:cs typeface="+mn-cs"/>
              </a:rPr>
              <a:t> Reserve is situated under the </a:t>
            </a:r>
            <a:r>
              <a:rPr lang="en-US" sz="1200" b="0" i="0" u="none" strike="noStrike" kern="1200" baseline="0" dirty="0" err="1" smtClean="0">
                <a:solidFill>
                  <a:schemeClr val="tx1"/>
                </a:solidFill>
                <a:latin typeface="+mn-lt"/>
                <a:ea typeface="+mn-ea"/>
                <a:cs typeface="+mn-cs"/>
              </a:rPr>
              <a:t>Tembuland</a:t>
            </a:r>
            <a:r>
              <a:rPr lang="en-US" sz="1200" b="0" i="0" u="none" strike="noStrike" kern="1200" baseline="0" dirty="0" smtClean="0">
                <a:solidFill>
                  <a:schemeClr val="tx1"/>
                </a:solidFill>
                <a:latin typeface="+mn-lt"/>
                <a:ea typeface="+mn-ea"/>
                <a:cs typeface="+mn-cs"/>
              </a:rPr>
              <a:t> Annexation Act 3 of 1885. In 1890 </a:t>
            </a:r>
            <a:r>
              <a:rPr lang="en-US" sz="1200" b="0" i="0" u="none" strike="noStrike" kern="1200" baseline="0" dirty="0" err="1" smtClean="0">
                <a:solidFill>
                  <a:schemeClr val="tx1"/>
                </a:solidFill>
                <a:latin typeface="+mn-lt"/>
                <a:ea typeface="+mn-ea"/>
                <a:cs typeface="+mn-cs"/>
              </a:rPr>
              <a:t>Dwesa</a:t>
            </a:r>
            <a:r>
              <a:rPr lang="en-US" sz="1200" b="0" i="0" u="none" strike="noStrike" kern="1200" baseline="0" dirty="0" smtClean="0">
                <a:solidFill>
                  <a:schemeClr val="tx1"/>
                </a:solidFill>
                <a:latin typeface="+mn-lt"/>
                <a:ea typeface="+mn-ea"/>
                <a:cs typeface="+mn-cs"/>
              </a:rPr>
              <a:t> was declared a state forest but local people continued to use the land and its resources for residential and agricultural activities until well after 1913. Between 1900 and 1950 local villages, including </a:t>
            </a:r>
            <a:r>
              <a:rPr lang="en-US" sz="1200" b="0" i="0" u="none" strike="noStrike" kern="1200" baseline="0" dirty="0" err="1" smtClean="0">
                <a:solidFill>
                  <a:schemeClr val="tx1"/>
                </a:solidFill>
                <a:latin typeface="+mn-lt"/>
                <a:ea typeface="+mn-ea"/>
                <a:cs typeface="+mn-cs"/>
              </a:rPr>
              <a:t>Cwebe</a:t>
            </a:r>
            <a:r>
              <a:rPr lang="en-US" sz="1200" b="0" i="0" u="none" strike="noStrike" kern="1200" baseline="0" dirty="0" smtClean="0">
                <a:solidFill>
                  <a:schemeClr val="tx1"/>
                </a:solidFill>
                <a:latin typeface="+mn-lt"/>
                <a:ea typeface="+mn-ea"/>
                <a:cs typeface="+mn-cs"/>
              </a:rPr>
              <a:t>, were destroyed and residents moved out of the reserves. The MPA was declared in the democratic era in December 2000 under the now repealed s 43 of the Marine Living Resources Act 18 of 1998 (the MLRA), on a strictly ‘no take’ basis,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no fishing nor harvesting of resources in the MPA was permitted. </a:t>
            </a:r>
            <a:r>
              <a:rPr lang="en-ZA"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Prior to the declaration of the MPA in 2000, their access to marine resources was restricted by various laws, referred to hereafter. The Transkei Nature Conservation Act 6 of 1971 (the Transkei Nature Conservation Act) prohibited persons from fishing, save in accordance with its provisions, and regulated the areas in which certain fish could be caught.  During that time, terms the Sea Fisheries Act 58 of 1973 (the Sea Fisheries Act) the Minister was entitled to take measures to protect fish, which prohibited fishing in a specified area. The Minister was also entitled to place restrictions on the quantity of fish that could be caught or processed.  </a:t>
            </a:r>
            <a:endParaRPr lang="en-ZA"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1991 the shoreline abutting the Reserve, the tidal waters and the inland waters up to 6 nautical miles were incorporated as a marine reserve in terms of special regulations made under the Sea Fisheries Act. This further exacerbated exclusion of communities from marine resources. No collection of any marine organism was permitted under the rules of the marine reserve and anyone found contravening that rule was liable for a fine of up to R50 000 or six years’ imprisonment. The Sea Fisheries Act </a:t>
            </a:r>
            <a:r>
              <a:rPr lang="en-US" sz="1200" b="0" i="0" u="none" strike="noStrike" kern="1200" baseline="0" dirty="0" err="1" smtClean="0">
                <a:solidFill>
                  <a:schemeClr val="tx1"/>
                </a:solidFill>
                <a:latin typeface="+mn-lt"/>
                <a:ea typeface="+mn-ea"/>
                <a:cs typeface="+mn-cs"/>
              </a:rPr>
              <a:t>authorised</a:t>
            </a:r>
            <a:r>
              <a:rPr lang="en-US" sz="1200" b="0" i="0" u="none" strike="noStrike" kern="1200" baseline="0" dirty="0" smtClean="0">
                <a:solidFill>
                  <a:schemeClr val="tx1"/>
                </a:solidFill>
                <a:latin typeface="+mn-lt"/>
                <a:ea typeface="+mn-ea"/>
                <a:cs typeface="+mn-cs"/>
              </a:rPr>
              <a:t> the Minister to take measures to protect fish, including the prohibition of fishing in a specified area; and to place restrictions on the quantity of fish that could be caught. </a:t>
            </a:r>
            <a:r>
              <a:rPr lang="en-ZA"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Transkei Nature Conservation Act was repealed by the Transkei Environmental Conservation Decree No 9 of 1992 (the Conservation Decree),3 which </a:t>
            </a:r>
            <a:r>
              <a:rPr lang="en-US" sz="1200" b="0" i="0" u="none" strike="noStrike" kern="1200" baseline="0" dirty="0" err="1" smtClean="0">
                <a:solidFill>
                  <a:schemeClr val="tx1"/>
                </a:solidFill>
                <a:latin typeface="+mn-lt"/>
                <a:ea typeface="+mn-ea"/>
                <a:cs typeface="+mn-cs"/>
              </a:rPr>
              <a:t>authorised</a:t>
            </a:r>
            <a:r>
              <a:rPr lang="en-US" sz="1200" b="0" i="0" u="none" strike="noStrike" kern="1200" baseline="0" dirty="0" smtClean="0">
                <a:solidFill>
                  <a:schemeClr val="tx1"/>
                </a:solidFill>
                <a:latin typeface="+mn-lt"/>
                <a:ea typeface="+mn-ea"/>
                <a:cs typeface="+mn-cs"/>
              </a:rPr>
              <a:t> the Minister, inter alia, to designate a closed season during which fish of any defined species could not be caught; to prohibit the catching or </a:t>
            </a:r>
            <a:r>
              <a:rPr lang="en-US" sz="1200" b="0" i="0" u="none" strike="noStrike" kern="1200" baseline="0" dirty="0" err="1" smtClean="0">
                <a:solidFill>
                  <a:schemeClr val="tx1"/>
                </a:solidFill>
                <a:latin typeface="+mn-lt"/>
                <a:ea typeface="+mn-ea"/>
                <a:cs typeface="+mn-cs"/>
              </a:rPr>
              <a:t>wilful</a:t>
            </a:r>
            <a:r>
              <a:rPr lang="en-US" sz="1200" b="0" i="0" u="none" strike="noStrike" kern="1200" baseline="0" dirty="0" smtClean="0">
                <a:solidFill>
                  <a:schemeClr val="tx1"/>
                </a:solidFill>
                <a:latin typeface="+mn-lt"/>
                <a:ea typeface="+mn-ea"/>
                <a:cs typeface="+mn-cs"/>
              </a:rPr>
              <a:t> disturbing of fish; and to </a:t>
            </a:r>
            <a:r>
              <a:rPr lang="en-US" sz="1200" b="0" i="0" u="none" strike="noStrike" kern="1200" baseline="0" dirty="0" err="1" smtClean="0">
                <a:solidFill>
                  <a:schemeClr val="tx1"/>
                </a:solidFill>
                <a:latin typeface="+mn-lt"/>
                <a:ea typeface="+mn-ea"/>
                <a:cs typeface="+mn-cs"/>
              </a:rPr>
              <a:t>authorise</a:t>
            </a:r>
            <a:r>
              <a:rPr lang="en-US" sz="1200" b="0" i="0" u="none" strike="noStrike" kern="1200" baseline="0" dirty="0" smtClean="0">
                <a:solidFill>
                  <a:schemeClr val="tx1"/>
                </a:solidFill>
                <a:latin typeface="+mn-lt"/>
                <a:ea typeface="+mn-ea"/>
                <a:cs typeface="+mn-cs"/>
              </a:rPr>
              <a:t> the catching of fish.</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ZA"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1930s the </a:t>
            </a:r>
            <a:r>
              <a:rPr lang="en-US" sz="1200" b="0" i="0" u="none" strike="noStrike" kern="1200" baseline="0" dirty="0" err="1" smtClean="0">
                <a:solidFill>
                  <a:schemeClr val="tx1"/>
                </a:solidFill>
                <a:latin typeface="+mn-lt"/>
                <a:ea typeface="+mn-ea"/>
                <a:cs typeface="+mn-cs"/>
              </a:rPr>
              <a:t>Dwesa</a:t>
            </a:r>
            <a:r>
              <a:rPr lang="en-US" sz="1200" b="0" i="0" u="none" strike="noStrike" kern="1200" baseline="0" dirty="0" smtClean="0">
                <a:solidFill>
                  <a:schemeClr val="tx1"/>
                </a:solidFill>
                <a:latin typeface="+mn-lt"/>
                <a:ea typeface="+mn-ea"/>
                <a:cs typeface="+mn-cs"/>
              </a:rPr>
              <a:t> community was removed from the area and relocated to land adjacent to the fenced reserves of </a:t>
            </a:r>
            <a:r>
              <a:rPr lang="en-US" sz="1200" b="0" i="0" u="none" strike="noStrike" kern="1200" baseline="0" dirty="0" err="1" smtClean="0">
                <a:solidFill>
                  <a:schemeClr val="tx1"/>
                </a:solidFill>
                <a:latin typeface="+mn-lt"/>
                <a:ea typeface="+mn-ea"/>
                <a:cs typeface="+mn-cs"/>
              </a:rPr>
              <a:t>Dwesa</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Cwebe</a:t>
            </a:r>
            <a:r>
              <a:rPr lang="en-US" sz="1200" b="0" i="0" u="none" strike="noStrike" kern="1200" baseline="0" dirty="0" smtClean="0">
                <a:solidFill>
                  <a:schemeClr val="tx1"/>
                </a:solidFill>
                <a:latin typeface="+mn-lt"/>
                <a:ea typeface="+mn-ea"/>
                <a:cs typeface="+mn-cs"/>
              </a:rPr>
              <a:t>. The removal was effected to give white traders and farmers priority access to prime land. Black families were not allowed to live in the reserves but the communities continued to use the land and its resources. In the 1970s further forced removal took place as part of ‘betterment’ planning in respect of black communities as a means of concentrating them within easily controllable areas,</a:t>
            </a:r>
            <a:r>
              <a:rPr lang="en-ZA"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line with government policy at the time. The Transkei Conservation Act established the Dwesa-Cwebe Nature Reserves in 1975, and fencing of the reserves commenced with the resultant denial of access to the local villagers. During that period white families were allowed to maintain residential areas within the reserves and use the forest and sea resources whilst the local black communities were denied access to the reserve and its resources.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4</a:t>
            </a:fld>
            <a:endParaRPr lang="en-ZA"/>
          </a:p>
        </p:txBody>
      </p:sp>
    </p:spTree>
    <p:extLst>
      <p:ext uri="{BB962C8B-B14F-4D97-AF65-F5344CB8AC3E}">
        <p14:creationId xmlns:p14="http://schemas.microsoft.com/office/powerpoint/2010/main" val="396482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smtClean="0">
                <a:solidFill>
                  <a:schemeClr val="tx1"/>
                </a:solidFill>
                <a:latin typeface="+mn-lt"/>
                <a:ea typeface="+mn-ea"/>
                <a:cs typeface="+mn-cs"/>
              </a:rPr>
              <a:t>Women inter-tidal harvesters – Photo by Dr J Sunde.</a:t>
            </a:r>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5</a:t>
            </a:fld>
            <a:endParaRPr lang="en-ZA"/>
          </a:p>
        </p:txBody>
      </p:sp>
    </p:spTree>
    <p:extLst>
      <p:ext uri="{BB962C8B-B14F-4D97-AF65-F5344CB8AC3E}">
        <p14:creationId xmlns:p14="http://schemas.microsoft.com/office/powerpoint/2010/main" val="93620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9B60B1-C45F-4D5A-AE63-759E0F572B34}" type="slidenum">
              <a:rPr lang="en-ZA" smtClean="0"/>
              <a:t>6</a:t>
            </a:fld>
            <a:endParaRPr lang="en-ZA"/>
          </a:p>
        </p:txBody>
      </p:sp>
    </p:spTree>
    <p:extLst>
      <p:ext uri="{BB962C8B-B14F-4D97-AF65-F5344CB8AC3E}">
        <p14:creationId xmlns:p14="http://schemas.microsoft.com/office/powerpoint/2010/main" val="427981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ZA"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Section 250(1) of the Criminal Procedure Act 51 of 1977 (“the CPA”) creates a reverse onus in respect of persons charged with offences based </a:t>
            </a:r>
            <a:r>
              <a:rPr lang="en-ZA"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on the lack of “necessary authority” in the form of a “</a:t>
            </a:r>
            <a:r>
              <a:rPr lang="en-US" sz="1200" b="0" i="0" u="none" strike="noStrike" kern="1200" baseline="0" dirty="0" err="1" smtClean="0">
                <a:solidFill>
                  <a:schemeClr val="tx1"/>
                </a:solidFill>
                <a:latin typeface="+mn-lt"/>
                <a:ea typeface="+mn-ea"/>
                <a:cs typeface="+mn-cs"/>
              </a:rPr>
              <a:t>licence</a:t>
            </a:r>
            <a:r>
              <a:rPr lang="en-US" sz="1200" b="0" i="0" u="none" strike="noStrike" kern="1200" baseline="0" dirty="0" smtClean="0">
                <a:solidFill>
                  <a:schemeClr val="tx1"/>
                </a:solidFill>
                <a:latin typeface="+mn-lt"/>
                <a:ea typeface="+mn-ea"/>
                <a:cs typeface="+mn-cs"/>
              </a:rPr>
              <a:t>, permit, permission or other authority or qualification”. In order to discharge this onus, it is necessary for an accused to adduce evidence that he has the “necessary authority”.  </a:t>
            </a:r>
            <a:endParaRPr lang="en-ZA"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present matter, it is submitted that this requirement is satisfied </a:t>
            </a:r>
            <a:r>
              <a:rPr lang="en-US" sz="1200" b="0" i="1" u="none" strike="noStrike" kern="1200" baseline="0" dirty="0" smtClean="0">
                <a:solidFill>
                  <a:schemeClr val="tx1"/>
                </a:solidFill>
                <a:latin typeface="+mn-lt"/>
                <a:ea typeface="+mn-ea"/>
                <a:cs typeface="+mn-cs"/>
              </a:rPr>
              <a:t>either </a:t>
            </a:r>
            <a:r>
              <a:rPr lang="en-US" sz="1200" b="0" i="0" u="none" strike="noStrike" kern="1200" baseline="0" dirty="0" smtClean="0">
                <a:solidFill>
                  <a:schemeClr val="tx1"/>
                </a:solidFill>
                <a:latin typeface="+mn-lt"/>
                <a:ea typeface="+mn-ea"/>
                <a:cs typeface="+mn-cs"/>
              </a:rPr>
              <a:t>by adducing evidence that the requisite permit has been granted in terms of the MLRA and/or the Decree; or by proving the existence of a customary right of access that renders the conduct lawful.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7</a:t>
            </a:fld>
            <a:endParaRPr lang="en-ZA"/>
          </a:p>
        </p:txBody>
      </p:sp>
    </p:spTree>
    <p:extLst>
      <p:ext uri="{BB962C8B-B14F-4D97-AF65-F5344CB8AC3E}">
        <p14:creationId xmlns:p14="http://schemas.microsoft.com/office/powerpoint/2010/main" val="360724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8</a:t>
            </a:fld>
            <a:endParaRPr lang="en-ZA"/>
          </a:p>
        </p:txBody>
      </p:sp>
    </p:spTree>
    <p:extLst>
      <p:ext uri="{BB962C8B-B14F-4D97-AF65-F5344CB8AC3E}">
        <p14:creationId xmlns:p14="http://schemas.microsoft.com/office/powerpoint/2010/main" val="344693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F9B60B1-C45F-4D5A-AE63-759E0F572B34}" type="slidenum">
              <a:rPr lang="en-ZA" smtClean="0"/>
              <a:t>9</a:t>
            </a:fld>
            <a:endParaRPr lang="en-ZA"/>
          </a:p>
        </p:txBody>
      </p:sp>
    </p:spTree>
    <p:extLst>
      <p:ext uri="{BB962C8B-B14F-4D97-AF65-F5344CB8AC3E}">
        <p14:creationId xmlns:p14="http://schemas.microsoft.com/office/powerpoint/2010/main" val="351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4298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244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72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436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48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23952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854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930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21458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52145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40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3/5/2020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49748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93530" y="1588473"/>
            <a:ext cx="4698470" cy="2983528"/>
          </a:xfrm>
          <a:prstGeom prst="rect">
            <a:avLst/>
          </a:prstGeom>
        </p:spPr>
      </p:pic>
      <p:sp>
        <p:nvSpPr>
          <p:cNvPr id="4" name="TextBox 3"/>
          <p:cNvSpPr txBox="1"/>
          <p:nvPr/>
        </p:nvSpPr>
        <p:spPr>
          <a:xfrm>
            <a:off x="1338834" y="5287899"/>
            <a:ext cx="7196328" cy="646331"/>
          </a:xfrm>
          <a:prstGeom prst="rect">
            <a:avLst/>
          </a:prstGeom>
          <a:noFill/>
        </p:spPr>
        <p:txBody>
          <a:bodyPr wrap="square" rtlCol="0">
            <a:spAutoFit/>
          </a:bodyPr>
          <a:lstStyle/>
          <a:p>
            <a:r>
              <a:rPr lang="en-ZA" dirty="0"/>
              <a:t>A customary right to </a:t>
            </a:r>
            <a:r>
              <a:rPr lang="en-ZA" dirty="0" smtClean="0"/>
              <a:t>fish as a </a:t>
            </a:r>
            <a:r>
              <a:rPr lang="en-ZA" dirty="0"/>
              <a:t>legitimate defence to criminal liability – </a:t>
            </a:r>
            <a:r>
              <a:rPr lang="en-ZA" b="1" i="1" dirty="0" smtClean="0"/>
              <a:t>Gongqose </a:t>
            </a:r>
            <a:r>
              <a:rPr lang="en-ZA" b="1" i="1" dirty="0"/>
              <a:t>v Minister of </a:t>
            </a:r>
            <a:r>
              <a:rPr lang="en-ZA" b="1" i="1" dirty="0" smtClean="0"/>
              <a:t>DAFF</a:t>
            </a:r>
            <a:endParaRPr lang="en-ZA" b="1" dirty="0"/>
          </a:p>
        </p:txBody>
      </p:sp>
    </p:spTree>
    <p:extLst>
      <p:ext uri="{BB962C8B-B14F-4D97-AF65-F5344CB8AC3E}">
        <p14:creationId xmlns:p14="http://schemas.microsoft.com/office/powerpoint/2010/main" val="3332356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187282"/>
            <a:ext cx="9720072" cy="1074251"/>
          </a:xfrm>
        </p:spPr>
        <p:txBody>
          <a:bodyPr>
            <a:normAutofit fontScale="90000"/>
          </a:bodyPr>
          <a:lstStyle/>
          <a:p>
            <a:pPr marL="914400" indent="-914400">
              <a:buFont typeface="+mj-lt"/>
              <a:buAutoNum type="arabicPeriod" startAt="4"/>
            </a:pPr>
            <a:r>
              <a:rPr lang="en-ZA" sz="4400" dirty="0" smtClean="0"/>
              <a:t>Analysis of the law : problems &amp; governments Approach</a:t>
            </a:r>
            <a:endParaRPr lang="en-ZA" sz="4400" dirty="0"/>
          </a:p>
        </p:txBody>
      </p:sp>
      <p:sp>
        <p:nvSpPr>
          <p:cNvPr id="3" name="Content Placeholder 2"/>
          <p:cNvSpPr>
            <a:spLocks noGrp="1"/>
          </p:cNvSpPr>
          <p:nvPr>
            <p:ph idx="1"/>
          </p:nvPr>
        </p:nvSpPr>
        <p:spPr>
          <a:xfrm>
            <a:off x="846328" y="1261533"/>
            <a:ext cx="10236539" cy="4605866"/>
          </a:xfrm>
        </p:spPr>
        <p:txBody>
          <a:bodyPr>
            <a:normAutofit/>
          </a:bodyPr>
          <a:lstStyle/>
          <a:p>
            <a:pPr>
              <a:buFont typeface="Tw Cen MT" panose="020B0602020104020603" pitchFamily="34" charset="0"/>
              <a:buChar char="?"/>
            </a:pPr>
            <a:r>
              <a:rPr lang="en-ZA" dirty="0" smtClean="0"/>
              <a:t> The current provisions of the MLRA only mentions section 39(3) – since then no further clarity on content, reach and meaning of customary fishing rights </a:t>
            </a:r>
          </a:p>
          <a:p>
            <a:pPr>
              <a:buFont typeface="Tw Cen MT" panose="020B0602020104020603" pitchFamily="34" charset="0"/>
              <a:buChar char="?"/>
            </a:pPr>
            <a:r>
              <a:rPr lang="en-ZA" dirty="0" smtClean="0"/>
              <a:t> Currently the law deals with customary fishing communities parallel to and regulation for recreational fishers – requiring permits to be held (see how </a:t>
            </a:r>
            <a:r>
              <a:rPr lang="en-ZA" dirty="0"/>
              <a:t>they treat </a:t>
            </a:r>
            <a:r>
              <a:rPr lang="en-ZA" dirty="0" smtClean="0"/>
              <a:t>MPA Regulations for Dwesa-Cwebe MPA issued in 2015/2016)</a:t>
            </a:r>
          </a:p>
          <a:p>
            <a:pPr>
              <a:buFont typeface="Tw Cen MT" panose="020B0602020104020603" pitchFamily="34" charset="0"/>
              <a:buChar char="?"/>
            </a:pPr>
            <a:r>
              <a:rPr lang="en-ZA" dirty="0"/>
              <a:t> </a:t>
            </a:r>
            <a:r>
              <a:rPr lang="en-ZA" dirty="0" smtClean="0"/>
              <a:t>The SSF-Policy recognises customary fishing rights and its distinguishing features however, this is not reflected in the SSF-Regulations</a:t>
            </a:r>
          </a:p>
          <a:p>
            <a:pPr>
              <a:buFont typeface="Tw Cen MT" panose="020B0602020104020603" pitchFamily="34" charset="0"/>
              <a:buChar char="?"/>
            </a:pPr>
            <a:r>
              <a:rPr lang="en-ZA" dirty="0"/>
              <a:t> </a:t>
            </a:r>
            <a:r>
              <a:rPr lang="en-ZA" dirty="0" smtClean="0"/>
              <a:t>Customary fishing vs Subsistence fishing vs Small-scale fishing. We might think that all these terminology are synonymous and government clearly thinks so – They are not! which is why there is currently a disparity prevailing in the fisheries legal framework.</a:t>
            </a:r>
          </a:p>
          <a:p>
            <a:pPr>
              <a:buFont typeface="Tw Cen MT" panose="020B0602020104020603" pitchFamily="34" charset="0"/>
              <a:buChar char="?"/>
            </a:pPr>
            <a:r>
              <a:rPr lang="en-ZA" dirty="0"/>
              <a:t> </a:t>
            </a:r>
            <a:r>
              <a:rPr lang="en-ZA" dirty="0" smtClean="0"/>
              <a:t>This disparity in the legal framework creates uncertainty about the place of customary fishing rights for communities.</a:t>
            </a:r>
          </a:p>
          <a:p>
            <a:pPr>
              <a:buFont typeface="Tw Cen MT" panose="020B0602020104020603" pitchFamily="34" charset="0"/>
              <a:buChar char="?"/>
            </a:pPr>
            <a:endParaRPr lang="en-ZA" dirty="0"/>
          </a:p>
        </p:txBody>
      </p:sp>
    </p:spTree>
    <p:extLst>
      <p:ext uri="{BB962C8B-B14F-4D97-AF65-F5344CB8AC3E}">
        <p14:creationId xmlns:p14="http://schemas.microsoft.com/office/powerpoint/2010/main" val="2844614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187282"/>
            <a:ext cx="9720072" cy="1074251"/>
          </a:xfrm>
        </p:spPr>
        <p:txBody>
          <a:bodyPr>
            <a:normAutofit fontScale="90000"/>
          </a:bodyPr>
          <a:lstStyle/>
          <a:p>
            <a:pPr marL="914400" indent="-914400">
              <a:buFont typeface="+mj-lt"/>
              <a:buAutoNum type="arabicPeriod" startAt="4"/>
            </a:pPr>
            <a:r>
              <a:rPr lang="en-ZA" sz="4400" dirty="0" smtClean="0"/>
              <a:t>Analysis of the law : problems &amp; governments Approach</a:t>
            </a:r>
            <a:endParaRPr lang="en-ZA" sz="4400" dirty="0"/>
          </a:p>
        </p:txBody>
      </p:sp>
      <p:sp>
        <p:nvSpPr>
          <p:cNvPr id="3" name="Content Placeholder 2"/>
          <p:cNvSpPr>
            <a:spLocks noGrp="1"/>
          </p:cNvSpPr>
          <p:nvPr>
            <p:ph idx="1"/>
          </p:nvPr>
        </p:nvSpPr>
        <p:spPr>
          <a:xfrm>
            <a:off x="846328" y="1261533"/>
            <a:ext cx="10236539" cy="4371824"/>
          </a:xfrm>
        </p:spPr>
        <p:txBody>
          <a:bodyPr>
            <a:normAutofit/>
          </a:bodyPr>
          <a:lstStyle/>
          <a:p>
            <a:pPr>
              <a:buFont typeface="Tw Cen MT" panose="020B0602020104020603" pitchFamily="34" charset="0"/>
              <a:buChar char="?"/>
            </a:pPr>
            <a:r>
              <a:rPr lang="en-ZA" sz="2400" dirty="0" smtClean="0"/>
              <a:t>Government’s approach: </a:t>
            </a:r>
          </a:p>
          <a:p>
            <a:pPr lvl="1">
              <a:buFont typeface="Tw Cen MT" panose="020B0602020104020603" pitchFamily="34" charset="0"/>
              <a:buChar char="?"/>
            </a:pPr>
            <a:r>
              <a:rPr lang="en-ZA" sz="2000" dirty="0" smtClean="0"/>
              <a:t>Government fails to properly engage and consult with the communities who are directly impacted (shown in all cases brought to date)</a:t>
            </a:r>
          </a:p>
          <a:p>
            <a:pPr lvl="1">
              <a:buFont typeface="Tw Cen MT" panose="020B0602020104020603" pitchFamily="34" charset="0"/>
              <a:buChar char="?"/>
            </a:pPr>
            <a:r>
              <a:rPr lang="en-ZA" sz="2000" dirty="0" smtClean="0"/>
              <a:t> Dealing with the rights of customary fishing communities similarly to recreational fishing rights (lack of permit means illegal and then arrested and dealt with like poachers) is deeply problematic since the one class of fishers is not dependent on livelihoods and expression of culture</a:t>
            </a:r>
            <a:r>
              <a:rPr lang="en-ZA" sz="2000" smtClean="0"/>
              <a:t>. </a:t>
            </a:r>
          </a:p>
          <a:p>
            <a:pPr lvl="1">
              <a:buFont typeface="Tw Cen MT" panose="020B0602020104020603" pitchFamily="34" charset="0"/>
              <a:buChar char="?"/>
            </a:pPr>
            <a:r>
              <a:rPr lang="en-ZA" sz="2000" smtClean="0"/>
              <a:t>Customary </a:t>
            </a:r>
            <a:r>
              <a:rPr lang="en-ZA" sz="2000" dirty="0" smtClean="0"/>
              <a:t>fishers have an inherent right to fish which needs to recognised by the State and not allocated a fishing right as with other class of fishers provided for in the current legal schemes.</a:t>
            </a:r>
          </a:p>
          <a:p>
            <a:pPr lvl="1">
              <a:buFont typeface="Tw Cen MT" panose="020B0602020104020603" pitchFamily="34" charset="0"/>
              <a:buChar char="?"/>
            </a:pPr>
            <a:r>
              <a:rPr lang="en-ZA" sz="2000" dirty="0" smtClean="0"/>
              <a:t> Piece-meal remedies when problem arises within a specific community (MPA regulations to allow limited access with permits and bag and species limits but also includes similar relief for recreational fishers) is no solution at all but can be viewed by the fishing communities as a silencing mechanism at best.</a:t>
            </a:r>
            <a:endParaRPr lang="en-ZA" sz="2000" dirty="0"/>
          </a:p>
        </p:txBody>
      </p:sp>
    </p:spTree>
    <p:extLst>
      <p:ext uri="{BB962C8B-B14F-4D97-AF65-F5344CB8AC3E}">
        <p14:creationId xmlns:p14="http://schemas.microsoft.com/office/powerpoint/2010/main" val="1453735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394" y="269918"/>
            <a:ext cx="9720072" cy="1499616"/>
          </a:xfrm>
        </p:spPr>
        <p:txBody>
          <a:bodyPr/>
          <a:lstStyle/>
          <a:p>
            <a:r>
              <a:rPr lang="en-ZA" dirty="0" smtClean="0"/>
              <a:t>5. Take – away </a:t>
            </a:r>
            <a:endParaRPr lang="en-ZA" dirty="0"/>
          </a:p>
        </p:txBody>
      </p:sp>
      <p:sp>
        <p:nvSpPr>
          <p:cNvPr id="5" name="Content Placeholder 4"/>
          <p:cNvSpPr>
            <a:spLocks noGrp="1"/>
          </p:cNvSpPr>
          <p:nvPr>
            <p:ph idx="1"/>
          </p:nvPr>
        </p:nvSpPr>
        <p:spPr>
          <a:xfrm>
            <a:off x="761660" y="1532467"/>
            <a:ext cx="9720073" cy="4023360"/>
          </a:xfrm>
        </p:spPr>
        <p:txBody>
          <a:bodyPr>
            <a:normAutofit fontScale="85000" lnSpcReduction="10000"/>
          </a:bodyPr>
          <a:lstStyle/>
          <a:p>
            <a:r>
              <a:rPr lang="en-ZA" dirty="0" smtClean="0"/>
              <a:t>This case established a customary right to fish as a legitimate defence to criminal sanction imposed on persons otherwise fishing in restricted MPA’s; </a:t>
            </a:r>
          </a:p>
          <a:p>
            <a:r>
              <a:rPr lang="en-ZA" dirty="0" smtClean="0"/>
              <a:t>However, without the necessary clarity in the law it is practically difficult to enforce the law as the Gongqose case clearly illustrates;</a:t>
            </a:r>
          </a:p>
          <a:p>
            <a:r>
              <a:rPr lang="en-ZA" dirty="0" smtClean="0"/>
              <a:t>Customary fishing communities will continue to be vulnerable to criminal liability and legal sanction;</a:t>
            </a:r>
          </a:p>
          <a:p>
            <a:r>
              <a:rPr lang="en-ZA" dirty="0" smtClean="0"/>
              <a:t>Customary fishing rights cannot be “allocated rights” similar to other fishing rights;</a:t>
            </a:r>
          </a:p>
          <a:p>
            <a:r>
              <a:rPr lang="en-ZA" dirty="0" smtClean="0"/>
              <a:t>Proper consultation and engagement with the local communities is </a:t>
            </a:r>
            <a:r>
              <a:rPr lang="en-ZA" dirty="0" smtClean="0"/>
              <a:t>indispensable/imperative;</a:t>
            </a:r>
            <a:endParaRPr lang="en-ZA" dirty="0" smtClean="0"/>
          </a:p>
          <a:p>
            <a:r>
              <a:rPr lang="en-ZA" dirty="0" smtClean="0"/>
              <a:t>Piece-meal solutions are not sustainable and cannot be the par for course as customary fishing communities in various areas of the coast have become accustomed to;</a:t>
            </a:r>
          </a:p>
          <a:p>
            <a:r>
              <a:rPr lang="en-ZA" dirty="0" smtClean="0"/>
              <a:t>Proper and holistic reform of the legal framework is necessary to ensure that customary fishing communities are no longer treated as the step-child of the ‘fishing rights family’ but rather taking granted their place as legitimate fishing rights holders alongside other fishing rights holders.</a:t>
            </a:r>
          </a:p>
          <a:p>
            <a:endParaRPr lang="en-ZA" dirty="0" smtClean="0"/>
          </a:p>
          <a:p>
            <a:endParaRPr lang="en-ZA" dirty="0" smtClean="0"/>
          </a:p>
          <a:p>
            <a:endParaRPr lang="en-ZA" dirty="0"/>
          </a:p>
        </p:txBody>
      </p:sp>
    </p:spTree>
    <p:extLst>
      <p:ext uri="{BB962C8B-B14F-4D97-AF65-F5344CB8AC3E}">
        <p14:creationId xmlns:p14="http://schemas.microsoft.com/office/powerpoint/2010/main" val="1237758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38912"/>
            <a:ext cx="9720072" cy="1499616"/>
          </a:xfrm>
        </p:spPr>
        <p:txBody>
          <a:bodyPr/>
          <a:lstStyle/>
          <a:p>
            <a:pPr algn="ctr"/>
            <a:r>
              <a:rPr lang="en-ZA" dirty="0" smtClean="0"/>
              <a:t>TALKING POINTS	</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9558163"/>
              </p:ext>
            </p:extLst>
          </p:nvPr>
        </p:nvGraphicFramePr>
        <p:xfrm>
          <a:off x="1024128" y="1938528"/>
          <a:ext cx="10085832" cy="3822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81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78408"/>
          </a:xfrm>
        </p:spPr>
        <p:txBody>
          <a:bodyPr>
            <a:normAutofit/>
          </a:bodyPr>
          <a:lstStyle/>
          <a:p>
            <a:pPr marL="914400" indent="-914400">
              <a:buFont typeface="+mj-lt"/>
              <a:buAutoNum type="arabicPeriod"/>
            </a:pPr>
            <a:r>
              <a:rPr lang="en-ZA" sz="4000" dirty="0" smtClean="0"/>
              <a:t>The facts/ISSUES/litigation</a:t>
            </a:r>
            <a:endParaRPr lang="en-ZA" sz="4000" dirty="0"/>
          </a:p>
        </p:txBody>
      </p:sp>
      <p:sp>
        <p:nvSpPr>
          <p:cNvPr id="3" name="Content Placeholder 2"/>
          <p:cNvSpPr>
            <a:spLocks noGrp="1"/>
          </p:cNvSpPr>
          <p:nvPr>
            <p:ph idx="1"/>
          </p:nvPr>
        </p:nvSpPr>
        <p:spPr>
          <a:xfrm>
            <a:off x="777240" y="1563623"/>
            <a:ext cx="11005185" cy="4770501"/>
          </a:xfrm>
        </p:spPr>
        <p:txBody>
          <a:bodyPr>
            <a:normAutofit/>
          </a:bodyPr>
          <a:lstStyle/>
          <a:p>
            <a:r>
              <a:rPr lang="en-ZA" dirty="0" smtClean="0"/>
              <a:t>The appellants are members of the </a:t>
            </a:r>
            <a:r>
              <a:rPr lang="en-ZA" i="1" dirty="0" err="1" smtClean="0"/>
              <a:t>Hobeni</a:t>
            </a:r>
            <a:r>
              <a:rPr lang="en-ZA" dirty="0" smtClean="0"/>
              <a:t> community.</a:t>
            </a:r>
          </a:p>
          <a:p>
            <a:r>
              <a:rPr lang="en-ZA" dirty="0"/>
              <a:t>A</a:t>
            </a:r>
            <a:r>
              <a:rPr lang="en-ZA" dirty="0" smtClean="0"/>
              <a:t>rrested and charged with attempting to fish in the </a:t>
            </a:r>
            <a:r>
              <a:rPr lang="en-ZA" i="1" dirty="0" smtClean="0"/>
              <a:t>Dwesa-Cwebe</a:t>
            </a:r>
            <a:r>
              <a:rPr lang="en-ZA" dirty="0" smtClean="0"/>
              <a:t> MPA in 2010</a:t>
            </a:r>
          </a:p>
          <a:p>
            <a:r>
              <a:rPr lang="en-ZA" dirty="0" smtClean="0"/>
              <a:t>Allegedly contravening the following laws: MLRA &amp; </a:t>
            </a:r>
            <a:r>
              <a:rPr lang="en-US" dirty="0"/>
              <a:t>Environmental Conservation Decree</a:t>
            </a:r>
            <a:endParaRPr lang="en-ZA" dirty="0" smtClean="0"/>
          </a:p>
          <a:p>
            <a:pPr algn="just">
              <a:buFont typeface="Wingdings" panose="05000000000000000000" pitchFamily="2" charset="2"/>
              <a:buChar char="q"/>
            </a:pPr>
            <a:r>
              <a:rPr lang="en-ZA" dirty="0" smtClean="0"/>
              <a:t>  Fishing in a MPA without </a:t>
            </a:r>
            <a:r>
              <a:rPr lang="en-ZA" dirty="0"/>
              <a:t>permission </a:t>
            </a:r>
            <a:r>
              <a:rPr lang="en-ZA" dirty="0" smtClean="0"/>
              <a:t>[Section 43 of </a:t>
            </a:r>
            <a:r>
              <a:rPr lang="en-ZA" dirty="0"/>
              <a:t>the </a:t>
            </a:r>
            <a:r>
              <a:rPr lang="en-ZA" dirty="0" smtClean="0"/>
              <a:t>MLRA] </a:t>
            </a:r>
          </a:p>
          <a:p>
            <a:pPr algn="just">
              <a:buFont typeface="Wingdings" panose="05000000000000000000" pitchFamily="2" charset="2"/>
              <a:buChar char="q"/>
              <a:tabLst>
                <a:tab pos="447675" algn="l"/>
              </a:tabLst>
            </a:pPr>
            <a:r>
              <a:rPr lang="en-ZA" dirty="0" smtClean="0"/>
              <a:t>  Entering </a:t>
            </a:r>
            <a:r>
              <a:rPr lang="en-ZA" dirty="0"/>
              <a:t>a </a:t>
            </a:r>
            <a:r>
              <a:rPr lang="en-ZA" dirty="0" smtClean="0"/>
              <a:t>Nature Reserve(MPA) </a:t>
            </a:r>
            <a:r>
              <a:rPr lang="en-ZA" dirty="0"/>
              <a:t>without a </a:t>
            </a:r>
            <a:r>
              <a:rPr lang="en-ZA" dirty="0" smtClean="0"/>
              <a:t>permit [Section 29(1)(a) of the </a:t>
            </a:r>
            <a:r>
              <a:rPr lang="en-US" dirty="0" smtClean="0"/>
              <a:t>Conservation 	Decree] </a:t>
            </a:r>
            <a:r>
              <a:rPr lang="en-ZA" dirty="0" smtClean="0"/>
              <a:t> </a:t>
            </a:r>
          </a:p>
          <a:p>
            <a:pPr algn="just" defTabSz="447675">
              <a:buFont typeface="Wingdings" panose="05000000000000000000" pitchFamily="2" charset="2"/>
              <a:buChar char="q"/>
            </a:pPr>
            <a:r>
              <a:rPr lang="en-ZA" dirty="0" smtClean="0"/>
              <a:t>  Being in possession of </a:t>
            </a:r>
            <a:r>
              <a:rPr lang="en-US" dirty="0"/>
              <a:t>any weapon, explosive, trap or </a:t>
            </a:r>
            <a:r>
              <a:rPr lang="en-US" dirty="0" smtClean="0"/>
              <a:t>poison (e.g. fishing gear)  	[</a:t>
            </a:r>
            <a:r>
              <a:rPr lang="en-ZA" dirty="0"/>
              <a:t>Section </a:t>
            </a:r>
            <a:r>
              <a:rPr lang="en-ZA" dirty="0" smtClean="0"/>
              <a:t>	29(1)(b) </a:t>
            </a:r>
            <a:r>
              <a:rPr lang="en-ZA" dirty="0"/>
              <a:t>of the </a:t>
            </a:r>
            <a:r>
              <a:rPr lang="en-US" dirty="0"/>
              <a:t>Conservation </a:t>
            </a:r>
            <a:r>
              <a:rPr lang="en-US" dirty="0" smtClean="0"/>
              <a:t>Decree]</a:t>
            </a:r>
            <a:endParaRPr lang="en-ZA" dirty="0" smtClean="0"/>
          </a:p>
          <a:p>
            <a:pPr algn="just" defTabSz="447675">
              <a:buFont typeface="Wingdings" panose="05000000000000000000" pitchFamily="2" charset="2"/>
              <a:buChar char="q"/>
            </a:pPr>
            <a:r>
              <a:rPr lang="en-ZA" dirty="0" smtClean="0"/>
              <a:t>  Killing/disturbance of other species other than the fish </a:t>
            </a:r>
            <a:r>
              <a:rPr lang="en-ZA" dirty="0"/>
              <a:t>caught [Section 29(1</a:t>
            </a:r>
            <a:r>
              <a:rPr lang="en-ZA" dirty="0" smtClean="0"/>
              <a:t>)(c) of the  	</a:t>
            </a:r>
            <a:r>
              <a:rPr lang="en-US" dirty="0" smtClean="0"/>
              <a:t>Conservation Decree]</a:t>
            </a:r>
            <a:endParaRPr lang="en-ZA" dirty="0"/>
          </a:p>
          <a:p>
            <a:endParaRPr lang="en-ZA" dirty="0"/>
          </a:p>
          <a:p>
            <a:endParaRPr lang="en-ZA" dirty="0" smtClean="0"/>
          </a:p>
          <a:p>
            <a:endParaRPr lang="en-ZA" dirty="0" smtClean="0"/>
          </a:p>
          <a:p>
            <a:endParaRPr lang="en-ZA" dirty="0"/>
          </a:p>
        </p:txBody>
      </p:sp>
    </p:spTree>
    <p:extLst>
      <p:ext uri="{BB962C8B-B14F-4D97-AF65-F5344CB8AC3E}">
        <p14:creationId xmlns:p14="http://schemas.microsoft.com/office/powerpoint/2010/main" val="3056937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74904"/>
            <a:ext cx="9720072" cy="1006221"/>
          </a:xfrm>
        </p:spPr>
        <p:txBody>
          <a:bodyPr>
            <a:normAutofit/>
          </a:bodyPr>
          <a:lstStyle/>
          <a:p>
            <a:r>
              <a:rPr lang="en-ZA" sz="4000" dirty="0"/>
              <a:t>The facts/ISSUES/litigation</a:t>
            </a:r>
          </a:p>
        </p:txBody>
      </p:sp>
      <p:sp>
        <p:nvSpPr>
          <p:cNvPr id="3" name="Content Placeholder 2"/>
          <p:cNvSpPr>
            <a:spLocks noGrp="1"/>
          </p:cNvSpPr>
          <p:nvPr>
            <p:ph idx="1"/>
          </p:nvPr>
        </p:nvSpPr>
        <p:spPr>
          <a:xfrm>
            <a:off x="740664" y="1381125"/>
            <a:ext cx="10287000" cy="4709160"/>
          </a:xfrm>
        </p:spPr>
        <p:txBody>
          <a:bodyPr>
            <a:normAutofit fontScale="92500" lnSpcReduction="10000"/>
          </a:bodyPr>
          <a:lstStyle/>
          <a:p>
            <a:r>
              <a:rPr lang="en-ZA" dirty="0" smtClean="0"/>
              <a:t>Since its in declaration in 2000, Enforcement of the prohibition on fishing in the MPA only started in 2005.</a:t>
            </a:r>
          </a:p>
          <a:p>
            <a:r>
              <a:rPr lang="en-ZA" dirty="0" smtClean="0"/>
              <a:t>During that time the Dwesa-Cwebe communities continued to fish according to their customary rights and practices.</a:t>
            </a:r>
          </a:p>
          <a:p>
            <a:r>
              <a:rPr lang="en-ZA" dirty="0" smtClean="0"/>
              <a:t>Between 2006-2008 (failed)attempts were made to engage the DEAT concerning the communities access to and sustainable use of marine resource in the MPA.</a:t>
            </a:r>
          </a:p>
          <a:p>
            <a:r>
              <a:rPr lang="en-ZA" dirty="0" smtClean="0"/>
              <a:t>Litigation history:</a:t>
            </a:r>
          </a:p>
          <a:p>
            <a:r>
              <a:rPr lang="en-ZA" dirty="0" err="1" smtClean="0"/>
              <a:t>Elliotdale</a:t>
            </a:r>
            <a:r>
              <a:rPr lang="en-ZA" dirty="0" smtClean="0"/>
              <a:t> Magistrates court (2012) </a:t>
            </a:r>
            <a:r>
              <a:rPr lang="en-ZA" dirty="0" smtClean="0">
                <a:latin typeface="Segoe UI Emoji" panose="020B0502040204020203" pitchFamily="34" charset="0"/>
                <a:ea typeface="Segoe UI Emoji" panose="020B0502040204020203" pitchFamily="34" charset="0"/>
              </a:rPr>
              <a:t>→ </a:t>
            </a:r>
            <a:r>
              <a:rPr lang="en-ZA" dirty="0"/>
              <a:t>Mthatha High </a:t>
            </a:r>
            <a:r>
              <a:rPr lang="en-ZA" dirty="0" smtClean="0"/>
              <a:t>Court (2015) </a:t>
            </a:r>
            <a:r>
              <a:rPr lang="en-ZA" dirty="0" smtClean="0">
                <a:latin typeface="Segoe UI Emoji" panose="020B0502040204020203" pitchFamily="34" charset="0"/>
                <a:ea typeface="Segoe UI Emoji" panose="020B0502040204020203" pitchFamily="34" charset="0"/>
              </a:rPr>
              <a:t>⇢ </a:t>
            </a:r>
            <a:r>
              <a:rPr lang="en-ZA" dirty="0"/>
              <a:t>Supreme Court of </a:t>
            </a:r>
            <a:r>
              <a:rPr lang="en-ZA" dirty="0" smtClean="0"/>
              <a:t>Appeal (2018)</a:t>
            </a:r>
          </a:p>
          <a:p>
            <a:r>
              <a:rPr lang="en-ZA" dirty="0" smtClean="0"/>
              <a:t>Main legal issues: </a:t>
            </a:r>
          </a:p>
          <a:p>
            <a:r>
              <a:rPr lang="en-ZA" dirty="0" smtClean="0"/>
              <a:t>Can the exercise of a customary right to fish be raised as a defence in criminal proceedings?</a:t>
            </a:r>
          </a:p>
          <a:p>
            <a:r>
              <a:rPr lang="en-ZA" dirty="0" smtClean="0"/>
              <a:t>Can a customary right of access to marine resources render fishing in the MPA without a permit lawful?</a:t>
            </a:r>
          </a:p>
          <a:p>
            <a:endParaRPr lang="en-ZA" dirty="0"/>
          </a:p>
          <a:p>
            <a:endParaRPr lang="en-ZA" dirty="0" smtClean="0"/>
          </a:p>
          <a:p>
            <a:endParaRPr lang="en-ZA" dirty="0"/>
          </a:p>
        </p:txBody>
      </p:sp>
    </p:spTree>
    <p:extLst>
      <p:ext uri="{BB962C8B-B14F-4D97-AF65-F5344CB8AC3E}">
        <p14:creationId xmlns:p14="http://schemas.microsoft.com/office/powerpoint/2010/main" val="863072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053" y="0"/>
            <a:ext cx="5412074" cy="1111449"/>
          </a:xfrm>
        </p:spPr>
        <p:txBody>
          <a:bodyPr>
            <a:normAutofit/>
          </a:bodyPr>
          <a:lstStyle/>
          <a:p>
            <a:r>
              <a:rPr lang="en-ZA" sz="3200" dirty="0" smtClean="0"/>
              <a:t>DWESA – CWEBE MPA IMAGES</a:t>
            </a:r>
            <a:endParaRPr lang="en-ZA" sz="3200" dirty="0"/>
          </a:p>
        </p:txBody>
      </p:sp>
      <p:pic>
        <p:nvPicPr>
          <p:cNvPr id="4" name="Content Placeholder 3"/>
          <p:cNvPicPr>
            <a:picLocks noGrp="1" noChangeAspect="1"/>
          </p:cNvPicPr>
          <p:nvPr>
            <p:ph idx="1"/>
          </p:nvPr>
        </p:nvPicPr>
        <p:blipFill>
          <a:blip r:embed="rId3"/>
          <a:stretch>
            <a:fillRect/>
          </a:stretch>
        </p:blipFill>
        <p:spPr>
          <a:xfrm>
            <a:off x="6931502" y="385191"/>
            <a:ext cx="4669948" cy="6134100"/>
          </a:xfrm>
          <a:prstGeom prst="rect">
            <a:avLst/>
          </a:prstGeom>
        </p:spPr>
      </p:pic>
      <p:pic>
        <p:nvPicPr>
          <p:cNvPr id="5" name="Picture 4"/>
          <p:cNvPicPr>
            <a:picLocks noChangeAspect="1"/>
          </p:cNvPicPr>
          <p:nvPr/>
        </p:nvPicPr>
        <p:blipFill>
          <a:blip r:embed="rId4"/>
          <a:stretch>
            <a:fillRect/>
          </a:stretch>
        </p:blipFill>
        <p:spPr>
          <a:xfrm>
            <a:off x="989044" y="964557"/>
            <a:ext cx="4877176" cy="3228699"/>
          </a:xfrm>
          <a:prstGeom prst="rect">
            <a:avLst/>
          </a:prstGeom>
        </p:spPr>
      </p:pic>
      <p:sp>
        <p:nvSpPr>
          <p:cNvPr id="6" name="TextBox 5"/>
          <p:cNvSpPr txBox="1"/>
          <p:nvPr/>
        </p:nvSpPr>
        <p:spPr>
          <a:xfrm>
            <a:off x="403464" y="4476750"/>
            <a:ext cx="5486399" cy="2308324"/>
          </a:xfrm>
          <a:prstGeom prst="rect">
            <a:avLst/>
          </a:prstGeom>
          <a:noFill/>
        </p:spPr>
        <p:txBody>
          <a:bodyPr wrap="square" rtlCol="0">
            <a:spAutoFit/>
          </a:bodyPr>
          <a:lstStyle/>
          <a:p>
            <a:r>
              <a:rPr lang="en-US" dirty="0" smtClean="0"/>
              <a:t>The MPA is located </a:t>
            </a:r>
            <a:r>
              <a:rPr lang="en-US" dirty="0"/>
              <a:t>in the former Transkei, on the east coast of South Africa, north-east of East London. </a:t>
            </a:r>
          </a:p>
          <a:p>
            <a:r>
              <a:rPr lang="en-US" dirty="0" smtClean="0"/>
              <a:t>It </a:t>
            </a:r>
            <a:r>
              <a:rPr lang="en-US" dirty="0"/>
              <a:t>incorporates approximately 19 km of mainly rocky shore coastline and extends 6 nautical miles (10.8 km) out to sea. The MPA is adjacent to the Dwesa-Cwebe Nature Reserve (the Reserve) which was the subject of a successful land claim by communities of the </a:t>
            </a:r>
            <a:r>
              <a:rPr lang="en-US" dirty="0" smtClean="0"/>
              <a:t>area.</a:t>
            </a:r>
            <a:endParaRPr lang="en-US" dirty="0"/>
          </a:p>
          <a:p>
            <a:endParaRPr lang="en-ZA" dirty="0"/>
          </a:p>
        </p:txBody>
      </p:sp>
    </p:spTree>
    <p:extLst>
      <p:ext uri="{BB962C8B-B14F-4D97-AF65-F5344CB8AC3E}">
        <p14:creationId xmlns:p14="http://schemas.microsoft.com/office/powerpoint/2010/main" val="4280439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72" y="80650"/>
            <a:ext cx="8577071" cy="720079"/>
          </a:xfrm>
        </p:spPr>
        <p:txBody>
          <a:bodyPr>
            <a:normAutofit/>
          </a:bodyPr>
          <a:lstStyle/>
          <a:p>
            <a:pPr algn="ctr"/>
            <a:r>
              <a:rPr lang="en-ZA" sz="2800" dirty="0" smtClean="0"/>
              <a:t>DWESA – CWEBE RECREATION vs COMMUNITY REALITY</a:t>
            </a:r>
            <a:endParaRPr lang="en-ZA" sz="2800" dirty="0"/>
          </a:p>
        </p:txBody>
      </p:sp>
      <p:pic>
        <p:nvPicPr>
          <p:cNvPr id="3" name="Picture 2"/>
          <p:cNvPicPr>
            <a:picLocks noChangeAspect="1"/>
          </p:cNvPicPr>
          <p:nvPr/>
        </p:nvPicPr>
        <p:blipFill>
          <a:blip r:embed="rId3"/>
          <a:stretch>
            <a:fillRect/>
          </a:stretch>
        </p:blipFill>
        <p:spPr>
          <a:xfrm>
            <a:off x="7795992" y="4001678"/>
            <a:ext cx="3643122" cy="2714594"/>
          </a:xfrm>
          <a:prstGeom prst="rect">
            <a:avLst/>
          </a:prstGeom>
        </p:spPr>
      </p:pic>
      <p:pic>
        <p:nvPicPr>
          <p:cNvPr id="1026" name="Picture 2" descr="The Haven Hotel complex at Mbashe River mouth. Picture: Suppli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4" y="1139405"/>
            <a:ext cx="4820744" cy="27145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72274" y="800729"/>
            <a:ext cx="4727513" cy="369332"/>
          </a:xfrm>
          <a:prstGeom prst="rect">
            <a:avLst/>
          </a:prstGeom>
        </p:spPr>
        <p:txBody>
          <a:bodyPr wrap="none">
            <a:spAutoFit/>
          </a:bodyPr>
          <a:lstStyle/>
          <a:p>
            <a:r>
              <a:rPr lang="en-US" dirty="0"/>
              <a:t>The Haven Hotel complex at </a:t>
            </a:r>
            <a:r>
              <a:rPr lang="en-US" dirty="0" err="1"/>
              <a:t>Mbashe</a:t>
            </a:r>
            <a:r>
              <a:rPr lang="en-US" dirty="0"/>
              <a:t> River mouth.</a:t>
            </a:r>
            <a:endParaRPr lang="en-ZA" dirty="0"/>
          </a:p>
        </p:txBody>
      </p:sp>
      <p:pic>
        <p:nvPicPr>
          <p:cNvPr id="1028" name="Picture 4" descr="Image result for Dwesa Cwebe Communit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729" y="640466"/>
            <a:ext cx="4406951" cy="33052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stretch>
            <a:fillRect/>
          </a:stretch>
        </p:blipFill>
        <p:spPr>
          <a:xfrm>
            <a:off x="1115473" y="3548675"/>
            <a:ext cx="4223462" cy="3167597"/>
          </a:xfrm>
          <a:prstGeom prst="rect">
            <a:avLst/>
          </a:prstGeom>
        </p:spPr>
      </p:pic>
    </p:spTree>
    <p:extLst>
      <p:ext uri="{BB962C8B-B14F-4D97-AF65-F5344CB8AC3E}">
        <p14:creationId xmlns:p14="http://schemas.microsoft.com/office/powerpoint/2010/main" val="1836389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20040"/>
            <a:ext cx="9720072" cy="1330960"/>
          </a:xfrm>
        </p:spPr>
        <p:txBody>
          <a:bodyPr>
            <a:normAutofit/>
          </a:bodyPr>
          <a:lstStyle/>
          <a:p>
            <a:pPr marL="914400" indent="-914400">
              <a:buFont typeface="+mj-lt"/>
              <a:buAutoNum type="arabicPeriod" startAt="2"/>
            </a:pPr>
            <a:r>
              <a:rPr lang="en-ZA" sz="4000" dirty="0" smtClean="0"/>
              <a:t>The judgement(s) – Meaning &amp; impact</a:t>
            </a:r>
            <a:endParaRPr lang="en-ZA" sz="4000" dirty="0"/>
          </a:p>
        </p:txBody>
      </p:sp>
      <p:sp>
        <p:nvSpPr>
          <p:cNvPr id="3" name="Content Placeholder 2"/>
          <p:cNvSpPr>
            <a:spLocks noGrp="1"/>
          </p:cNvSpPr>
          <p:nvPr>
            <p:ph idx="1"/>
          </p:nvPr>
        </p:nvSpPr>
        <p:spPr>
          <a:xfrm>
            <a:off x="822960" y="1651000"/>
            <a:ext cx="9720073" cy="4192016"/>
          </a:xfrm>
        </p:spPr>
        <p:txBody>
          <a:bodyPr>
            <a:normAutofit/>
          </a:bodyPr>
          <a:lstStyle/>
          <a:p>
            <a:r>
              <a:rPr lang="en-ZA" sz="2300" dirty="0"/>
              <a:t>The three courts differed on the application and interpretation of the law particularly the provisions MLRA and customary rights and hence the matter was appealed to the </a:t>
            </a:r>
            <a:r>
              <a:rPr lang="en-ZA" sz="2300" dirty="0" smtClean="0"/>
              <a:t>SCA but all three courts accepted that the:</a:t>
            </a:r>
          </a:p>
          <a:p>
            <a:pPr>
              <a:buFont typeface="Arial" panose="020B0604020202020204" pitchFamily="34" charset="0"/>
              <a:buChar char="•"/>
            </a:pPr>
            <a:r>
              <a:rPr lang="en-ZA" sz="2300" dirty="0" smtClean="0"/>
              <a:t>  status of customary law is an equal and original source of law;</a:t>
            </a:r>
          </a:p>
          <a:p>
            <a:pPr>
              <a:buFont typeface="Arial" panose="020B0604020202020204" pitchFamily="34" charset="0"/>
              <a:buChar char="•"/>
            </a:pPr>
            <a:r>
              <a:rPr lang="en-ZA" sz="2300" dirty="0" smtClean="0"/>
              <a:t> recognition and application of customary law rests on a right to culture in terms </a:t>
            </a:r>
            <a:r>
              <a:rPr lang="en-ZA" sz="2300" dirty="0"/>
              <a:t> </a:t>
            </a:r>
            <a:r>
              <a:rPr lang="en-ZA" sz="2300" dirty="0" smtClean="0"/>
              <a:t> of sections 30; 31 &amp; 39  of the Constitution;</a:t>
            </a:r>
          </a:p>
          <a:p>
            <a:pPr>
              <a:buFont typeface="Arial" panose="020B0604020202020204" pitchFamily="34" charset="0"/>
              <a:buChar char="•"/>
            </a:pPr>
            <a:r>
              <a:rPr lang="en-ZA" sz="2300" dirty="0" smtClean="0"/>
              <a:t> appellants had demonstrated and exercised their customary right to fish.</a:t>
            </a:r>
          </a:p>
          <a:p>
            <a:pPr lvl="1">
              <a:buFont typeface="Arial" panose="020B0604020202020204" pitchFamily="34" charset="0"/>
              <a:buChar char="•"/>
            </a:pPr>
            <a:endParaRPr lang="en-ZA" dirty="0" smtClean="0"/>
          </a:p>
          <a:p>
            <a:pPr lvl="1">
              <a:buFont typeface="Arial" panose="020B0604020202020204" pitchFamily="34" charset="0"/>
              <a:buChar char="•"/>
            </a:pPr>
            <a:endParaRPr lang="en-ZA" dirty="0" smtClean="0"/>
          </a:p>
          <a:p>
            <a:pPr>
              <a:buFont typeface="Arial" panose="020B0604020202020204" pitchFamily="34" charset="0"/>
              <a:buChar char="•"/>
            </a:pPr>
            <a:endParaRPr lang="en-ZA" dirty="0"/>
          </a:p>
        </p:txBody>
      </p:sp>
    </p:spTree>
    <p:extLst>
      <p:ext uri="{BB962C8B-B14F-4D97-AF65-F5344CB8AC3E}">
        <p14:creationId xmlns:p14="http://schemas.microsoft.com/office/powerpoint/2010/main" val="1723554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20040"/>
            <a:ext cx="9720072" cy="1330960"/>
          </a:xfrm>
        </p:spPr>
        <p:txBody>
          <a:bodyPr>
            <a:normAutofit/>
          </a:bodyPr>
          <a:lstStyle/>
          <a:p>
            <a:pPr marL="914400" indent="-914400">
              <a:buFont typeface="+mj-lt"/>
              <a:buAutoNum type="arabicPeriod" startAt="2"/>
            </a:pPr>
            <a:r>
              <a:rPr lang="en-ZA" sz="4000" dirty="0" smtClean="0"/>
              <a:t>key </a:t>
            </a:r>
            <a:r>
              <a:rPr lang="en-ZA" sz="4000" dirty="0"/>
              <a:t>findings in the SCA judgement</a:t>
            </a:r>
          </a:p>
        </p:txBody>
      </p:sp>
      <p:sp>
        <p:nvSpPr>
          <p:cNvPr id="3" name="Content Placeholder 2"/>
          <p:cNvSpPr>
            <a:spLocks noGrp="1"/>
          </p:cNvSpPr>
          <p:nvPr>
            <p:ph idx="1"/>
          </p:nvPr>
        </p:nvSpPr>
        <p:spPr>
          <a:xfrm>
            <a:off x="822960" y="1495425"/>
            <a:ext cx="9720073" cy="4347591"/>
          </a:xfrm>
        </p:spPr>
        <p:txBody>
          <a:bodyPr>
            <a:normAutofit/>
          </a:bodyPr>
          <a:lstStyle/>
          <a:p>
            <a:pPr lvl="1">
              <a:buFont typeface="Wingdings" panose="05000000000000000000" pitchFamily="2" charset="2"/>
              <a:buChar char="ü"/>
            </a:pPr>
            <a:r>
              <a:rPr lang="en-ZA" sz="2000" dirty="0" smtClean="0"/>
              <a:t>MLRA 1998 only made provision for subsistence fishers.</a:t>
            </a:r>
          </a:p>
          <a:p>
            <a:pPr lvl="1">
              <a:buFont typeface="Wingdings" panose="05000000000000000000" pitchFamily="2" charset="2"/>
              <a:buChar char="ü"/>
            </a:pPr>
            <a:r>
              <a:rPr lang="en-ZA" sz="2000" dirty="0" smtClean="0"/>
              <a:t>The MLRA as it stood then neither extinguished nor preserved the customary rights.</a:t>
            </a:r>
          </a:p>
          <a:p>
            <a:pPr lvl="1">
              <a:buFont typeface="Wingdings" panose="05000000000000000000" pitchFamily="2" charset="2"/>
              <a:buChar char="ü"/>
            </a:pPr>
            <a:r>
              <a:rPr lang="en-ZA" sz="2000" dirty="0" smtClean="0"/>
              <a:t>Subsistence fisher and customary right fisher are similar but not the same/identical.</a:t>
            </a:r>
          </a:p>
          <a:p>
            <a:pPr lvl="1">
              <a:buFont typeface="Wingdings" panose="05000000000000000000" pitchFamily="2" charset="2"/>
              <a:buChar char="ü"/>
            </a:pPr>
            <a:r>
              <a:rPr lang="en-ZA" sz="2000" dirty="0" smtClean="0"/>
              <a:t>Customary fishing rights are not only confined to consumption but also exercised for purposes of customary rituals / ceremonies and practices.</a:t>
            </a:r>
          </a:p>
          <a:p>
            <a:pPr lvl="1">
              <a:buFont typeface="Wingdings" panose="05000000000000000000" pitchFamily="2" charset="2"/>
              <a:buChar char="ü"/>
            </a:pPr>
            <a:r>
              <a:rPr lang="en-ZA" sz="2000" dirty="0" smtClean="0"/>
              <a:t>MLRA Amendment Act, 2014 broadly defined small-scale fishing communities to include communities who fish according to custom.</a:t>
            </a:r>
          </a:p>
          <a:p>
            <a:pPr lvl="1">
              <a:buFont typeface="Wingdings" panose="05000000000000000000" pitchFamily="2" charset="2"/>
              <a:buChar char="ü"/>
            </a:pPr>
            <a:r>
              <a:rPr lang="en-ZA" sz="2000" dirty="0" smtClean="0"/>
              <a:t>Customary rights and conservation can co-exist as envisaged in the MLRA.</a:t>
            </a:r>
          </a:p>
          <a:p>
            <a:pPr lvl="1">
              <a:buFont typeface="Wingdings" panose="05000000000000000000" pitchFamily="2" charset="2"/>
              <a:buChar char="ü"/>
            </a:pPr>
            <a:r>
              <a:rPr lang="en-ZA" sz="2000" dirty="0" smtClean="0"/>
              <a:t>Customary fishing communities are acutely aware of the sustainable usage of marine resources because of its cultural significance.</a:t>
            </a:r>
          </a:p>
          <a:p>
            <a:pPr lvl="1">
              <a:buFont typeface="Wingdings" panose="05000000000000000000" pitchFamily="2" charset="2"/>
              <a:buChar char="ü"/>
            </a:pPr>
            <a:r>
              <a:rPr lang="en-ZA" sz="2000" dirty="0" smtClean="0"/>
              <a:t>The fishers had the necessary authority by means of a customary right of access to and use of the </a:t>
            </a:r>
            <a:r>
              <a:rPr lang="en-ZA" sz="2000" dirty="0"/>
              <a:t>marine resources in terms of section 250 of the CPA</a:t>
            </a:r>
            <a:r>
              <a:rPr lang="en-ZA" sz="2000" dirty="0" smtClean="0"/>
              <a:t>.</a:t>
            </a:r>
          </a:p>
          <a:p>
            <a:pPr lvl="1">
              <a:buFont typeface="Wingdings" panose="05000000000000000000" pitchFamily="2" charset="2"/>
              <a:buChar char="ü"/>
            </a:pPr>
            <a:r>
              <a:rPr lang="en-ZA" sz="2000" dirty="0" smtClean="0"/>
              <a:t>This customary right renders fishing without </a:t>
            </a:r>
            <a:r>
              <a:rPr lang="en-ZA" sz="2000" dirty="0"/>
              <a:t>a </a:t>
            </a:r>
            <a:r>
              <a:rPr lang="en-ZA" sz="2000" dirty="0" smtClean="0"/>
              <a:t>permit lawful.</a:t>
            </a:r>
            <a:endParaRPr lang="en-ZA" dirty="0" smtClean="0"/>
          </a:p>
          <a:p>
            <a:pPr lvl="1">
              <a:buFont typeface="Arial" panose="020B0604020202020204" pitchFamily="34" charset="0"/>
              <a:buChar char="•"/>
            </a:pPr>
            <a:endParaRPr lang="en-ZA" dirty="0" smtClean="0"/>
          </a:p>
          <a:p>
            <a:pPr>
              <a:buFont typeface="Arial" panose="020B0604020202020204" pitchFamily="34" charset="0"/>
              <a:buChar char="•"/>
            </a:pPr>
            <a:endParaRPr lang="en-ZA" dirty="0"/>
          </a:p>
        </p:txBody>
      </p:sp>
    </p:spTree>
    <p:extLst>
      <p:ext uri="{BB962C8B-B14F-4D97-AF65-F5344CB8AC3E}">
        <p14:creationId xmlns:p14="http://schemas.microsoft.com/office/powerpoint/2010/main" val="3130090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505" y="176366"/>
            <a:ext cx="9603275" cy="716603"/>
          </a:xfrm>
        </p:spPr>
        <p:txBody>
          <a:bodyPr>
            <a:normAutofit/>
          </a:bodyPr>
          <a:lstStyle/>
          <a:p>
            <a:pPr marL="914400" indent="-914400">
              <a:buFont typeface="+mj-lt"/>
              <a:buAutoNum type="arabicPeriod" startAt="3"/>
            </a:pPr>
            <a:r>
              <a:rPr lang="en-ZA" sz="4000" dirty="0" smtClean="0"/>
              <a:t>Where Are customary fishing rights ?</a:t>
            </a:r>
            <a:endParaRPr lang="en-ZA"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3180357"/>
              </p:ext>
            </p:extLst>
          </p:nvPr>
        </p:nvGraphicFramePr>
        <p:xfrm>
          <a:off x="1417675" y="791937"/>
          <a:ext cx="9702082"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7012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23089</TotalTime>
  <Words>2369</Words>
  <Application>Microsoft Office PowerPoint</Application>
  <PresentationFormat>Widescreen</PresentationFormat>
  <Paragraphs>127</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Segoe UI Emoji</vt:lpstr>
      <vt:lpstr>Tw Cen MT</vt:lpstr>
      <vt:lpstr>Tw Cen MT Condensed</vt:lpstr>
      <vt:lpstr>Wingdings</vt:lpstr>
      <vt:lpstr>Wingdings 3</vt:lpstr>
      <vt:lpstr>Integral</vt:lpstr>
      <vt:lpstr>PowerPoint Presentation</vt:lpstr>
      <vt:lpstr>TALKING POINTS </vt:lpstr>
      <vt:lpstr>The facts/ISSUES/litigation</vt:lpstr>
      <vt:lpstr>The facts/ISSUES/litigation</vt:lpstr>
      <vt:lpstr>DWESA – CWEBE MPA IMAGES</vt:lpstr>
      <vt:lpstr>DWESA – CWEBE RECREATION vs COMMUNITY REALITY</vt:lpstr>
      <vt:lpstr>The judgement(s) – Meaning &amp; impact</vt:lpstr>
      <vt:lpstr>key findings in the SCA judgement</vt:lpstr>
      <vt:lpstr>Where Are customary fishing rights ?</vt:lpstr>
      <vt:lpstr>Analysis of the law : problems &amp; governments Approach</vt:lpstr>
      <vt:lpstr>Analysis of the law : problems &amp; governments Approach</vt:lpstr>
      <vt:lpstr>5. Take – away </vt:lpstr>
    </vt:vector>
  </TitlesOfParts>
  <Company>Nelson Mandela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Christoffels-Du Plessis, Anthea (Ms) (Summerstrand Campus South)</dc:creator>
  <cp:lastModifiedBy>Christoffels-Du Plessis, Anthea (Ms) (Summerstrand Campus South)</cp:lastModifiedBy>
  <cp:revision>322</cp:revision>
  <dcterms:created xsi:type="dcterms:W3CDTF">2019-11-07T08:32:18Z</dcterms:created>
  <dcterms:modified xsi:type="dcterms:W3CDTF">2020-03-05T17:30:33Z</dcterms:modified>
</cp:coreProperties>
</file>