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74" r:id="rId4"/>
    <p:sldId id="258" r:id="rId5"/>
    <p:sldId id="272" r:id="rId6"/>
    <p:sldId id="273" r:id="rId7"/>
    <p:sldId id="262" r:id="rId8"/>
    <p:sldId id="260" r:id="rId9"/>
    <p:sldId id="267" r:id="rId10"/>
    <p:sldId id="268" r:id="rId11"/>
    <p:sldId id="269" r:id="rId12"/>
    <p:sldId id="270" r:id="rId13"/>
    <p:sldId id="271" r:id="rId14"/>
    <p:sldId id="263" r:id="rId15"/>
    <p:sldId id="264" r:id="rId16"/>
    <p:sldId id="265" r:id="rId17"/>
    <p:sldId id="259" r:id="rId18"/>
    <p:sldId id="266"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1B2C"/>
    <a:srgbClr val="F8B6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9" d="100"/>
          <a:sy n="49" d="100"/>
        </p:scale>
        <p:origin x="-96"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E74CD6-982E-4C7E-B7D0-83DB15E8A0F3}"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2897937F-F5CF-4328-AD31-F92D8DF8C780}">
      <dgm:prSet/>
      <dgm:spPr/>
      <dgm:t>
        <a:bodyPr/>
        <a:lstStyle/>
        <a:p>
          <a:pPr rtl="0"/>
          <a:r>
            <a:rPr lang="en-ZA" dirty="0" smtClean="0"/>
            <a:t>Wild abalone stock on brink of extinction</a:t>
          </a:r>
          <a:endParaRPr lang="en-ZA" dirty="0"/>
        </a:p>
      </dgm:t>
    </dgm:pt>
    <dgm:pt modelId="{916DA2E8-406E-4FBC-B79F-8FF756A589F0}" type="parTrans" cxnId="{07333031-A733-41DB-9B65-8A4A60BF91B8}">
      <dgm:prSet/>
      <dgm:spPr/>
      <dgm:t>
        <a:bodyPr/>
        <a:lstStyle/>
        <a:p>
          <a:endParaRPr lang="en-US"/>
        </a:p>
      </dgm:t>
    </dgm:pt>
    <dgm:pt modelId="{108A38A6-60D5-413E-B14E-E10EB5827A95}" type="sibTrans" cxnId="{07333031-A733-41DB-9B65-8A4A60BF91B8}">
      <dgm:prSet/>
      <dgm:spPr/>
      <dgm:t>
        <a:bodyPr/>
        <a:lstStyle/>
        <a:p>
          <a:endParaRPr lang="en-US"/>
        </a:p>
      </dgm:t>
    </dgm:pt>
    <dgm:pt modelId="{1EEF20DE-41B8-46FB-A5E6-F7434E7A23B0}">
      <dgm:prSet/>
      <dgm:spPr/>
      <dgm:t>
        <a:bodyPr/>
        <a:lstStyle/>
        <a:p>
          <a:pPr rtl="0"/>
          <a:r>
            <a:rPr lang="en-ZA" smtClean="0"/>
            <a:t>Wide-scale plundering – low risk – poor conviction rate</a:t>
          </a:r>
          <a:endParaRPr lang="en-ZA"/>
        </a:p>
      </dgm:t>
    </dgm:pt>
    <dgm:pt modelId="{58176259-8F1D-4CBF-8264-CECDDAF297F2}" type="parTrans" cxnId="{7A1152D6-240C-4F68-9130-72D58EED1868}">
      <dgm:prSet/>
      <dgm:spPr/>
      <dgm:t>
        <a:bodyPr/>
        <a:lstStyle/>
        <a:p>
          <a:endParaRPr lang="en-US"/>
        </a:p>
      </dgm:t>
    </dgm:pt>
    <dgm:pt modelId="{B67D3DE0-5F8E-4C8D-B503-240FD9CDF0AA}" type="sibTrans" cxnId="{7A1152D6-240C-4F68-9130-72D58EED1868}">
      <dgm:prSet/>
      <dgm:spPr/>
      <dgm:t>
        <a:bodyPr/>
        <a:lstStyle/>
        <a:p>
          <a:endParaRPr lang="en-US"/>
        </a:p>
      </dgm:t>
    </dgm:pt>
    <dgm:pt modelId="{FB952C3F-82CC-49FA-90C6-4D7DD397B0D5}">
      <dgm:prSet/>
      <dgm:spPr/>
      <dgm:t>
        <a:bodyPr/>
        <a:lstStyle/>
        <a:p>
          <a:pPr rtl="0"/>
          <a:r>
            <a:rPr lang="en-ZA" smtClean="0"/>
            <a:t>Strongly linked to organised crime syndicates</a:t>
          </a:r>
          <a:endParaRPr lang="en-ZA"/>
        </a:p>
      </dgm:t>
    </dgm:pt>
    <dgm:pt modelId="{5255A9F2-34A7-4C2E-945D-9FDF6F4C4984}" type="parTrans" cxnId="{BC572474-8FF1-43D0-8A4D-4CEF3033FA67}">
      <dgm:prSet/>
      <dgm:spPr/>
      <dgm:t>
        <a:bodyPr/>
        <a:lstStyle/>
        <a:p>
          <a:endParaRPr lang="en-US"/>
        </a:p>
      </dgm:t>
    </dgm:pt>
    <dgm:pt modelId="{6B4FB305-42DD-4A9E-880D-26005B2A81F5}" type="sibTrans" cxnId="{BC572474-8FF1-43D0-8A4D-4CEF3033FA67}">
      <dgm:prSet/>
      <dgm:spPr/>
      <dgm:t>
        <a:bodyPr/>
        <a:lstStyle/>
        <a:p>
          <a:endParaRPr lang="en-US"/>
        </a:p>
      </dgm:t>
    </dgm:pt>
    <dgm:pt modelId="{59327F60-C94E-49F2-8305-280265A1C082}">
      <dgm:prSet/>
      <dgm:spPr/>
      <dgm:t>
        <a:bodyPr/>
        <a:lstStyle/>
        <a:p>
          <a:pPr rtl="0"/>
          <a:r>
            <a:rPr lang="en-ZA" smtClean="0"/>
            <a:t>Huge impact on small-scale fishing communities</a:t>
          </a:r>
          <a:endParaRPr lang="en-ZA"/>
        </a:p>
      </dgm:t>
    </dgm:pt>
    <dgm:pt modelId="{103F4B97-7CFC-4188-935B-2BB84CDE0D3E}" type="parTrans" cxnId="{DD647E2D-33B7-4AF1-9C62-AE433B58FB90}">
      <dgm:prSet/>
      <dgm:spPr/>
      <dgm:t>
        <a:bodyPr/>
        <a:lstStyle/>
        <a:p>
          <a:endParaRPr lang="en-US"/>
        </a:p>
      </dgm:t>
    </dgm:pt>
    <dgm:pt modelId="{7860E670-BD51-4FB9-B185-A818A48F6939}" type="sibTrans" cxnId="{DD647E2D-33B7-4AF1-9C62-AE433B58FB90}">
      <dgm:prSet/>
      <dgm:spPr/>
      <dgm:t>
        <a:bodyPr/>
        <a:lstStyle/>
        <a:p>
          <a:endParaRPr lang="en-US"/>
        </a:p>
      </dgm:t>
    </dgm:pt>
    <dgm:pt modelId="{8A1ADCB9-5040-4E59-9E01-7C5443ADBC59}">
      <dgm:prSet/>
      <dgm:spPr/>
      <dgm:t>
        <a:bodyPr/>
        <a:lstStyle/>
        <a:p>
          <a:pPr rtl="0"/>
          <a:r>
            <a:rPr lang="en-ZA" smtClean="0"/>
            <a:t>Communities involved – lucrative</a:t>
          </a:r>
          <a:endParaRPr lang="en-ZA"/>
        </a:p>
      </dgm:t>
    </dgm:pt>
    <dgm:pt modelId="{6B4170DA-7DC8-487C-8351-8745B57ACEDA}" type="parTrans" cxnId="{E15B31B9-87E2-4901-8152-0E70BC01A9A2}">
      <dgm:prSet/>
      <dgm:spPr/>
      <dgm:t>
        <a:bodyPr/>
        <a:lstStyle/>
        <a:p>
          <a:endParaRPr lang="en-US"/>
        </a:p>
      </dgm:t>
    </dgm:pt>
    <dgm:pt modelId="{F4113DDA-2231-46F7-B0DA-BA0897D7B34A}" type="sibTrans" cxnId="{E15B31B9-87E2-4901-8152-0E70BC01A9A2}">
      <dgm:prSet/>
      <dgm:spPr/>
      <dgm:t>
        <a:bodyPr/>
        <a:lstStyle/>
        <a:p>
          <a:endParaRPr lang="en-US"/>
        </a:p>
      </dgm:t>
    </dgm:pt>
    <dgm:pt modelId="{13450616-AC51-4C69-B288-80A8D6656B6B}">
      <dgm:prSet/>
      <dgm:spPr/>
      <dgm:t>
        <a:bodyPr/>
        <a:lstStyle/>
        <a:p>
          <a:pPr rtl="0"/>
          <a:r>
            <a:rPr lang="en-ZA" smtClean="0"/>
            <a:t>Strong links to drugs in exchange</a:t>
          </a:r>
          <a:endParaRPr lang="en-ZA"/>
        </a:p>
      </dgm:t>
    </dgm:pt>
    <dgm:pt modelId="{8442EDC3-6820-4950-AC6B-A8E1BF43DEDF}" type="parTrans" cxnId="{C1814EA1-9AC3-4F2A-A6DD-E9657C638D2E}">
      <dgm:prSet/>
      <dgm:spPr/>
      <dgm:t>
        <a:bodyPr/>
        <a:lstStyle/>
        <a:p>
          <a:endParaRPr lang="en-US"/>
        </a:p>
      </dgm:t>
    </dgm:pt>
    <dgm:pt modelId="{F25542C0-171F-43D3-9E4B-154D7EE82225}" type="sibTrans" cxnId="{C1814EA1-9AC3-4F2A-A6DD-E9657C638D2E}">
      <dgm:prSet/>
      <dgm:spPr/>
      <dgm:t>
        <a:bodyPr/>
        <a:lstStyle/>
        <a:p>
          <a:endParaRPr lang="en-US"/>
        </a:p>
      </dgm:t>
    </dgm:pt>
    <dgm:pt modelId="{6AF8C13E-9FA1-41E8-8795-269430282F90}">
      <dgm:prSet/>
      <dgm:spPr/>
      <dgm:t>
        <a:bodyPr/>
        <a:lstStyle/>
        <a:p>
          <a:pPr rtl="0"/>
          <a:r>
            <a:rPr lang="en-ZA" smtClean="0"/>
            <a:t>Tons confiscated – too late –dead</a:t>
          </a:r>
          <a:endParaRPr lang="en-ZA"/>
        </a:p>
      </dgm:t>
    </dgm:pt>
    <dgm:pt modelId="{364A0F2B-9B9A-418A-8B6B-1D8866661FBA}" type="parTrans" cxnId="{9B182117-A7E0-4D7B-862B-843C0CEAFC47}">
      <dgm:prSet/>
      <dgm:spPr/>
      <dgm:t>
        <a:bodyPr/>
        <a:lstStyle/>
        <a:p>
          <a:endParaRPr lang="en-US"/>
        </a:p>
      </dgm:t>
    </dgm:pt>
    <dgm:pt modelId="{2E5A1174-DADB-4D63-A92D-75576B54E758}" type="sibTrans" cxnId="{9B182117-A7E0-4D7B-862B-843C0CEAFC47}">
      <dgm:prSet/>
      <dgm:spPr/>
      <dgm:t>
        <a:bodyPr/>
        <a:lstStyle/>
        <a:p>
          <a:endParaRPr lang="en-US"/>
        </a:p>
      </dgm:t>
    </dgm:pt>
    <dgm:pt modelId="{2364C1F6-65FA-4C24-9FD6-C9369D79ECAD}">
      <dgm:prSet/>
      <dgm:spPr/>
      <dgm:t>
        <a:bodyPr/>
        <a:lstStyle/>
        <a:p>
          <a:endParaRPr lang="en-US"/>
        </a:p>
      </dgm:t>
    </dgm:pt>
    <dgm:pt modelId="{39C4CA6A-6439-4574-A73B-C07F7053A878}" type="parTrans" cxnId="{88064579-61C4-4E85-82E7-87AF3F14BBB8}">
      <dgm:prSet/>
      <dgm:spPr/>
      <dgm:t>
        <a:bodyPr/>
        <a:lstStyle/>
        <a:p>
          <a:endParaRPr lang="en-US"/>
        </a:p>
      </dgm:t>
    </dgm:pt>
    <dgm:pt modelId="{03425C55-C69D-41FE-8E05-80258AA891B9}" type="sibTrans" cxnId="{88064579-61C4-4E85-82E7-87AF3F14BBB8}">
      <dgm:prSet/>
      <dgm:spPr/>
      <dgm:t>
        <a:bodyPr/>
        <a:lstStyle/>
        <a:p>
          <a:endParaRPr lang="en-US"/>
        </a:p>
      </dgm:t>
    </dgm:pt>
    <dgm:pt modelId="{52E74C7D-63A9-4BBC-8E5F-EB33C068B032}" type="pres">
      <dgm:prSet presAssocID="{DAE74CD6-982E-4C7E-B7D0-83DB15E8A0F3}" presName="compositeShape" presStyleCnt="0">
        <dgm:presLayoutVars>
          <dgm:chMax val="7"/>
          <dgm:dir/>
          <dgm:resizeHandles val="exact"/>
        </dgm:presLayoutVars>
      </dgm:prSet>
      <dgm:spPr/>
      <dgm:t>
        <a:bodyPr/>
        <a:lstStyle/>
        <a:p>
          <a:endParaRPr lang="en-US"/>
        </a:p>
      </dgm:t>
    </dgm:pt>
    <dgm:pt modelId="{0310D1C6-3B1C-4283-A0C8-C289D6F5C282}" type="pres">
      <dgm:prSet presAssocID="{2897937F-F5CF-4328-AD31-F92D8DF8C780}" presName="circ1" presStyleLbl="vennNode1" presStyleIdx="0" presStyleCnt="7"/>
      <dgm:spPr/>
    </dgm:pt>
    <dgm:pt modelId="{A0B598BE-0911-4394-BF48-C6B52159A640}" type="pres">
      <dgm:prSet presAssocID="{2897937F-F5CF-4328-AD31-F92D8DF8C780}" presName="circ1Tx" presStyleLbl="revTx" presStyleIdx="0" presStyleCnt="0" custLinFactNeighborX="-5663" custLinFactNeighborY="8605">
        <dgm:presLayoutVars>
          <dgm:chMax val="0"/>
          <dgm:chPref val="0"/>
          <dgm:bulletEnabled val="1"/>
        </dgm:presLayoutVars>
      </dgm:prSet>
      <dgm:spPr/>
      <dgm:t>
        <a:bodyPr/>
        <a:lstStyle/>
        <a:p>
          <a:endParaRPr lang="en-US"/>
        </a:p>
      </dgm:t>
    </dgm:pt>
    <dgm:pt modelId="{C719F761-460A-4432-B94F-C8599BFE444D}" type="pres">
      <dgm:prSet presAssocID="{1EEF20DE-41B8-46FB-A5E6-F7434E7A23B0}" presName="circ2" presStyleLbl="vennNode1" presStyleIdx="1" presStyleCnt="7"/>
      <dgm:spPr/>
    </dgm:pt>
    <dgm:pt modelId="{14AE252C-25F5-4C6D-801F-81505BC3B97C}" type="pres">
      <dgm:prSet presAssocID="{1EEF20DE-41B8-46FB-A5E6-F7434E7A23B0}" presName="circ2Tx" presStyleLbl="revTx" presStyleIdx="0" presStyleCnt="0">
        <dgm:presLayoutVars>
          <dgm:chMax val="0"/>
          <dgm:chPref val="0"/>
          <dgm:bulletEnabled val="1"/>
        </dgm:presLayoutVars>
      </dgm:prSet>
      <dgm:spPr/>
      <dgm:t>
        <a:bodyPr/>
        <a:lstStyle/>
        <a:p>
          <a:endParaRPr lang="en-US"/>
        </a:p>
      </dgm:t>
    </dgm:pt>
    <dgm:pt modelId="{36EFC63D-EC1A-4E1D-9B11-76C0FB732C81}" type="pres">
      <dgm:prSet presAssocID="{FB952C3F-82CC-49FA-90C6-4D7DD397B0D5}" presName="circ3" presStyleLbl="vennNode1" presStyleIdx="2" presStyleCnt="7"/>
      <dgm:spPr/>
    </dgm:pt>
    <dgm:pt modelId="{023A21DB-85B8-4F10-9094-6E8485642466}" type="pres">
      <dgm:prSet presAssocID="{FB952C3F-82CC-49FA-90C6-4D7DD397B0D5}" presName="circ3Tx" presStyleLbl="revTx" presStyleIdx="0" presStyleCnt="0">
        <dgm:presLayoutVars>
          <dgm:chMax val="0"/>
          <dgm:chPref val="0"/>
          <dgm:bulletEnabled val="1"/>
        </dgm:presLayoutVars>
      </dgm:prSet>
      <dgm:spPr/>
      <dgm:t>
        <a:bodyPr/>
        <a:lstStyle/>
        <a:p>
          <a:endParaRPr lang="en-US"/>
        </a:p>
      </dgm:t>
    </dgm:pt>
    <dgm:pt modelId="{117E13A9-5FF6-44EF-89E8-F31C143DD771}" type="pres">
      <dgm:prSet presAssocID="{59327F60-C94E-49F2-8305-280265A1C082}" presName="circ4" presStyleLbl="vennNode1" presStyleIdx="3" presStyleCnt="7"/>
      <dgm:spPr/>
    </dgm:pt>
    <dgm:pt modelId="{E5F02D35-41EC-435D-AE22-BEF2B5DFA621}" type="pres">
      <dgm:prSet presAssocID="{59327F60-C94E-49F2-8305-280265A1C082}" presName="circ4Tx" presStyleLbl="revTx" presStyleIdx="0" presStyleCnt="0">
        <dgm:presLayoutVars>
          <dgm:chMax val="0"/>
          <dgm:chPref val="0"/>
          <dgm:bulletEnabled val="1"/>
        </dgm:presLayoutVars>
      </dgm:prSet>
      <dgm:spPr/>
      <dgm:t>
        <a:bodyPr/>
        <a:lstStyle/>
        <a:p>
          <a:endParaRPr lang="en-US"/>
        </a:p>
      </dgm:t>
    </dgm:pt>
    <dgm:pt modelId="{27E97062-EF75-4E35-ADCA-074B0212DFC9}" type="pres">
      <dgm:prSet presAssocID="{8A1ADCB9-5040-4E59-9E01-7C5443ADBC59}" presName="circ5" presStyleLbl="vennNode1" presStyleIdx="4" presStyleCnt="7"/>
      <dgm:spPr/>
    </dgm:pt>
    <dgm:pt modelId="{F9C2B87C-F36D-4F26-8AB7-28C022BA0AB7}" type="pres">
      <dgm:prSet presAssocID="{8A1ADCB9-5040-4E59-9E01-7C5443ADBC59}" presName="circ5Tx" presStyleLbl="revTx" presStyleIdx="0" presStyleCnt="0">
        <dgm:presLayoutVars>
          <dgm:chMax val="0"/>
          <dgm:chPref val="0"/>
          <dgm:bulletEnabled val="1"/>
        </dgm:presLayoutVars>
      </dgm:prSet>
      <dgm:spPr/>
      <dgm:t>
        <a:bodyPr/>
        <a:lstStyle/>
        <a:p>
          <a:endParaRPr lang="en-US"/>
        </a:p>
      </dgm:t>
    </dgm:pt>
    <dgm:pt modelId="{96D16349-D425-4F56-9C1B-7E9D9CCD5CA6}" type="pres">
      <dgm:prSet presAssocID="{13450616-AC51-4C69-B288-80A8D6656B6B}" presName="circ6" presStyleLbl="vennNode1" presStyleIdx="5" presStyleCnt="7"/>
      <dgm:spPr/>
    </dgm:pt>
    <dgm:pt modelId="{F9D60E65-3AD2-4C3D-BE96-69611AB0C18D}" type="pres">
      <dgm:prSet presAssocID="{13450616-AC51-4C69-B288-80A8D6656B6B}" presName="circ6Tx" presStyleLbl="revTx" presStyleIdx="0" presStyleCnt="0">
        <dgm:presLayoutVars>
          <dgm:chMax val="0"/>
          <dgm:chPref val="0"/>
          <dgm:bulletEnabled val="1"/>
        </dgm:presLayoutVars>
      </dgm:prSet>
      <dgm:spPr/>
      <dgm:t>
        <a:bodyPr/>
        <a:lstStyle/>
        <a:p>
          <a:endParaRPr lang="en-US"/>
        </a:p>
      </dgm:t>
    </dgm:pt>
    <dgm:pt modelId="{1D772101-078A-42CD-AF58-F6A00F9766C1}" type="pres">
      <dgm:prSet presAssocID="{6AF8C13E-9FA1-41E8-8795-269430282F90}" presName="circ7" presStyleLbl="vennNode1" presStyleIdx="6" presStyleCnt="7"/>
      <dgm:spPr/>
    </dgm:pt>
    <dgm:pt modelId="{641E79AE-A76F-40C2-93F8-239A73455891}" type="pres">
      <dgm:prSet presAssocID="{6AF8C13E-9FA1-41E8-8795-269430282F90}" presName="circ7Tx" presStyleLbl="revTx" presStyleIdx="0" presStyleCnt="0">
        <dgm:presLayoutVars>
          <dgm:chMax val="0"/>
          <dgm:chPref val="0"/>
          <dgm:bulletEnabled val="1"/>
        </dgm:presLayoutVars>
      </dgm:prSet>
      <dgm:spPr/>
      <dgm:t>
        <a:bodyPr/>
        <a:lstStyle/>
        <a:p>
          <a:endParaRPr lang="en-US"/>
        </a:p>
      </dgm:t>
    </dgm:pt>
  </dgm:ptLst>
  <dgm:cxnLst>
    <dgm:cxn modelId="{7A1152D6-240C-4F68-9130-72D58EED1868}" srcId="{DAE74CD6-982E-4C7E-B7D0-83DB15E8A0F3}" destId="{1EEF20DE-41B8-46FB-A5E6-F7434E7A23B0}" srcOrd="1" destOrd="0" parTransId="{58176259-8F1D-4CBF-8264-CECDDAF297F2}" sibTransId="{B67D3DE0-5F8E-4C8D-B503-240FD9CDF0AA}"/>
    <dgm:cxn modelId="{BC572474-8FF1-43D0-8A4D-4CEF3033FA67}" srcId="{DAE74CD6-982E-4C7E-B7D0-83DB15E8A0F3}" destId="{FB952C3F-82CC-49FA-90C6-4D7DD397B0D5}" srcOrd="2" destOrd="0" parTransId="{5255A9F2-34A7-4C2E-945D-9FDF6F4C4984}" sibTransId="{6B4FB305-42DD-4A9E-880D-26005B2A81F5}"/>
    <dgm:cxn modelId="{C1814EA1-9AC3-4F2A-A6DD-E9657C638D2E}" srcId="{DAE74CD6-982E-4C7E-B7D0-83DB15E8A0F3}" destId="{13450616-AC51-4C69-B288-80A8D6656B6B}" srcOrd="5" destOrd="0" parTransId="{8442EDC3-6820-4950-AC6B-A8E1BF43DEDF}" sibTransId="{F25542C0-171F-43D3-9E4B-154D7EE82225}"/>
    <dgm:cxn modelId="{86C1AA32-AF90-4814-84DE-1674B423C2D8}" type="presOf" srcId="{59327F60-C94E-49F2-8305-280265A1C082}" destId="{E5F02D35-41EC-435D-AE22-BEF2B5DFA621}" srcOrd="0" destOrd="0" presId="urn:microsoft.com/office/officeart/2005/8/layout/venn1"/>
    <dgm:cxn modelId="{4B8B1CC8-B144-41EA-AF42-E35CB7B4DCBD}" type="presOf" srcId="{FB952C3F-82CC-49FA-90C6-4D7DD397B0D5}" destId="{023A21DB-85B8-4F10-9094-6E8485642466}" srcOrd="0" destOrd="0" presId="urn:microsoft.com/office/officeart/2005/8/layout/venn1"/>
    <dgm:cxn modelId="{F4D8A437-B6E0-4188-A97E-1C499A8E979F}" type="presOf" srcId="{6AF8C13E-9FA1-41E8-8795-269430282F90}" destId="{641E79AE-A76F-40C2-93F8-239A73455891}" srcOrd="0" destOrd="0" presId="urn:microsoft.com/office/officeart/2005/8/layout/venn1"/>
    <dgm:cxn modelId="{4A9DD491-001C-433E-BE02-5B7A0BC01E75}" type="presOf" srcId="{13450616-AC51-4C69-B288-80A8D6656B6B}" destId="{F9D60E65-3AD2-4C3D-BE96-69611AB0C18D}" srcOrd="0" destOrd="0" presId="urn:microsoft.com/office/officeart/2005/8/layout/venn1"/>
    <dgm:cxn modelId="{07333031-A733-41DB-9B65-8A4A60BF91B8}" srcId="{DAE74CD6-982E-4C7E-B7D0-83DB15E8A0F3}" destId="{2897937F-F5CF-4328-AD31-F92D8DF8C780}" srcOrd="0" destOrd="0" parTransId="{916DA2E8-406E-4FBC-B79F-8FF756A589F0}" sibTransId="{108A38A6-60D5-413E-B14E-E10EB5827A95}"/>
    <dgm:cxn modelId="{DD647E2D-33B7-4AF1-9C62-AE433B58FB90}" srcId="{DAE74CD6-982E-4C7E-B7D0-83DB15E8A0F3}" destId="{59327F60-C94E-49F2-8305-280265A1C082}" srcOrd="3" destOrd="0" parTransId="{103F4B97-7CFC-4188-935B-2BB84CDE0D3E}" sibTransId="{7860E670-BD51-4FB9-B185-A818A48F6939}"/>
    <dgm:cxn modelId="{9B182117-A7E0-4D7B-862B-843C0CEAFC47}" srcId="{DAE74CD6-982E-4C7E-B7D0-83DB15E8A0F3}" destId="{6AF8C13E-9FA1-41E8-8795-269430282F90}" srcOrd="6" destOrd="0" parTransId="{364A0F2B-9B9A-418A-8B6B-1D8866661FBA}" sibTransId="{2E5A1174-DADB-4D63-A92D-75576B54E758}"/>
    <dgm:cxn modelId="{5A71EF4D-DF6E-4A6E-8415-15415D156C6E}" type="presOf" srcId="{8A1ADCB9-5040-4E59-9E01-7C5443ADBC59}" destId="{F9C2B87C-F36D-4F26-8AB7-28C022BA0AB7}" srcOrd="0" destOrd="0" presId="urn:microsoft.com/office/officeart/2005/8/layout/venn1"/>
    <dgm:cxn modelId="{5208BDA8-4113-4CD2-8640-D1FA9ED9BCDE}" type="presOf" srcId="{2897937F-F5CF-4328-AD31-F92D8DF8C780}" destId="{A0B598BE-0911-4394-BF48-C6B52159A640}" srcOrd="0" destOrd="0" presId="urn:microsoft.com/office/officeart/2005/8/layout/venn1"/>
    <dgm:cxn modelId="{E15B31B9-87E2-4901-8152-0E70BC01A9A2}" srcId="{DAE74CD6-982E-4C7E-B7D0-83DB15E8A0F3}" destId="{8A1ADCB9-5040-4E59-9E01-7C5443ADBC59}" srcOrd="4" destOrd="0" parTransId="{6B4170DA-7DC8-487C-8351-8745B57ACEDA}" sibTransId="{F4113DDA-2231-46F7-B0DA-BA0897D7B34A}"/>
    <dgm:cxn modelId="{D1230242-CE73-48D0-AA80-DFDDE4480575}" type="presOf" srcId="{1EEF20DE-41B8-46FB-A5E6-F7434E7A23B0}" destId="{14AE252C-25F5-4C6D-801F-81505BC3B97C}" srcOrd="0" destOrd="0" presId="urn:microsoft.com/office/officeart/2005/8/layout/venn1"/>
    <dgm:cxn modelId="{88064579-61C4-4E85-82E7-87AF3F14BBB8}" srcId="{DAE74CD6-982E-4C7E-B7D0-83DB15E8A0F3}" destId="{2364C1F6-65FA-4C24-9FD6-C9369D79ECAD}" srcOrd="7" destOrd="0" parTransId="{39C4CA6A-6439-4574-A73B-C07F7053A878}" sibTransId="{03425C55-C69D-41FE-8E05-80258AA891B9}"/>
    <dgm:cxn modelId="{C4B23388-70D1-478C-8308-7AEF8487F931}" type="presOf" srcId="{DAE74CD6-982E-4C7E-B7D0-83DB15E8A0F3}" destId="{52E74C7D-63A9-4BBC-8E5F-EB33C068B032}" srcOrd="0" destOrd="0" presId="urn:microsoft.com/office/officeart/2005/8/layout/venn1"/>
    <dgm:cxn modelId="{59CA9243-74CE-44F3-A3B0-CD5D5A824583}" type="presParOf" srcId="{52E74C7D-63A9-4BBC-8E5F-EB33C068B032}" destId="{0310D1C6-3B1C-4283-A0C8-C289D6F5C282}" srcOrd="0" destOrd="0" presId="urn:microsoft.com/office/officeart/2005/8/layout/venn1"/>
    <dgm:cxn modelId="{A226FBE6-DD19-444D-8FFB-7C9B5C22A9F2}" type="presParOf" srcId="{52E74C7D-63A9-4BBC-8E5F-EB33C068B032}" destId="{A0B598BE-0911-4394-BF48-C6B52159A640}" srcOrd="1" destOrd="0" presId="urn:microsoft.com/office/officeart/2005/8/layout/venn1"/>
    <dgm:cxn modelId="{5D9E8974-856A-47FC-B114-A57D908ED9B7}" type="presParOf" srcId="{52E74C7D-63A9-4BBC-8E5F-EB33C068B032}" destId="{C719F761-460A-4432-B94F-C8599BFE444D}" srcOrd="2" destOrd="0" presId="urn:microsoft.com/office/officeart/2005/8/layout/venn1"/>
    <dgm:cxn modelId="{2DC84163-77C4-4F11-8446-977AB4F86C78}" type="presParOf" srcId="{52E74C7D-63A9-4BBC-8E5F-EB33C068B032}" destId="{14AE252C-25F5-4C6D-801F-81505BC3B97C}" srcOrd="3" destOrd="0" presId="urn:microsoft.com/office/officeart/2005/8/layout/venn1"/>
    <dgm:cxn modelId="{AB426ED6-8AE5-40A2-8360-1D5A93E4F33E}" type="presParOf" srcId="{52E74C7D-63A9-4BBC-8E5F-EB33C068B032}" destId="{36EFC63D-EC1A-4E1D-9B11-76C0FB732C81}" srcOrd="4" destOrd="0" presId="urn:microsoft.com/office/officeart/2005/8/layout/venn1"/>
    <dgm:cxn modelId="{2FE50BC5-A299-4201-824C-BA50AE9E4D16}" type="presParOf" srcId="{52E74C7D-63A9-4BBC-8E5F-EB33C068B032}" destId="{023A21DB-85B8-4F10-9094-6E8485642466}" srcOrd="5" destOrd="0" presId="urn:microsoft.com/office/officeart/2005/8/layout/venn1"/>
    <dgm:cxn modelId="{58029BED-A40B-4DE7-B115-D179E6AA0CC4}" type="presParOf" srcId="{52E74C7D-63A9-4BBC-8E5F-EB33C068B032}" destId="{117E13A9-5FF6-44EF-89E8-F31C143DD771}" srcOrd="6" destOrd="0" presId="urn:microsoft.com/office/officeart/2005/8/layout/venn1"/>
    <dgm:cxn modelId="{96ADEE32-205A-4764-9034-15CEF79FBEA1}" type="presParOf" srcId="{52E74C7D-63A9-4BBC-8E5F-EB33C068B032}" destId="{E5F02D35-41EC-435D-AE22-BEF2B5DFA621}" srcOrd="7" destOrd="0" presId="urn:microsoft.com/office/officeart/2005/8/layout/venn1"/>
    <dgm:cxn modelId="{B18796BE-6153-4363-8B03-FD68D1CAB04C}" type="presParOf" srcId="{52E74C7D-63A9-4BBC-8E5F-EB33C068B032}" destId="{27E97062-EF75-4E35-ADCA-074B0212DFC9}" srcOrd="8" destOrd="0" presId="urn:microsoft.com/office/officeart/2005/8/layout/venn1"/>
    <dgm:cxn modelId="{78FF4C0F-A8F3-4FFB-A02A-8329B84E4000}" type="presParOf" srcId="{52E74C7D-63A9-4BBC-8E5F-EB33C068B032}" destId="{F9C2B87C-F36D-4F26-8AB7-28C022BA0AB7}" srcOrd="9" destOrd="0" presId="urn:microsoft.com/office/officeart/2005/8/layout/venn1"/>
    <dgm:cxn modelId="{0002C745-B325-40E4-B83D-CEA50C73CEBD}" type="presParOf" srcId="{52E74C7D-63A9-4BBC-8E5F-EB33C068B032}" destId="{96D16349-D425-4F56-9C1B-7E9D9CCD5CA6}" srcOrd="10" destOrd="0" presId="urn:microsoft.com/office/officeart/2005/8/layout/venn1"/>
    <dgm:cxn modelId="{387659EF-947B-4648-8E4E-5A41E034BE37}" type="presParOf" srcId="{52E74C7D-63A9-4BBC-8E5F-EB33C068B032}" destId="{F9D60E65-3AD2-4C3D-BE96-69611AB0C18D}" srcOrd="11" destOrd="0" presId="urn:microsoft.com/office/officeart/2005/8/layout/venn1"/>
    <dgm:cxn modelId="{BC2CEE6D-6BEC-4ACA-8215-AF043ADBAD0C}" type="presParOf" srcId="{52E74C7D-63A9-4BBC-8E5F-EB33C068B032}" destId="{1D772101-078A-42CD-AF58-F6A00F9766C1}" srcOrd="12" destOrd="0" presId="urn:microsoft.com/office/officeart/2005/8/layout/venn1"/>
    <dgm:cxn modelId="{5B30D7FA-2097-4F74-ABBF-3F6653248BE4}" type="presParOf" srcId="{52E74C7D-63A9-4BBC-8E5F-EB33C068B032}" destId="{641E79AE-A76F-40C2-93F8-239A73455891}"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1A3694-AA61-4CC5-A497-5AC8C14E3500}" type="doc">
      <dgm:prSet loTypeId="urn:microsoft.com/office/officeart/2005/8/layout/pyramid2" loCatId="list" qsTypeId="urn:microsoft.com/office/officeart/2005/8/quickstyle/simple1" qsCatId="simple" csTypeId="urn:microsoft.com/office/officeart/2005/8/colors/accent1_2" csCatId="accent1" phldr="1"/>
      <dgm:spPr/>
    </dgm:pt>
    <dgm:pt modelId="{BBF24779-DD2D-4F8E-8956-21AEAAAD56B5}">
      <dgm:prSet phldrT="[Text]"/>
      <dgm:spPr/>
      <dgm:t>
        <a:bodyPr/>
        <a:lstStyle/>
        <a:p>
          <a:r>
            <a:rPr lang="en-ZA" dirty="0"/>
            <a:t>Risk – increase chance of being caught &amp; reduce risk </a:t>
          </a:r>
        </a:p>
      </dgm:t>
    </dgm:pt>
    <dgm:pt modelId="{DC02002E-2328-480B-82ED-31100E52270C}" type="parTrans" cxnId="{EC56D4C5-39C1-4DE4-A184-6372AAB80332}">
      <dgm:prSet/>
      <dgm:spPr/>
      <dgm:t>
        <a:bodyPr/>
        <a:lstStyle/>
        <a:p>
          <a:endParaRPr lang="en-ZA"/>
        </a:p>
      </dgm:t>
    </dgm:pt>
    <dgm:pt modelId="{9031DEF0-D814-4FD9-9F80-007578C5AE58}" type="sibTrans" cxnId="{EC56D4C5-39C1-4DE4-A184-6372AAB80332}">
      <dgm:prSet/>
      <dgm:spPr/>
      <dgm:t>
        <a:bodyPr/>
        <a:lstStyle/>
        <a:p>
          <a:endParaRPr lang="en-ZA"/>
        </a:p>
      </dgm:t>
    </dgm:pt>
    <dgm:pt modelId="{6AE483D3-9656-4FC5-8579-FDF347741159}">
      <dgm:prSet phldrT="[Text]"/>
      <dgm:spPr/>
      <dgm:t>
        <a:bodyPr/>
        <a:lstStyle/>
        <a:p>
          <a:r>
            <a:rPr lang="en-ZA" dirty="0"/>
            <a:t>Opportunity – increase opportunity to fit into society</a:t>
          </a:r>
        </a:p>
      </dgm:t>
    </dgm:pt>
    <dgm:pt modelId="{BF2ED621-1468-4ACB-8AE2-4ACD7AF2372C}" type="parTrans" cxnId="{3A83B39D-3E93-43C6-BAF7-57317B49157E}">
      <dgm:prSet/>
      <dgm:spPr/>
      <dgm:t>
        <a:bodyPr/>
        <a:lstStyle/>
        <a:p>
          <a:endParaRPr lang="en-ZA"/>
        </a:p>
      </dgm:t>
    </dgm:pt>
    <dgm:pt modelId="{B0F803E6-F1EC-4E58-898E-8E08B97392AC}" type="sibTrans" cxnId="{3A83B39D-3E93-43C6-BAF7-57317B49157E}">
      <dgm:prSet/>
      <dgm:spPr/>
      <dgm:t>
        <a:bodyPr/>
        <a:lstStyle/>
        <a:p>
          <a:endParaRPr lang="en-ZA"/>
        </a:p>
      </dgm:t>
    </dgm:pt>
    <dgm:pt modelId="{DB98EA6D-5C9D-4AD0-94EB-79C6B878E474}">
      <dgm:prSet phldrT="[Text]"/>
      <dgm:spPr/>
      <dgm:t>
        <a:bodyPr/>
        <a:lstStyle/>
        <a:p>
          <a:r>
            <a:rPr lang="en-ZA" dirty="0"/>
            <a:t>Desire – reduce desire to commit crimes</a:t>
          </a:r>
        </a:p>
      </dgm:t>
    </dgm:pt>
    <dgm:pt modelId="{FF527EDA-E100-495C-906B-8467F0756C98}" type="parTrans" cxnId="{788AB532-78D7-4ECF-9448-164E8AFE721C}">
      <dgm:prSet/>
      <dgm:spPr/>
      <dgm:t>
        <a:bodyPr/>
        <a:lstStyle/>
        <a:p>
          <a:endParaRPr lang="en-ZA"/>
        </a:p>
      </dgm:t>
    </dgm:pt>
    <dgm:pt modelId="{305BCE88-258D-4591-962D-FBE6B6093B57}" type="sibTrans" cxnId="{788AB532-78D7-4ECF-9448-164E8AFE721C}">
      <dgm:prSet/>
      <dgm:spPr/>
      <dgm:t>
        <a:bodyPr/>
        <a:lstStyle/>
        <a:p>
          <a:endParaRPr lang="en-ZA"/>
        </a:p>
      </dgm:t>
    </dgm:pt>
    <dgm:pt modelId="{8F395348-3E36-4589-A4FD-6F9D975D5730}" type="pres">
      <dgm:prSet presAssocID="{A51A3694-AA61-4CC5-A497-5AC8C14E3500}" presName="compositeShape" presStyleCnt="0">
        <dgm:presLayoutVars>
          <dgm:dir/>
          <dgm:resizeHandles/>
        </dgm:presLayoutVars>
      </dgm:prSet>
      <dgm:spPr/>
    </dgm:pt>
    <dgm:pt modelId="{44F3AFB7-1F23-4E3D-A2A1-B23943DA215D}" type="pres">
      <dgm:prSet presAssocID="{A51A3694-AA61-4CC5-A497-5AC8C14E3500}" presName="pyramid" presStyleLbl="node1" presStyleIdx="0" presStyleCnt="1" custLinFactNeighborX="5789" custLinFactNeighborY="-786"/>
      <dgm:spPr/>
    </dgm:pt>
    <dgm:pt modelId="{782869C4-B7CA-4897-A792-DC921D0EEBAE}" type="pres">
      <dgm:prSet presAssocID="{A51A3694-AA61-4CC5-A497-5AC8C14E3500}" presName="theList" presStyleCnt="0"/>
      <dgm:spPr/>
    </dgm:pt>
    <dgm:pt modelId="{122CDBBC-71DC-438A-B841-C0EFDB7E4DE1}" type="pres">
      <dgm:prSet presAssocID="{BBF24779-DD2D-4F8E-8956-21AEAAAD56B5}" presName="aNode" presStyleLbl="fgAcc1" presStyleIdx="0" presStyleCnt="3" custLinFactY="-30743" custLinFactNeighborX="-41093" custLinFactNeighborY="-100000">
        <dgm:presLayoutVars>
          <dgm:bulletEnabled val="1"/>
        </dgm:presLayoutVars>
      </dgm:prSet>
      <dgm:spPr/>
      <dgm:t>
        <a:bodyPr/>
        <a:lstStyle/>
        <a:p>
          <a:endParaRPr lang="en-US"/>
        </a:p>
      </dgm:t>
    </dgm:pt>
    <dgm:pt modelId="{C91D3C25-8053-4031-BBA3-ABC7F94D823A}" type="pres">
      <dgm:prSet presAssocID="{BBF24779-DD2D-4F8E-8956-21AEAAAD56B5}" presName="aSpace" presStyleCnt="0"/>
      <dgm:spPr/>
    </dgm:pt>
    <dgm:pt modelId="{819FB79E-6BD2-41A3-865E-10A6DFF3318E}" type="pres">
      <dgm:prSet presAssocID="{6AE483D3-9656-4FC5-8579-FDF347741159}" presName="aNode" presStyleLbl="fgAcc1" presStyleIdx="1" presStyleCnt="3" custLinFactX="-54743" custLinFactY="180951" custLinFactNeighborX="-100000" custLinFactNeighborY="200000">
        <dgm:presLayoutVars>
          <dgm:bulletEnabled val="1"/>
        </dgm:presLayoutVars>
      </dgm:prSet>
      <dgm:spPr/>
      <dgm:t>
        <a:bodyPr/>
        <a:lstStyle/>
        <a:p>
          <a:endParaRPr lang="en-US"/>
        </a:p>
      </dgm:t>
    </dgm:pt>
    <dgm:pt modelId="{A2F079AC-9271-4799-A0EF-9CFB6E2D08A9}" type="pres">
      <dgm:prSet presAssocID="{6AE483D3-9656-4FC5-8579-FDF347741159}" presName="aSpace" presStyleCnt="0"/>
      <dgm:spPr/>
    </dgm:pt>
    <dgm:pt modelId="{DB7AC129-49B8-43A5-A958-B1AB1C648ECD}" type="pres">
      <dgm:prSet presAssocID="{DB98EA6D-5C9D-4AD0-94EB-79C6B878E474}" presName="aNode" presStyleLbl="fgAcc1" presStyleIdx="2" presStyleCnt="3" custLinFactY="42471" custLinFactNeighborX="36044" custLinFactNeighborY="100000">
        <dgm:presLayoutVars>
          <dgm:bulletEnabled val="1"/>
        </dgm:presLayoutVars>
      </dgm:prSet>
      <dgm:spPr/>
      <dgm:t>
        <a:bodyPr/>
        <a:lstStyle/>
        <a:p>
          <a:endParaRPr lang="en-US"/>
        </a:p>
      </dgm:t>
    </dgm:pt>
    <dgm:pt modelId="{5E34163B-0C49-4A9B-850C-8ACE96A38492}" type="pres">
      <dgm:prSet presAssocID="{DB98EA6D-5C9D-4AD0-94EB-79C6B878E474}" presName="aSpace" presStyleCnt="0"/>
      <dgm:spPr/>
    </dgm:pt>
  </dgm:ptLst>
  <dgm:cxnLst>
    <dgm:cxn modelId="{EC56D4C5-39C1-4DE4-A184-6372AAB80332}" srcId="{A51A3694-AA61-4CC5-A497-5AC8C14E3500}" destId="{BBF24779-DD2D-4F8E-8956-21AEAAAD56B5}" srcOrd="0" destOrd="0" parTransId="{DC02002E-2328-480B-82ED-31100E52270C}" sibTransId="{9031DEF0-D814-4FD9-9F80-007578C5AE58}"/>
    <dgm:cxn modelId="{1B581BD4-2094-4F09-ADCC-049EB6C0D42D}" type="presOf" srcId="{6AE483D3-9656-4FC5-8579-FDF347741159}" destId="{819FB79E-6BD2-41A3-865E-10A6DFF3318E}" srcOrd="0" destOrd="0" presId="urn:microsoft.com/office/officeart/2005/8/layout/pyramid2"/>
    <dgm:cxn modelId="{4769837C-D1DD-46DB-8BF3-1F643DDA2FC7}" type="presOf" srcId="{DB98EA6D-5C9D-4AD0-94EB-79C6B878E474}" destId="{DB7AC129-49B8-43A5-A958-B1AB1C648ECD}" srcOrd="0" destOrd="0" presId="urn:microsoft.com/office/officeart/2005/8/layout/pyramid2"/>
    <dgm:cxn modelId="{18562C94-22E8-4556-953C-5E45CA474C31}" type="presOf" srcId="{A51A3694-AA61-4CC5-A497-5AC8C14E3500}" destId="{8F395348-3E36-4589-A4FD-6F9D975D5730}" srcOrd="0" destOrd="0" presId="urn:microsoft.com/office/officeart/2005/8/layout/pyramid2"/>
    <dgm:cxn modelId="{788AB532-78D7-4ECF-9448-164E8AFE721C}" srcId="{A51A3694-AA61-4CC5-A497-5AC8C14E3500}" destId="{DB98EA6D-5C9D-4AD0-94EB-79C6B878E474}" srcOrd="2" destOrd="0" parTransId="{FF527EDA-E100-495C-906B-8467F0756C98}" sibTransId="{305BCE88-258D-4591-962D-FBE6B6093B57}"/>
    <dgm:cxn modelId="{A05E02D7-C58B-4370-BD7B-688C5E628D1B}" type="presOf" srcId="{BBF24779-DD2D-4F8E-8956-21AEAAAD56B5}" destId="{122CDBBC-71DC-438A-B841-C0EFDB7E4DE1}" srcOrd="0" destOrd="0" presId="urn:microsoft.com/office/officeart/2005/8/layout/pyramid2"/>
    <dgm:cxn modelId="{3A83B39D-3E93-43C6-BAF7-57317B49157E}" srcId="{A51A3694-AA61-4CC5-A497-5AC8C14E3500}" destId="{6AE483D3-9656-4FC5-8579-FDF347741159}" srcOrd="1" destOrd="0" parTransId="{BF2ED621-1468-4ACB-8AE2-4ACD7AF2372C}" sibTransId="{B0F803E6-F1EC-4E58-898E-8E08B97392AC}"/>
    <dgm:cxn modelId="{B6108F20-8D59-4F11-B25D-641CC23B5BD0}" type="presParOf" srcId="{8F395348-3E36-4589-A4FD-6F9D975D5730}" destId="{44F3AFB7-1F23-4E3D-A2A1-B23943DA215D}" srcOrd="0" destOrd="0" presId="urn:microsoft.com/office/officeart/2005/8/layout/pyramid2"/>
    <dgm:cxn modelId="{1C10B992-DF45-4330-A49A-C06EEB0A1887}" type="presParOf" srcId="{8F395348-3E36-4589-A4FD-6F9D975D5730}" destId="{782869C4-B7CA-4897-A792-DC921D0EEBAE}" srcOrd="1" destOrd="0" presId="urn:microsoft.com/office/officeart/2005/8/layout/pyramid2"/>
    <dgm:cxn modelId="{6AB3247F-3EA6-49C7-A74B-BFE305CD4CA0}" type="presParOf" srcId="{782869C4-B7CA-4897-A792-DC921D0EEBAE}" destId="{122CDBBC-71DC-438A-B841-C0EFDB7E4DE1}" srcOrd="0" destOrd="0" presId="urn:microsoft.com/office/officeart/2005/8/layout/pyramid2"/>
    <dgm:cxn modelId="{E1E2AE30-5E15-4D8A-996D-768C2E9B8B19}" type="presParOf" srcId="{782869C4-B7CA-4897-A792-DC921D0EEBAE}" destId="{C91D3C25-8053-4031-BBA3-ABC7F94D823A}" srcOrd="1" destOrd="0" presId="urn:microsoft.com/office/officeart/2005/8/layout/pyramid2"/>
    <dgm:cxn modelId="{2C8288EE-848A-491D-B896-FCF46596F743}" type="presParOf" srcId="{782869C4-B7CA-4897-A792-DC921D0EEBAE}" destId="{819FB79E-6BD2-41A3-865E-10A6DFF3318E}" srcOrd="2" destOrd="0" presId="urn:microsoft.com/office/officeart/2005/8/layout/pyramid2"/>
    <dgm:cxn modelId="{5242AA48-CE23-432B-9F4A-E6515715B57A}" type="presParOf" srcId="{782869C4-B7CA-4897-A792-DC921D0EEBAE}" destId="{A2F079AC-9271-4799-A0EF-9CFB6E2D08A9}" srcOrd="3" destOrd="0" presId="urn:microsoft.com/office/officeart/2005/8/layout/pyramid2"/>
    <dgm:cxn modelId="{7D7BDDA4-6C52-4A3A-A4FD-C3256B2D03E8}" type="presParOf" srcId="{782869C4-B7CA-4897-A792-DC921D0EEBAE}" destId="{DB7AC129-49B8-43A5-A958-B1AB1C648ECD}" srcOrd="4" destOrd="0" presId="urn:microsoft.com/office/officeart/2005/8/layout/pyramid2"/>
    <dgm:cxn modelId="{EAF13E14-B719-4543-9D4A-56E9B66BC877}" type="presParOf" srcId="{782869C4-B7CA-4897-A792-DC921D0EEBAE}" destId="{5E34163B-0C49-4A9B-850C-8ACE96A3849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0D1C6-3B1C-4283-A0C8-C289D6F5C282}">
      <dsp:nvSpPr>
        <dsp:cNvPr id="0" name=""/>
        <dsp:cNvSpPr/>
      </dsp:nvSpPr>
      <dsp:spPr>
        <a:xfrm>
          <a:off x="4403747" y="1333344"/>
          <a:ext cx="1708105" cy="17083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0B598BE-0911-4394-BF48-C6B52159A640}">
      <dsp:nvSpPr>
        <dsp:cNvPr id="0" name=""/>
        <dsp:cNvSpPr/>
      </dsp:nvSpPr>
      <dsp:spPr>
        <a:xfrm>
          <a:off x="4168361" y="90129"/>
          <a:ext cx="1957204" cy="10474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ZA" sz="1900" kern="1200" dirty="0" smtClean="0"/>
            <a:t>Wild abalone stock on brink of extinction</a:t>
          </a:r>
          <a:endParaRPr lang="en-ZA" sz="1900" kern="1200" dirty="0"/>
        </a:p>
      </dsp:txBody>
      <dsp:txXfrm>
        <a:off x="4168361" y="90129"/>
        <a:ext cx="1957204" cy="1047403"/>
      </dsp:txXfrm>
    </dsp:sp>
    <dsp:sp modelId="{C719F761-460A-4432-B94F-C8599BFE444D}">
      <dsp:nvSpPr>
        <dsp:cNvPr id="0" name=""/>
        <dsp:cNvSpPr/>
      </dsp:nvSpPr>
      <dsp:spPr>
        <a:xfrm>
          <a:off x="4904791" y="1574247"/>
          <a:ext cx="1708105" cy="17083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4AE252C-25F5-4C6D-801F-81505BC3B97C}">
      <dsp:nvSpPr>
        <dsp:cNvPr id="0" name=""/>
        <dsp:cNvSpPr/>
      </dsp:nvSpPr>
      <dsp:spPr>
        <a:xfrm>
          <a:off x="6823563" y="995033"/>
          <a:ext cx="1850447" cy="115214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ZA" sz="1900" kern="1200" smtClean="0"/>
            <a:t>Wide-scale plundering – low risk – poor conviction rate</a:t>
          </a:r>
          <a:endParaRPr lang="en-ZA" sz="1900" kern="1200"/>
        </a:p>
      </dsp:txBody>
      <dsp:txXfrm>
        <a:off x="6823563" y="995033"/>
        <a:ext cx="1850447" cy="1152143"/>
      </dsp:txXfrm>
    </dsp:sp>
    <dsp:sp modelId="{36EFC63D-EC1A-4E1D-9B11-76C0FB732C81}">
      <dsp:nvSpPr>
        <dsp:cNvPr id="0" name=""/>
        <dsp:cNvSpPr/>
      </dsp:nvSpPr>
      <dsp:spPr>
        <a:xfrm>
          <a:off x="5027917" y="2116278"/>
          <a:ext cx="1708105" cy="17083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23A21DB-85B8-4F10-9094-6E8485642466}">
      <dsp:nvSpPr>
        <dsp:cNvPr id="0" name=""/>
        <dsp:cNvSpPr/>
      </dsp:nvSpPr>
      <dsp:spPr>
        <a:xfrm>
          <a:off x="7001491" y="2461398"/>
          <a:ext cx="1814862" cy="12306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ZA" sz="1900" kern="1200" smtClean="0"/>
            <a:t>Strongly linked to organised crime syndicates</a:t>
          </a:r>
          <a:endParaRPr lang="en-ZA" sz="1900" kern="1200"/>
        </a:p>
      </dsp:txBody>
      <dsp:txXfrm>
        <a:off x="7001491" y="2461398"/>
        <a:ext cx="1814862" cy="1230699"/>
      </dsp:txXfrm>
    </dsp:sp>
    <dsp:sp modelId="{117E13A9-5FF6-44EF-89E8-F31C143DD771}">
      <dsp:nvSpPr>
        <dsp:cNvPr id="0" name=""/>
        <dsp:cNvSpPr/>
      </dsp:nvSpPr>
      <dsp:spPr>
        <a:xfrm>
          <a:off x="4681314" y="2550951"/>
          <a:ext cx="1708105" cy="17083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5F02D35-41EC-435D-AE22-BEF2B5DFA621}">
      <dsp:nvSpPr>
        <dsp:cNvPr id="0" name=""/>
        <dsp:cNvSpPr/>
      </dsp:nvSpPr>
      <dsp:spPr>
        <a:xfrm>
          <a:off x="6218609" y="4111059"/>
          <a:ext cx="1957204" cy="112595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ZA" sz="1900" kern="1200" smtClean="0"/>
            <a:t>Huge impact on small-scale fishing communities</a:t>
          </a:r>
          <a:endParaRPr lang="en-ZA" sz="1900" kern="1200"/>
        </a:p>
      </dsp:txBody>
      <dsp:txXfrm>
        <a:off x="6218609" y="4111059"/>
        <a:ext cx="1957204" cy="1125958"/>
      </dsp:txXfrm>
    </dsp:sp>
    <dsp:sp modelId="{27E97062-EF75-4E35-ADCA-074B0212DFC9}">
      <dsp:nvSpPr>
        <dsp:cNvPr id="0" name=""/>
        <dsp:cNvSpPr/>
      </dsp:nvSpPr>
      <dsp:spPr>
        <a:xfrm>
          <a:off x="4126179" y="2550951"/>
          <a:ext cx="1708105" cy="17083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9C2B87C-F36D-4F26-8AB7-28C022BA0AB7}">
      <dsp:nvSpPr>
        <dsp:cNvPr id="0" name=""/>
        <dsp:cNvSpPr/>
      </dsp:nvSpPr>
      <dsp:spPr>
        <a:xfrm>
          <a:off x="2339785" y="4111059"/>
          <a:ext cx="1957204" cy="112595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ZA" sz="1900" kern="1200" smtClean="0"/>
            <a:t>Communities involved – lucrative</a:t>
          </a:r>
          <a:endParaRPr lang="en-ZA" sz="1900" kern="1200"/>
        </a:p>
      </dsp:txBody>
      <dsp:txXfrm>
        <a:off x="2339785" y="4111059"/>
        <a:ext cx="1957204" cy="1125958"/>
      </dsp:txXfrm>
    </dsp:sp>
    <dsp:sp modelId="{96D16349-D425-4F56-9C1B-7E9D9CCD5CA6}">
      <dsp:nvSpPr>
        <dsp:cNvPr id="0" name=""/>
        <dsp:cNvSpPr/>
      </dsp:nvSpPr>
      <dsp:spPr>
        <a:xfrm>
          <a:off x="3779576" y="2116278"/>
          <a:ext cx="1708105" cy="17083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9D60E65-3AD2-4C3D-BE96-69611AB0C18D}">
      <dsp:nvSpPr>
        <dsp:cNvPr id="0" name=""/>
        <dsp:cNvSpPr/>
      </dsp:nvSpPr>
      <dsp:spPr>
        <a:xfrm>
          <a:off x="1699246" y="2461398"/>
          <a:ext cx="1814862" cy="12306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ZA" sz="1900" kern="1200" smtClean="0"/>
            <a:t>Strong links to drugs in exchange</a:t>
          </a:r>
          <a:endParaRPr lang="en-ZA" sz="1900" kern="1200"/>
        </a:p>
      </dsp:txBody>
      <dsp:txXfrm>
        <a:off x="1699246" y="2461398"/>
        <a:ext cx="1814862" cy="1230699"/>
      </dsp:txXfrm>
    </dsp:sp>
    <dsp:sp modelId="{1D772101-078A-42CD-AF58-F6A00F9766C1}">
      <dsp:nvSpPr>
        <dsp:cNvPr id="0" name=""/>
        <dsp:cNvSpPr/>
      </dsp:nvSpPr>
      <dsp:spPr>
        <a:xfrm>
          <a:off x="3902702" y="1574247"/>
          <a:ext cx="1708105" cy="17083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41E79AE-A76F-40C2-93F8-239A73455891}">
      <dsp:nvSpPr>
        <dsp:cNvPr id="0" name=""/>
        <dsp:cNvSpPr/>
      </dsp:nvSpPr>
      <dsp:spPr>
        <a:xfrm>
          <a:off x="1841588" y="995033"/>
          <a:ext cx="1850447" cy="115214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ZA" sz="1900" kern="1200" smtClean="0"/>
            <a:t>Tons confiscated – too late –dead</a:t>
          </a:r>
          <a:endParaRPr lang="en-ZA" sz="1900" kern="1200"/>
        </a:p>
      </dsp:txBody>
      <dsp:txXfrm>
        <a:off x="1841588" y="995033"/>
        <a:ext cx="1850447" cy="1152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01A6E-222A-4E9A-8BF3-242419AD71A0}" type="datetimeFigureOut">
              <a:rPr lang="en-ZA" smtClean="0"/>
              <a:t>2017/11/09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9ABC1-D5E2-4CF8-B95E-B85FEFA78CCE}" type="slidenum">
              <a:rPr lang="en-ZA" smtClean="0"/>
              <a:t>‹#›</a:t>
            </a:fld>
            <a:endParaRPr lang="en-ZA"/>
          </a:p>
        </p:txBody>
      </p:sp>
    </p:spTree>
    <p:extLst>
      <p:ext uri="{BB962C8B-B14F-4D97-AF65-F5344CB8AC3E}">
        <p14:creationId xmlns:p14="http://schemas.microsoft.com/office/powerpoint/2010/main" val="3892948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81B2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F97F3C-170B-4CAB-BA3D-BAAA18DE90DD}"/>
              </a:ext>
            </a:extLst>
          </p:cNvPr>
          <p:cNvSpPr>
            <a:spLocks noGrp="1"/>
          </p:cNvSpPr>
          <p:nvPr>
            <p:ph type="ctrTitle"/>
          </p:nvPr>
        </p:nvSpPr>
        <p:spPr>
          <a:xfrm>
            <a:off x="1524000" y="3850277"/>
            <a:ext cx="9144000" cy="1197837"/>
          </a:xfrm>
          <a:noFill/>
        </p:spPr>
        <p:txBody>
          <a:bodyPr anchor="b">
            <a:noAutofit/>
          </a:bodyPr>
          <a:lstStyle>
            <a:lvl1pPr algn="ctr">
              <a:defRPr sz="4400" b="0" cap="all" spc="600" baseline="0">
                <a:solidFill>
                  <a:schemeClr val="bg1"/>
                </a:solidFill>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xmlns="" id="{B4E1FC00-2320-4B15-B5C1-621BF28F1D66}"/>
              </a:ext>
            </a:extLst>
          </p:cNvPr>
          <p:cNvSpPr>
            <a:spLocks noGrp="1"/>
          </p:cNvSpPr>
          <p:nvPr>
            <p:ph type="subTitle" idx="1"/>
          </p:nvPr>
        </p:nvSpPr>
        <p:spPr>
          <a:xfrm>
            <a:off x="1524000" y="5221832"/>
            <a:ext cx="9144000" cy="787082"/>
          </a:xfrm>
        </p:spPr>
        <p:txBody>
          <a:bodyPr/>
          <a:lstStyle>
            <a:lvl1pPr marL="0" indent="0" algn="ctr">
              <a:buNone/>
              <a:defRPr sz="24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4" name="Date Placeholder 3">
            <a:extLst>
              <a:ext uri="{FF2B5EF4-FFF2-40B4-BE49-F238E27FC236}">
                <a16:creationId xmlns:a16="http://schemas.microsoft.com/office/drawing/2014/main" xmlns="" id="{7D5CC106-6B88-4A7E-9371-964443FC00B6}"/>
              </a:ext>
            </a:extLst>
          </p:cNvPr>
          <p:cNvSpPr>
            <a:spLocks noGrp="1"/>
          </p:cNvSpPr>
          <p:nvPr>
            <p:ph type="dt" sz="half" idx="10"/>
          </p:nvPr>
        </p:nvSpPr>
        <p:spPr/>
        <p:txBody>
          <a:bodyPr/>
          <a:lstStyle/>
          <a:p>
            <a:fld id="{A2196EE9-2B8E-4631-944C-989B58C0735D}" type="datetimeFigureOut">
              <a:rPr lang="en-ZA" smtClean="0"/>
              <a:t>2017/11/09</a:t>
            </a:fld>
            <a:endParaRPr lang="en-ZA"/>
          </a:p>
        </p:txBody>
      </p:sp>
      <p:sp>
        <p:nvSpPr>
          <p:cNvPr id="5" name="Footer Placeholder 4">
            <a:extLst>
              <a:ext uri="{FF2B5EF4-FFF2-40B4-BE49-F238E27FC236}">
                <a16:creationId xmlns:a16="http://schemas.microsoft.com/office/drawing/2014/main" xmlns="" id="{BC1B4436-F96D-4D55-BC92-8D11EAED13E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487BAC0F-078B-4702-A8B8-72BC478A6BC1}"/>
              </a:ext>
            </a:extLst>
          </p:cNvPr>
          <p:cNvSpPr>
            <a:spLocks noGrp="1"/>
          </p:cNvSpPr>
          <p:nvPr>
            <p:ph type="sldNum" sz="quarter" idx="12"/>
          </p:nvPr>
        </p:nvSpPr>
        <p:spPr/>
        <p:txBody>
          <a:bodyPr/>
          <a:lstStyle/>
          <a:p>
            <a:fld id="{E8E45E15-F8D5-4957-83ED-0EB785B2027D}" type="slidenum">
              <a:rPr lang="en-ZA" smtClean="0"/>
              <a:t>‹#›</a:t>
            </a:fld>
            <a:endParaRPr lang="en-ZA"/>
          </a:p>
        </p:txBody>
      </p:sp>
      <p:pic>
        <p:nvPicPr>
          <p:cNvPr id="7" name="Picture 6">
            <a:extLst>
              <a:ext uri="{FF2B5EF4-FFF2-40B4-BE49-F238E27FC236}">
                <a16:creationId xmlns:a16="http://schemas.microsoft.com/office/drawing/2014/main" xmlns="" id="{717BEC23-8DEA-47FB-8066-868D2E1E86B8}"/>
              </a:ext>
            </a:extLst>
          </p:cNvPr>
          <p:cNvPicPr>
            <a:picLocks noChangeAspect="1"/>
          </p:cNvPicPr>
          <p:nvPr userDrawn="1"/>
        </p:nvPicPr>
        <p:blipFill>
          <a:blip r:embed="rId2"/>
          <a:stretch>
            <a:fillRect/>
          </a:stretch>
        </p:blipFill>
        <p:spPr>
          <a:xfrm>
            <a:off x="2972174" y="1199314"/>
            <a:ext cx="6247652" cy="1129898"/>
          </a:xfrm>
          <a:prstGeom prst="rect">
            <a:avLst/>
          </a:prstGeom>
        </p:spPr>
      </p:pic>
      <p:sp>
        <p:nvSpPr>
          <p:cNvPr id="8" name="TextBox 7">
            <a:extLst>
              <a:ext uri="{FF2B5EF4-FFF2-40B4-BE49-F238E27FC236}">
                <a16:creationId xmlns:a16="http://schemas.microsoft.com/office/drawing/2014/main" xmlns="" id="{1AC31E7F-0B47-4325-B393-4A2BB87A097B}"/>
              </a:ext>
            </a:extLst>
          </p:cNvPr>
          <p:cNvSpPr txBox="1"/>
          <p:nvPr userDrawn="1"/>
        </p:nvSpPr>
        <p:spPr>
          <a:xfrm>
            <a:off x="1582783" y="2542571"/>
            <a:ext cx="9026434" cy="461665"/>
          </a:xfrm>
          <a:prstGeom prst="rect">
            <a:avLst/>
          </a:prstGeom>
          <a:noFill/>
        </p:spPr>
        <p:txBody>
          <a:bodyPr wrap="square" rtlCol="0">
            <a:spAutoFit/>
          </a:bodyPr>
          <a:lstStyle/>
          <a:p>
            <a:pPr algn="ctr"/>
            <a:r>
              <a:rPr lang="en-ZA" sz="2400" spc="600" dirty="0">
                <a:solidFill>
                  <a:schemeClr val="bg1"/>
                </a:solidFill>
              </a:rPr>
              <a:t>CENTRE FOR LAW IN ACTION</a:t>
            </a:r>
          </a:p>
        </p:txBody>
      </p:sp>
      <p:cxnSp>
        <p:nvCxnSpPr>
          <p:cNvPr id="10" name="Straight Connector 9">
            <a:extLst>
              <a:ext uri="{FF2B5EF4-FFF2-40B4-BE49-F238E27FC236}">
                <a16:creationId xmlns:a16="http://schemas.microsoft.com/office/drawing/2014/main" xmlns="" id="{BA2FA65B-EAA7-4B24-A0FD-E430E7D82B58}"/>
              </a:ext>
            </a:extLst>
          </p:cNvPr>
          <p:cNvCxnSpPr/>
          <p:nvPr userDrawn="1"/>
        </p:nvCxnSpPr>
        <p:spPr>
          <a:xfrm>
            <a:off x="2908663" y="2503383"/>
            <a:ext cx="63746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116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xmlns="" id="{B38AE96F-16EA-4AD3-949F-9C1FF614B79D}"/>
              </a:ext>
            </a:extLst>
          </p:cNvPr>
          <p:cNvSpPr>
            <a:spLocks noGrp="1"/>
          </p:cNvSpPr>
          <p:nvPr>
            <p:ph type="body" orient="vert" idx="1"/>
          </p:nvPr>
        </p:nvSpPr>
        <p:spPr/>
        <p:txBody>
          <a:bodyPr vert="eaVert"/>
          <a:lstStyle>
            <a:lvl1pPr>
              <a:defRPr>
                <a:solidFill>
                  <a:srgbClr val="081B2C"/>
                </a:solidFill>
              </a:defRPr>
            </a:lvl1pPr>
            <a:lvl2pPr>
              <a:defRPr>
                <a:solidFill>
                  <a:srgbClr val="081B2C"/>
                </a:solidFill>
              </a:defRPr>
            </a:lvl2pPr>
            <a:lvl3pPr>
              <a:defRPr>
                <a:solidFill>
                  <a:srgbClr val="081B2C"/>
                </a:solidFill>
              </a:defRPr>
            </a:lvl3pPr>
            <a:lvl4pPr>
              <a:defRPr>
                <a:solidFill>
                  <a:srgbClr val="081B2C"/>
                </a:solidFill>
              </a:defRPr>
            </a:lvl4pPr>
            <a:lvl5pPr>
              <a:defRPr>
                <a:solidFill>
                  <a:srgbClr val="081B2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8C33CFC9-ECBC-4EA3-A25A-0CCF0C257D25}"/>
              </a:ext>
            </a:extLst>
          </p:cNvPr>
          <p:cNvSpPr>
            <a:spLocks noGrp="1"/>
          </p:cNvSpPr>
          <p:nvPr>
            <p:ph type="dt" sz="half" idx="10"/>
          </p:nvPr>
        </p:nvSpPr>
        <p:spPr/>
        <p:txBody>
          <a:bodyPr/>
          <a:lstStyle/>
          <a:p>
            <a:fld id="{A2196EE9-2B8E-4631-944C-989B58C0735D}" type="datetimeFigureOut">
              <a:rPr lang="en-ZA" smtClean="0"/>
              <a:t>2017/11/09</a:t>
            </a:fld>
            <a:endParaRPr lang="en-ZA"/>
          </a:p>
        </p:txBody>
      </p:sp>
      <p:sp>
        <p:nvSpPr>
          <p:cNvPr id="5" name="Footer Placeholder 4">
            <a:extLst>
              <a:ext uri="{FF2B5EF4-FFF2-40B4-BE49-F238E27FC236}">
                <a16:creationId xmlns:a16="http://schemas.microsoft.com/office/drawing/2014/main" xmlns="" id="{5104F0E9-D334-4BFA-8F6F-4CF958D8C0F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D870FEF7-F24B-43A9-8F0D-D42C9C52F1DE}"/>
              </a:ext>
            </a:extLst>
          </p:cNvPr>
          <p:cNvSpPr>
            <a:spLocks noGrp="1"/>
          </p:cNvSpPr>
          <p:nvPr>
            <p:ph type="sldNum" sz="quarter" idx="12"/>
          </p:nvPr>
        </p:nvSpPr>
        <p:spPr/>
        <p:txBody>
          <a:bodyPr/>
          <a:lstStyle/>
          <a:p>
            <a:fld id="{E8E45E15-F8D5-4957-83ED-0EB785B2027D}" type="slidenum">
              <a:rPr lang="en-ZA" smtClean="0"/>
              <a:t>‹#›</a:t>
            </a:fld>
            <a:endParaRPr lang="en-ZA"/>
          </a:p>
        </p:txBody>
      </p:sp>
      <p:cxnSp>
        <p:nvCxnSpPr>
          <p:cNvPr id="7" name="Straight Connector 6">
            <a:extLst>
              <a:ext uri="{FF2B5EF4-FFF2-40B4-BE49-F238E27FC236}">
                <a16:creationId xmlns:a16="http://schemas.microsoft.com/office/drawing/2014/main" xmlns="" id="{6BB59965-39E7-4163-B506-8E8DA0D45855}"/>
              </a:ext>
            </a:extLst>
          </p:cNvPr>
          <p:cNvCxnSpPr/>
          <p:nvPr userDrawn="1"/>
        </p:nvCxnSpPr>
        <p:spPr>
          <a:xfrm>
            <a:off x="0" y="914399"/>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xmlns="" id="{033651E3-617C-4F79-8BDE-C6C3CB639167}"/>
              </a:ext>
            </a:extLst>
          </p:cNvPr>
          <p:cNvSpPr>
            <a:spLocks noGrp="1"/>
          </p:cNvSpPr>
          <p:nvPr>
            <p:ph type="title"/>
          </p:nvPr>
        </p:nvSpPr>
        <p:spPr>
          <a:xfrm>
            <a:off x="1583789" y="251618"/>
            <a:ext cx="9741875" cy="1325563"/>
          </a:xfrm>
          <a:prstGeom prst="rect">
            <a:avLst/>
          </a:prstGeom>
          <a:solidFill>
            <a:schemeClr val="bg1"/>
          </a:solidFill>
        </p:spPr>
        <p:txBody>
          <a:bodyPr vert="horz" lIns="91440" tIns="45720" rIns="91440" bIns="45720" rtlCol="0" anchor="ctr">
            <a:normAutofit/>
          </a:bodyPr>
          <a:lstStyle/>
          <a:p>
            <a:r>
              <a:rPr lang="en-US" dirty="0"/>
              <a:t>CLICK TO EDIT MASTER TITLE STYLE</a:t>
            </a:r>
            <a:endParaRPr lang="en-ZA" dirty="0"/>
          </a:p>
        </p:txBody>
      </p:sp>
      <p:sp>
        <p:nvSpPr>
          <p:cNvPr id="9" name="Oval 8">
            <a:extLst>
              <a:ext uri="{FF2B5EF4-FFF2-40B4-BE49-F238E27FC236}">
                <a16:creationId xmlns:a16="http://schemas.microsoft.com/office/drawing/2014/main" xmlns="" id="{38129A1B-FF56-4E9A-9CDF-A71290CF5986}"/>
              </a:ext>
            </a:extLst>
          </p:cNvPr>
          <p:cNvSpPr/>
          <p:nvPr userDrawn="1"/>
        </p:nvSpPr>
        <p:spPr>
          <a:xfrm>
            <a:off x="852268" y="587325"/>
            <a:ext cx="654149" cy="654149"/>
          </a:xfrm>
          <a:prstGeom prst="ellipse">
            <a:avLst/>
          </a:prstGeom>
          <a:solidFill>
            <a:srgbClr val="F8B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a:extLst>
              <a:ext uri="{FF2B5EF4-FFF2-40B4-BE49-F238E27FC236}">
                <a16:creationId xmlns:a16="http://schemas.microsoft.com/office/drawing/2014/main" xmlns="" id="{EDB0A385-2785-45B2-8DB5-45EAE45E2319}"/>
              </a:ext>
            </a:extLst>
          </p:cNvPr>
          <p:cNvPicPr>
            <a:picLocks noChangeAspect="1"/>
          </p:cNvPicPr>
          <p:nvPr userDrawn="1"/>
        </p:nvPicPr>
        <p:blipFill>
          <a:blip r:embed="rId2"/>
          <a:stretch>
            <a:fillRect/>
          </a:stretch>
        </p:blipFill>
        <p:spPr>
          <a:xfrm>
            <a:off x="9186202" y="5547303"/>
            <a:ext cx="2805479" cy="719354"/>
          </a:xfrm>
          <a:prstGeom prst="rect">
            <a:avLst/>
          </a:prstGeom>
        </p:spPr>
      </p:pic>
    </p:spTree>
    <p:extLst>
      <p:ext uri="{BB962C8B-B14F-4D97-AF65-F5344CB8AC3E}">
        <p14:creationId xmlns:p14="http://schemas.microsoft.com/office/powerpoint/2010/main" val="144563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xmlns="" id="{6A727C42-AEAF-4D57-9EF1-DAC90047AD4D}"/>
              </a:ext>
            </a:extLst>
          </p:cNvPr>
          <p:cNvSpPr>
            <a:spLocks noGrp="1"/>
          </p:cNvSpPr>
          <p:nvPr>
            <p:ph type="body" orient="vert" idx="1"/>
          </p:nvPr>
        </p:nvSpPr>
        <p:spPr>
          <a:xfrm>
            <a:off x="838199" y="365125"/>
            <a:ext cx="8722727" cy="5811838"/>
          </a:xfrm>
        </p:spPr>
        <p:txBody>
          <a:bodyPr vert="eaVert"/>
          <a:lstStyle>
            <a:lvl1pPr>
              <a:defRPr>
                <a:solidFill>
                  <a:srgbClr val="081B2C"/>
                </a:solidFill>
              </a:defRPr>
            </a:lvl1pPr>
            <a:lvl2pPr>
              <a:defRPr>
                <a:solidFill>
                  <a:srgbClr val="081B2C"/>
                </a:solidFill>
              </a:defRPr>
            </a:lvl2pPr>
            <a:lvl3pPr>
              <a:defRPr>
                <a:solidFill>
                  <a:srgbClr val="081B2C"/>
                </a:solidFill>
              </a:defRPr>
            </a:lvl3pPr>
            <a:lvl4pPr>
              <a:defRPr>
                <a:solidFill>
                  <a:srgbClr val="081B2C"/>
                </a:solidFill>
              </a:defRPr>
            </a:lvl4pPr>
            <a:lvl5pPr>
              <a:defRPr>
                <a:solidFill>
                  <a:srgbClr val="081B2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89772669-E70B-4476-B7CF-14E40157F3AA}"/>
              </a:ext>
            </a:extLst>
          </p:cNvPr>
          <p:cNvSpPr>
            <a:spLocks noGrp="1"/>
          </p:cNvSpPr>
          <p:nvPr>
            <p:ph type="dt" sz="half" idx="10"/>
          </p:nvPr>
        </p:nvSpPr>
        <p:spPr/>
        <p:txBody>
          <a:bodyPr/>
          <a:lstStyle/>
          <a:p>
            <a:fld id="{A2196EE9-2B8E-4631-944C-989B58C0735D}" type="datetimeFigureOut">
              <a:rPr lang="en-ZA" smtClean="0"/>
              <a:t>2017/11/09</a:t>
            </a:fld>
            <a:endParaRPr lang="en-ZA"/>
          </a:p>
        </p:txBody>
      </p:sp>
      <p:sp>
        <p:nvSpPr>
          <p:cNvPr id="5" name="Footer Placeholder 4">
            <a:extLst>
              <a:ext uri="{FF2B5EF4-FFF2-40B4-BE49-F238E27FC236}">
                <a16:creationId xmlns:a16="http://schemas.microsoft.com/office/drawing/2014/main" xmlns="" id="{F311F9CD-8CBC-4DB6-A372-D28F36BC18F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2F29BA56-C8DF-42C7-983F-F3CA02E028B5}"/>
              </a:ext>
            </a:extLst>
          </p:cNvPr>
          <p:cNvSpPr>
            <a:spLocks noGrp="1"/>
          </p:cNvSpPr>
          <p:nvPr>
            <p:ph type="sldNum" sz="quarter" idx="12"/>
          </p:nvPr>
        </p:nvSpPr>
        <p:spPr/>
        <p:txBody>
          <a:bodyPr/>
          <a:lstStyle/>
          <a:p>
            <a:fld id="{E8E45E15-F8D5-4957-83ED-0EB785B2027D}" type="slidenum">
              <a:rPr lang="en-ZA" smtClean="0"/>
              <a:t>‹#›</a:t>
            </a:fld>
            <a:endParaRPr lang="en-ZA"/>
          </a:p>
        </p:txBody>
      </p:sp>
      <p:grpSp>
        <p:nvGrpSpPr>
          <p:cNvPr id="10" name="Group 9">
            <a:extLst>
              <a:ext uri="{FF2B5EF4-FFF2-40B4-BE49-F238E27FC236}">
                <a16:creationId xmlns:a16="http://schemas.microsoft.com/office/drawing/2014/main" xmlns="" id="{440AB98A-4C97-44A3-BE3E-9B97330B5FAD}"/>
              </a:ext>
            </a:extLst>
          </p:cNvPr>
          <p:cNvGrpSpPr/>
          <p:nvPr userDrawn="1"/>
        </p:nvGrpSpPr>
        <p:grpSpPr>
          <a:xfrm rot="5400000">
            <a:off x="6086999" y="3895201"/>
            <a:ext cx="8740729" cy="950327"/>
            <a:chOff x="0" y="251618"/>
            <a:chExt cx="12192000" cy="1325563"/>
          </a:xfrm>
        </p:grpSpPr>
        <p:cxnSp>
          <p:nvCxnSpPr>
            <p:cNvPr id="7" name="Straight Connector 6">
              <a:extLst>
                <a:ext uri="{FF2B5EF4-FFF2-40B4-BE49-F238E27FC236}">
                  <a16:creationId xmlns:a16="http://schemas.microsoft.com/office/drawing/2014/main" xmlns="" id="{008FAC50-8B0B-40F3-8766-51FAAA82022C}"/>
                </a:ext>
              </a:extLst>
            </p:cNvPr>
            <p:cNvCxnSpPr/>
            <p:nvPr userDrawn="1"/>
          </p:nvCxnSpPr>
          <p:spPr>
            <a:xfrm>
              <a:off x="0" y="914399"/>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xmlns="" id="{78F2A9BA-4ABB-4DE2-80C0-8B8A17A07622}"/>
                </a:ext>
              </a:extLst>
            </p:cNvPr>
            <p:cNvSpPr txBox="1">
              <a:spLocks/>
            </p:cNvSpPr>
            <p:nvPr userDrawn="1"/>
          </p:nvSpPr>
          <p:spPr>
            <a:xfrm>
              <a:off x="1583789" y="251618"/>
              <a:ext cx="9741875"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300">
                  <a:solidFill>
                    <a:srgbClr val="081B2C"/>
                  </a:solidFill>
                  <a:latin typeface="+mj-lt"/>
                  <a:ea typeface="+mj-ea"/>
                  <a:cs typeface="+mj-cs"/>
                </a:defRPr>
              </a:lvl1pPr>
            </a:lstStyle>
            <a:p>
              <a:r>
                <a:rPr lang="en-US" sz="1800" dirty="0"/>
                <a:t>CLICK TO EDIT MASTER TITLE STYLE</a:t>
              </a:r>
              <a:endParaRPr lang="en-ZA" sz="1800" dirty="0"/>
            </a:p>
          </p:txBody>
        </p:sp>
        <p:sp>
          <p:nvSpPr>
            <p:cNvPr id="9" name="Oval 8">
              <a:extLst>
                <a:ext uri="{FF2B5EF4-FFF2-40B4-BE49-F238E27FC236}">
                  <a16:creationId xmlns:a16="http://schemas.microsoft.com/office/drawing/2014/main" xmlns="" id="{E708035A-B6EC-45C2-87A7-8D269D718C25}"/>
                </a:ext>
              </a:extLst>
            </p:cNvPr>
            <p:cNvSpPr/>
            <p:nvPr userDrawn="1"/>
          </p:nvSpPr>
          <p:spPr>
            <a:xfrm>
              <a:off x="852268" y="587325"/>
              <a:ext cx="654149" cy="654149"/>
            </a:xfrm>
            <a:prstGeom prst="ellipse">
              <a:avLst/>
            </a:prstGeom>
            <a:solidFill>
              <a:srgbClr val="F8B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11" name="Picture 10">
            <a:extLst>
              <a:ext uri="{FF2B5EF4-FFF2-40B4-BE49-F238E27FC236}">
                <a16:creationId xmlns:a16="http://schemas.microsoft.com/office/drawing/2014/main" xmlns="" id="{90FDCD3E-4EE5-44A1-8A9F-FF4C11D9A03A}"/>
              </a:ext>
            </a:extLst>
          </p:cNvPr>
          <p:cNvPicPr>
            <a:picLocks noChangeAspect="1"/>
          </p:cNvPicPr>
          <p:nvPr userDrawn="1"/>
        </p:nvPicPr>
        <p:blipFill>
          <a:blip r:embed="rId2"/>
          <a:stretch>
            <a:fillRect/>
          </a:stretch>
        </p:blipFill>
        <p:spPr>
          <a:xfrm rot="5400000">
            <a:off x="-564541" y="2911366"/>
            <a:ext cx="2805479" cy="719354"/>
          </a:xfrm>
          <a:prstGeom prst="rect">
            <a:avLst/>
          </a:prstGeom>
        </p:spPr>
      </p:pic>
    </p:spTree>
    <p:extLst>
      <p:ext uri="{BB962C8B-B14F-4D97-AF65-F5344CB8AC3E}">
        <p14:creationId xmlns:p14="http://schemas.microsoft.com/office/powerpoint/2010/main" val="98609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53407EA-CC42-4C67-A446-DB2E664E4C11}"/>
              </a:ext>
            </a:extLst>
          </p:cNvPr>
          <p:cNvSpPr>
            <a:spLocks noGrp="1"/>
          </p:cNvSpPr>
          <p:nvPr>
            <p:ph idx="1"/>
          </p:nvPr>
        </p:nvSpPr>
        <p:spPr/>
        <p:txBody>
          <a:bodyPr/>
          <a:lstStyle>
            <a:lvl1pPr>
              <a:defRPr>
                <a:solidFill>
                  <a:srgbClr val="081B2C"/>
                </a:solidFill>
              </a:defRPr>
            </a:lvl1pPr>
            <a:lvl2pPr>
              <a:defRPr>
                <a:solidFill>
                  <a:srgbClr val="081B2C"/>
                </a:solidFill>
              </a:defRPr>
            </a:lvl2pPr>
            <a:lvl3pPr>
              <a:defRPr>
                <a:solidFill>
                  <a:srgbClr val="081B2C"/>
                </a:solidFill>
              </a:defRPr>
            </a:lvl3pPr>
            <a:lvl4pPr>
              <a:defRPr>
                <a:solidFill>
                  <a:srgbClr val="081B2C"/>
                </a:solidFill>
              </a:defRPr>
            </a:lvl4pPr>
            <a:lvl5pPr>
              <a:defRPr>
                <a:solidFill>
                  <a:srgbClr val="081B2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106C38B2-4C25-423C-B823-A94A146FCC29}"/>
              </a:ext>
            </a:extLst>
          </p:cNvPr>
          <p:cNvSpPr>
            <a:spLocks noGrp="1"/>
          </p:cNvSpPr>
          <p:nvPr>
            <p:ph type="dt" sz="half" idx="10"/>
          </p:nvPr>
        </p:nvSpPr>
        <p:spPr/>
        <p:txBody>
          <a:bodyPr/>
          <a:lstStyle/>
          <a:p>
            <a:fld id="{A2196EE9-2B8E-4631-944C-989B58C0735D}" type="datetimeFigureOut">
              <a:rPr lang="en-ZA" smtClean="0"/>
              <a:t>2017/11/09</a:t>
            </a:fld>
            <a:endParaRPr lang="en-ZA"/>
          </a:p>
        </p:txBody>
      </p:sp>
      <p:sp>
        <p:nvSpPr>
          <p:cNvPr id="5" name="Footer Placeholder 4">
            <a:extLst>
              <a:ext uri="{FF2B5EF4-FFF2-40B4-BE49-F238E27FC236}">
                <a16:creationId xmlns:a16="http://schemas.microsoft.com/office/drawing/2014/main" xmlns="" id="{094201AD-A9E7-4B03-B712-304C8D390A8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037E56A6-853E-496C-BFCE-951B314C9C95}"/>
              </a:ext>
            </a:extLst>
          </p:cNvPr>
          <p:cNvSpPr>
            <a:spLocks noGrp="1"/>
          </p:cNvSpPr>
          <p:nvPr>
            <p:ph type="sldNum" sz="quarter" idx="12"/>
          </p:nvPr>
        </p:nvSpPr>
        <p:spPr/>
        <p:txBody>
          <a:bodyPr/>
          <a:lstStyle/>
          <a:p>
            <a:fld id="{E8E45E15-F8D5-4957-83ED-0EB785B2027D}" type="slidenum">
              <a:rPr lang="en-ZA" smtClean="0"/>
              <a:t>‹#›</a:t>
            </a:fld>
            <a:endParaRPr lang="en-ZA"/>
          </a:p>
        </p:txBody>
      </p:sp>
      <p:cxnSp>
        <p:nvCxnSpPr>
          <p:cNvPr id="7" name="Straight Connector 6">
            <a:extLst>
              <a:ext uri="{FF2B5EF4-FFF2-40B4-BE49-F238E27FC236}">
                <a16:creationId xmlns:a16="http://schemas.microsoft.com/office/drawing/2014/main" xmlns="" id="{79199F71-F9A0-4056-A977-E920D7E9D3F5}"/>
              </a:ext>
            </a:extLst>
          </p:cNvPr>
          <p:cNvCxnSpPr/>
          <p:nvPr userDrawn="1"/>
        </p:nvCxnSpPr>
        <p:spPr>
          <a:xfrm>
            <a:off x="0" y="914399"/>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xmlns="" id="{6B553BF2-EFFC-4621-8221-90317C10FEBA}"/>
              </a:ext>
            </a:extLst>
          </p:cNvPr>
          <p:cNvSpPr>
            <a:spLocks noGrp="1"/>
          </p:cNvSpPr>
          <p:nvPr>
            <p:ph type="title"/>
          </p:nvPr>
        </p:nvSpPr>
        <p:spPr>
          <a:xfrm>
            <a:off x="1583789" y="251618"/>
            <a:ext cx="9741875" cy="1325563"/>
          </a:xfrm>
          <a:prstGeom prst="rect">
            <a:avLst/>
          </a:prstGeom>
          <a:solidFill>
            <a:schemeClr val="bg1"/>
          </a:solidFill>
        </p:spPr>
        <p:txBody>
          <a:bodyPr vert="horz" lIns="91440" tIns="45720" rIns="91440" bIns="45720" rtlCol="0" anchor="ctr">
            <a:normAutofit/>
          </a:bodyPr>
          <a:lstStyle/>
          <a:p>
            <a:r>
              <a:rPr lang="en-US" dirty="0"/>
              <a:t>CLICK TO EDIT MASTER TITLE STYLE</a:t>
            </a:r>
            <a:endParaRPr lang="en-ZA" dirty="0"/>
          </a:p>
        </p:txBody>
      </p:sp>
      <p:sp>
        <p:nvSpPr>
          <p:cNvPr id="9" name="Oval 8">
            <a:extLst>
              <a:ext uri="{FF2B5EF4-FFF2-40B4-BE49-F238E27FC236}">
                <a16:creationId xmlns:a16="http://schemas.microsoft.com/office/drawing/2014/main" xmlns="" id="{531EA012-C10F-4E06-AD99-2820911A62FD}"/>
              </a:ext>
            </a:extLst>
          </p:cNvPr>
          <p:cNvSpPr/>
          <p:nvPr userDrawn="1"/>
        </p:nvSpPr>
        <p:spPr>
          <a:xfrm>
            <a:off x="852268" y="587325"/>
            <a:ext cx="654149" cy="654149"/>
          </a:xfrm>
          <a:prstGeom prst="ellipse">
            <a:avLst/>
          </a:prstGeom>
          <a:solidFill>
            <a:srgbClr val="F8B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a:extLst>
              <a:ext uri="{FF2B5EF4-FFF2-40B4-BE49-F238E27FC236}">
                <a16:creationId xmlns:a16="http://schemas.microsoft.com/office/drawing/2014/main" xmlns="" id="{B3AC4592-772D-42FC-A119-99B89ED0F90D}"/>
              </a:ext>
            </a:extLst>
          </p:cNvPr>
          <p:cNvPicPr>
            <a:picLocks noChangeAspect="1"/>
          </p:cNvPicPr>
          <p:nvPr userDrawn="1"/>
        </p:nvPicPr>
        <p:blipFill>
          <a:blip r:embed="rId2"/>
          <a:stretch>
            <a:fillRect/>
          </a:stretch>
        </p:blipFill>
        <p:spPr>
          <a:xfrm>
            <a:off x="9186202" y="5547303"/>
            <a:ext cx="2805479" cy="719354"/>
          </a:xfrm>
          <a:prstGeom prst="rect">
            <a:avLst/>
          </a:prstGeom>
        </p:spPr>
      </p:pic>
    </p:spTree>
    <p:extLst>
      <p:ext uri="{BB962C8B-B14F-4D97-AF65-F5344CB8AC3E}">
        <p14:creationId xmlns:p14="http://schemas.microsoft.com/office/powerpoint/2010/main" val="619452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81B2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21BF94-B9FB-448A-80F0-E3A0972621D3}"/>
              </a:ext>
            </a:extLst>
          </p:cNvPr>
          <p:cNvSpPr>
            <a:spLocks noGrp="1"/>
          </p:cNvSpPr>
          <p:nvPr>
            <p:ph type="title"/>
          </p:nvPr>
        </p:nvSpPr>
        <p:spPr>
          <a:xfrm>
            <a:off x="838200" y="3235569"/>
            <a:ext cx="10515600" cy="1326906"/>
          </a:xfrm>
          <a:noFill/>
        </p:spPr>
        <p:txBody>
          <a:bodyPr anchor="b">
            <a:normAutofit/>
          </a:bodyPr>
          <a:lstStyle>
            <a:lvl1pPr algn="ctr">
              <a:defRPr sz="4400" spc="600">
                <a:solidFill>
                  <a:schemeClr val="bg1"/>
                </a:solidFill>
              </a:defRPr>
            </a:lvl1p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xmlns="" id="{143EA46F-C225-44DD-A15E-3AC706D3CB3D}"/>
              </a:ext>
            </a:extLst>
          </p:cNvPr>
          <p:cNvSpPr>
            <a:spLocks noGrp="1"/>
          </p:cNvSpPr>
          <p:nvPr>
            <p:ph type="body" idx="1"/>
          </p:nvPr>
        </p:nvSpPr>
        <p:spPr>
          <a:xfrm>
            <a:off x="831850" y="4726743"/>
            <a:ext cx="10515600" cy="1278499"/>
          </a:xfrm>
        </p:spPr>
        <p:txBody>
          <a:bodyPr/>
          <a:lstStyle>
            <a:lvl1pPr marL="0" indent="0" algn="ctr">
              <a:buNone/>
              <a:defRPr sz="2400" spc="3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xmlns="" id="{1CD48A81-27C2-453D-9ED7-C86435EFF2E4}"/>
              </a:ext>
            </a:extLst>
          </p:cNvPr>
          <p:cNvSpPr>
            <a:spLocks noGrp="1"/>
          </p:cNvSpPr>
          <p:nvPr>
            <p:ph type="dt" sz="half" idx="10"/>
          </p:nvPr>
        </p:nvSpPr>
        <p:spPr/>
        <p:txBody>
          <a:bodyPr/>
          <a:lstStyle/>
          <a:p>
            <a:fld id="{A2196EE9-2B8E-4631-944C-989B58C0735D}" type="datetimeFigureOut">
              <a:rPr lang="en-ZA" smtClean="0"/>
              <a:t>2017/11/09</a:t>
            </a:fld>
            <a:endParaRPr lang="en-ZA"/>
          </a:p>
        </p:txBody>
      </p:sp>
      <p:sp>
        <p:nvSpPr>
          <p:cNvPr id="5" name="Footer Placeholder 4">
            <a:extLst>
              <a:ext uri="{FF2B5EF4-FFF2-40B4-BE49-F238E27FC236}">
                <a16:creationId xmlns:a16="http://schemas.microsoft.com/office/drawing/2014/main" xmlns="" id="{371E523A-C768-4BE1-85EA-63D4E8E0BBC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A34579D5-59C1-4B08-9A2B-E00C012926B6}"/>
              </a:ext>
            </a:extLst>
          </p:cNvPr>
          <p:cNvSpPr>
            <a:spLocks noGrp="1"/>
          </p:cNvSpPr>
          <p:nvPr>
            <p:ph type="sldNum" sz="quarter" idx="12"/>
          </p:nvPr>
        </p:nvSpPr>
        <p:spPr/>
        <p:txBody>
          <a:bodyPr/>
          <a:lstStyle/>
          <a:p>
            <a:fld id="{E8E45E15-F8D5-4957-83ED-0EB785B2027D}" type="slidenum">
              <a:rPr lang="en-ZA" smtClean="0"/>
              <a:t>‹#›</a:t>
            </a:fld>
            <a:endParaRPr lang="en-ZA"/>
          </a:p>
        </p:txBody>
      </p:sp>
      <p:cxnSp>
        <p:nvCxnSpPr>
          <p:cNvPr id="7" name="Straight Connector 6">
            <a:extLst>
              <a:ext uri="{FF2B5EF4-FFF2-40B4-BE49-F238E27FC236}">
                <a16:creationId xmlns:a16="http://schemas.microsoft.com/office/drawing/2014/main" xmlns="" id="{9E4C72CD-1CDA-448F-865C-DE67C3578EC7}"/>
              </a:ext>
            </a:extLst>
          </p:cNvPr>
          <p:cNvCxnSpPr>
            <a:cxnSpLocks/>
          </p:cNvCxnSpPr>
          <p:nvPr userDrawn="1"/>
        </p:nvCxnSpPr>
        <p:spPr>
          <a:xfrm>
            <a:off x="831850" y="4589939"/>
            <a:ext cx="105219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6795B92E-FCEB-4C4D-B433-566E79523A3B}"/>
              </a:ext>
            </a:extLst>
          </p:cNvPr>
          <p:cNvGrpSpPr/>
          <p:nvPr userDrawn="1"/>
        </p:nvGrpSpPr>
        <p:grpSpPr>
          <a:xfrm>
            <a:off x="2575741" y="979634"/>
            <a:ext cx="7027817" cy="1445945"/>
            <a:chOff x="1582783" y="960158"/>
            <a:chExt cx="9026434" cy="1857153"/>
          </a:xfrm>
        </p:grpSpPr>
        <p:pic>
          <p:nvPicPr>
            <p:cNvPr id="9" name="Picture 8">
              <a:extLst>
                <a:ext uri="{FF2B5EF4-FFF2-40B4-BE49-F238E27FC236}">
                  <a16:creationId xmlns:a16="http://schemas.microsoft.com/office/drawing/2014/main" xmlns="" id="{9907A949-DE8A-4E80-A434-D516853521C9}"/>
                </a:ext>
              </a:extLst>
            </p:cNvPr>
            <p:cNvPicPr>
              <a:picLocks noChangeAspect="1"/>
            </p:cNvPicPr>
            <p:nvPr userDrawn="1"/>
          </p:nvPicPr>
          <p:blipFill>
            <a:blip r:embed="rId2"/>
            <a:stretch>
              <a:fillRect/>
            </a:stretch>
          </p:blipFill>
          <p:spPr>
            <a:xfrm>
              <a:off x="2972174" y="960158"/>
              <a:ext cx="6247652" cy="1129898"/>
            </a:xfrm>
            <a:prstGeom prst="rect">
              <a:avLst/>
            </a:prstGeom>
          </p:spPr>
        </p:pic>
        <p:sp>
          <p:nvSpPr>
            <p:cNvPr id="10" name="TextBox 9">
              <a:extLst>
                <a:ext uri="{FF2B5EF4-FFF2-40B4-BE49-F238E27FC236}">
                  <a16:creationId xmlns:a16="http://schemas.microsoft.com/office/drawing/2014/main" xmlns="" id="{BEA5BF48-681A-43BD-981B-7A1A05991E40}"/>
                </a:ext>
              </a:extLst>
            </p:cNvPr>
            <p:cNvSpPr txBox="1"/>
            <p:nvPr userDrawn="1"/>
          </p:nvSpPr>
          <p:spPr>
            <a:xfrm>
              <a:off x="1582783" y="2303415"/>
              <a:ext cx="9026434" cy="513896"/>
            </a:xfrm>
            <a:prstGeom prst="rect">
              <a:avLst/>
            </a:prstGeom>
            <a:noFill/>
          </p:spPr>
          <p:txBody>
            <a:bodyPr wrap="square" rtlCol="0">
              <a:spAutoFit/>
            </a:bodyPr>
            <a:lstStyle/>
            <a:p>
              <a:pPr algn="ctr"/>
              <a:r>
                <a:rPr lang="en-ZA" sz="2000" spc="600" dirty="0">
                  <a:solidFill>
                    <a:schemeClr val="bg1"/>
                  </a:solidFill>
                </a:rPr>
                <a:t>CENTRE FOR LAW IN ACTION</a:t>
              </a:r>
            </a:p>
          </p:txBody>
        </p:sp>
        <p:cxnSp>
          <p:nvCxnSpPr>
            <p:cNvPr id="11" name="Straight Connector 10">
              <a:extLst>
                <a:ext uri="{FF2B5EF4-FFF2-40B4-BE49-F238E27FC236}">
                  <a16:creationId xmlns:a16="http://schemas.microsoft.com/office/drawing/2014/main" xmlns="" id="{195A2671-3246-4251-9AFD-36636C7C8A8D}"/>
                </a:ext>
              </a:extLst>
            </p:cNvPr>
            <p:cNvCxnSpPr/>
            <p:nvPr userDrawn="1"/>
          </p:nvCxnSpPr>
          <p:spPr>
            <a:xfrm>
              <a:off x="2908663" y="2264227"/>
              <a:ext cx="63746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414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F62C743-96D4-4B23-B71E-D0FFB83A84DB}"/>
              </a:ext>
            </a:extLst>
          </p:cNvPr>
          <p:cNvSpPr>
            <a:spLocks noGrp="1"/>
          </p:cNvSpPr>
          <p:nvPr>
            <p:ph sz="half" idx="1"/>
          </p:nvPr>
        </p:nvSpPr>
        <p:spPr>
          <a:xfrm>
            <a:off x="838200" y="1825625"/>
            <a:ext cx="5181600" cy="4351338"/>
          </a:xfrm>
        </p:spPr>
        <p:txBody>
          <a:bodyPr/>
          <a:lstStyle>
            <a:lvl1pPr>
              <a:defRPr>
                <a:solidFill>
                  <a:srgbClr val="081B2C"/>
                </a:solidFill>
              </a:defRPr>
            </a:lvl1pPr>
            <a:lvl2pPr>
              <a:defRPr>
                <a:solidFill>
                  <a:srgbClr val="081B2C"/>
                </a:solidFill>
              </a:defRPr>
            </a:lvl2pPr>
            <a:lvl3pPr>
              <a:defRPr>
                <a:solidFill>
                  <a:srgbClr val="081B2C"/>
                </a:solidFill>
              </a:defRPr>
            </a:lvl3pPr>
            <a:lvl4pPr>
              <a:defRPr>
                <a:solidFill>
                  <a:srgbClr val="081B2C"/>
                </a:solidFill>
              </a:defRPr>
            </a:lvl4pPr>
            <a:lvl5pPr>
              <a:defRPr>
                <a:solidFill>
                  <a:srgbClr val="081B2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67F40322-CCD7-4563-BF2D-D23D9CA0594F}"/>
              </a:ext>
            </a:extLst>
          </p:cNvPr>
          <p:cNvSpPr>
            <a:spLocks noGrp="1"/>
          </p:cNvSpPr>
          <p:nvPr>
            <p:ph sz="half" idx="2"/>
          </p:nvPr>
        </p:nvSpPr>
        <p:spPr>
          <a:xfrm>
            <a:off x="6172200" y="1825625"/>
            <a:ext cx="5181600" cy="4351338"/>
          </a:xfrm>
        </p:spPr>
        <p:txBody>
          <a:bodyPr/>
          <a:lstStyle>
            <a:lvl1pPr>
              <a:defRPr>
                <a:solidFill>
                  <a:srgbClr val="081B2C"/>
                </a:solidFill>
              </a:defRPr>
            </a:lvl1pPr>
            <a:lvl2pPr>
              <a:defRPr>
                <a:solidFill>
                  <a:srgbClr val="081B2C"/>
                </a:solidFill>
              </a:defRPr>
            </a:lvl2pPr>
            <a:lvl3pPr>
              <a:defRPr>
                <a:solidFill>
                  <a:srgbClr val="081B2C"/>
                </a:solidFill>
              </a:defRPr>
            </a:lvl3pPr>
            <a:lvl4pPr>
              <a:defRPr>
                <a:solidFill>
                  <a:srgbClr val="081B2C"/>
                </a:solidFill>
              </a:defRPr>
            </a:lvl4pPr>
            <a:lvl5pPr>
              <a:defRPr>
                <a:solidFill>
                  <a:srgbClr val="081B2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C69440D5-A426-445A-BC4E-3500C9727645}"/>
              </a:ext>
            </a:extLst>
          </p:cNvPr>
          <p:cNvSpPr>
            <a:spLocks noGrp="1"/>
          </p:cNvSpPr>
          <p:nvPr>
            <p:ph type="dt" sz="half" idx="10"/>
          </p:nvPr>
        </p:nvSpPr>
        <p:spPr/>
        <p:txBody>
          <a:bodyPr/>
          <a:lstStyle/>
          <a:p>
            <a:fld id="{A2196EE9-2B8E-4631-944C-989B58C0735D}" type="datetimeFigureOut">
              <a:rPr lang="en-ZA" smtClean="0"/>
              <a:t>2017/11/09</a:t>
            </a:fld>
            <a:endParaRPr lang="en-ZA"/>
          </a:p>
        </p:txBody>
      </p:sp>
      <p:sp>
        <p:nvSpPr>
          <p:cNvPr id="6" name="Footer Placeholder 5">
            <a:extLst>
              <a:ext uri="{FF2B5EF4-FFF2-40B4-BE49-F238E27FC236}">
                <a16:creationId xmlns:a16="http://schemas.microsoft.com/office/drawing/2014/main" xmlns="" id="{D2CB61CC-5CD0-4AA2-A688-DFA18886D6C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8B9D71E8-8EDF-4661-A288-F378684F655D}"/>
              </a:ext>
            </a:extLst>
          </p:cNvPr>
          <p:cNvSpPr>
            <a:spLocks noGrp="1"/>
          </p:cNvSpPr>
          <p:nvPr>
            <p:ph type="sldNum" sz="quarter" idx="12"/>
          </p:nvPr>
        </p:nvSpPr>
        <p:spPr/>
        <p:txBody>
          <a:bodyPr/>
          <a:lstStyle/>
          <a:p>
            <a:fld id="{E8E45E15-F8D5-4957-83ED-0EB785B2027D}" type="slidenum">
              <a:rPr lang="en-ZA" smtClean="0"/>
              <a:t>‹#›</a:t>
            </a:fld>
            <a:endParaRPr lang="en-ZA"/>
          </a:p>
        </p:txBody>
      </p:sp>
      <p:cxnSp>
        <p:nvCxnSpPr>
          <p:cNvPr id="8" name="Straight Connector 7">
            <a:extLst>
              <a:ext uri="{FF2B5EF4-FFF2-40B4-BE49-F238E27FC236}">
                <a16:creationId xmlns:a16="http://schemas.microsoft.com/office/drawing/2014/main" xmlns="" id="{694F89F6-2EC4-4AEC-861E-527BD9A2C927}"/>
              </a:ext>
            </a:extLst>
          </p:cNvPr>
          <p:cNvCxnSpPr/>
          <p:nvPr userDrawn="1"/>
        </p:nvCxnSpPr>
        <p:spPr>
          <a:xfrm>
            <a:off x="0" y="914399"/>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xmlns="" id="{269E8E1C-F25A-4A05-AB48-CBE4A2CAF0E3}"/>
              </a:ext>
            </a:extLst>
          </p:cNvPr>
          <p:cNvSpPr>
            <a:spLocks noGrp="1"/>
          </p:cNvSpPr>
          <p:nvPr>
            <p:ph type="title"/>
          </p:nvPr>
        </p:nvSpPr>
        <p:spPr>
          <a:xfrm>
            <a:off x="1583789" y="251618"/>
            <a:ext cx="9741875" cy="1325563"/>
          </a:xfrm>
          <a:prstGeom prst="rect">
            <a:avLst/>
          </a:prstGeom>
          <a:solidFill>
            <a:schemeClr val="bg1"/>
          </a:solidFill>
        </p:spPr>
        <p:txBody>
          <a:bodyPr vert="horz" lIns="91440" tIns="45720" rIns="91440" bIns="45720" rtlCol="0" anchor="ctr">
            <a:normAutofit/>
          </a:bodyPr>
          <a:lstStyle/>
          <a:p>
            <a:r>
              <a:rPr lang="en-US" dirty="0"/>
              <a:t>CLICK TO EDIT MASTER TITLE STYLE</a:t>
            </a:r>
            <a:endParaRPr lang="en-ZA" dirty="0"/>
          </a:p>
        </p:txBody>
      </p:sp>
      <p:sp>
        <p:nvSpPr>
          <p:cNvPr id="10" name="Oval 9">
            <a:extLst>
              <a:ext uri="{FF2B5EF4-FFF2-40B4-BE49-F238E27FC236}">
                <a16:creationId xmlns:a16="http://schemas.microsoft.com/office/drawing/2014/main" xmlns="" id="{C2880721-11C1-4848-9823-0CB8F4EEBED3}"/>
              </a:ext>
            </a:extLst>
          </p:cNvPr>
          <p:cNvSpPr/>
          <p:nvPr userDrawn="1"/>
        </p:nvSpPr>
        <p:spPr>
          <a:xfrm>
            <a:off x="852268" y="587325"/>
            <a:ext cx="654149" cy="654149"/>
          </a:xfrm>
          <a:prstGeom prst="ellipse">
            <a:avLst/>
          </a:prstGeom>
          <a:solidFill>
            <a:srgbClr val="F8B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 name="Picture 10">
            <a:extLst>
              <a:ext uri="{FF2B5EF4-FFF2-40B4-BE49-F238E27FC236}">
                <a16:creationId xmlns:a16="http://schemas.microsoft.com/office/drawing/2014/main" xmlns="" id="{50D30861-ECD8-4FBB-BED7-E2927BB00FDF}"/>
              </a:ext>
            </a:extLst>
          </p:cNvPr>
          <p:cNvPicPr>
            <a:picLocks noChangeAspect="1"/>
          </p:cNvPicPr>
          <p:nvPr userDrawn="1"/>
        </p:nvPicPr>
        <p:blipFill>
          <a:blip r:embed="rId2"/>
          <a:stretch>
            <a:fillRect/>
          </a:stretch>
        </p:blipFill>
        <p:spPr>
          <a:xfrm>
            <a:off x="9186202" y="5547303"/>
            <a:ext cx="2805479" cy="719354"/>
          </a:xfrm>
          <a:prstGeom prst="rect">
            <a:avLst/>
          </a:prstGeom>
        </p:spPr>
      </p:pic>
    </p:spTree>
    <p:extLst>
      <p:ext uri="{BB962C8B-B14F-4D97-AF65-F5344CB8AC3E}">
        <p14:creationId xmlns:p14="http://schemas.microsoft.com/office/powerpoint/2010/main" val="606968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D27BDD7-4261-4C42-9026-ECA71327E1FC}"/>
              </a:ext>
            </a:extLst>
          </p:cNvPr>
          <p:cNvSpPr>
            <a:spLocks noGrp="1"/>
          </p:cNvSpPr>
          <p:nvPr>
            <p:ph type="body" idx="1"/>
          </p:nvPr>
        </p:nvSpPr>
        <p:spPr>
          <a:xfrm>
            <a:off x="839788" y="1681163"/>
            <a:ext cx="5157787" cy="823912"/>
          </a:xfrm>
        </p:spPr>
        <p:txBody>
          <a:bodyPr anchor="b"/>
          <a:lstStyle>
            <a:lvl1pPr marL="0" indent="0">
              <a:buNone/>
              <a:defRPr sz="2400" b="1">
                <a:solidFill>
                  <a:srgbClr val="081B2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BF8922B-6AAC-4293-B455-1BCF1B0E5862}"/>
              </a:ext>
            </a:extLst>
          </p:cNvPr>
          <p:cNvSpPr>
            <a:spLocks noGrp="1"/>
          </p:cNvSpPr>
          <p:nvPr>
            <p:ph sz="half" idx="2"/>
          </p:nvPr>
        </p:nvSpPr>
        <p:spPr>
          <a:xfrm>
            <a:off x="839788" y="2505075"/>
            <a:ext cx="5157787" cy="3684588"/>
          </a:xfrm>
        </p:spPr>
        <p:txBody>
          <a:bodyPr/>
          <a:lstStyle>
            <a:lvl1pPr>
              <a:defRPr>
                <a:solidFill>
                  <a:srgbClr val="081B2C"/>
                </a:solidFill>
              </a:defRPr>
            </a:lvl1pPr>
            <a:lvl2pPr>
              <a:defRPr>
                <a:solidFill>
                  <a:srgbClr val="081B2C"/>
                </a:solidFill>
              </a:defRPr>
            </a:lvl2pPr>
            <a:lvl3pPr>
              <a:defRPr>
                <a:solidFill>
                  <a:srgbClr val="081B2C"/>
                </a:solidFill>
              </a:defRPr>
            </a:lvl3pPr>
            <a:lvl4pPr>
              <a:defRPr>
                <a:solidFill>
                  <a:srgbClr val="081B2C"/>
                </a:solidFill>
              </a:defRPr>
            </a:lvl4pPr>
            <a:lvl5pPr>
              <a:defRPr>
                <a:solidFill>
                  <a:srgbClr val="081B2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4E381443-123E-484F-B05D-435AFA119773}"/>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81B2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E6F329F-FC38-4270-9541-28189025FF1B}"/>
              </a:ext>
            </a:extLst>
          </p:cNvPr>
          <p:cNvSpPr>
            <a:spLocks noGrp="1"/>
          </p:cNvSpPr>
          <p:nvPr>
            <p:ph sz="quarter" idx="4"/>
          </p:nvPr>
        </p:nvSpPr>
        <p:spPr>
          <a:xfrm>
            <a:off x="6172200" y="2505075"/>
            <a:ext cx="5183188" cy="3684588"/>
          </a:xfrm>
        </p:spPr>
        <p:txBody>
          <a:bodyPr/>
          <a:lstStyle>
            <a:lvl1pPr>
              <a:defRPr>
                <a:solidFill>
                  <a:srgbClr val="081B2C"/>
                </a:solidFill>
              </a:defRPr>
            </a:lvl1pPr>
            <a:lvl2pPr>
              <a:defRPr>
                <a:solidFill>
                  <a:srgbClr val="081B2C"/>
                </a:solidFill>
              </a:defRPr>
            </a:lvl2pPr>
            <a:lvl3pPr>
              <a:defRPr>
                <a:solidFill>
                  <a:srgbClr val="081B2C"/>
                </a:solidFill>
              </a:defRPr>
            </a:lvl3pPr>
            <a:lvl4pPr>
              <a:defRPr>
                <a:solidFill>
                  <a:srgbClr val="081B2C"/>
                </a:solidFill>
              </a:defRPr>
            </a:lvl4pPr>
            <a:lvl5pPr>
              <a:defRPr>
                <a:solidFill>
                  <a:srgbClr val="081B2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F224D8DD-DA11-4C61-9ACC-12E0D27A2BFB}"/>
              </a:ext>
            </a:extLst>
          </p:cNvPr>
          <p:cNvSpPr>
            <a:spLocks noGrp="1"/>
          </p:cNvSpPr>
          <p:nvPr>
            <p:ph type="dt" sz="half" idx="10"/>
          </p:nvPr>
        </p:nvSpPr>
        <p:spPr/>
        <p:txBody>
          <a:bodyPr/>
          <a:lstStyle/>
          <a:p>
            <a:fld id="{A2196EE9-2B8E-4631-944C-989B58C0735D}" type="datetimeFigureOut">
              <a:rPr lang="en-ZA" smtClean="0"/>
              <a:t>2017/11/09</a:t>
            </a:fld>
            <a:endParaRPr lang="en-ZA"/>
          </a:p>
        </p:txBody>
      </p:sp>
      <p:sp>
        <p:nvSpPr>
          <p:cNvPr id="8" name="Footer Placeholder 7">
            <a:extLst>
              <a:ext uri="{FF2B5EF4-FFF2-40B4-BE49-F238E27FC236}">
                <a16:creationId xmlns:a16="http://schemas.microsoft.com/office/drawing/2014/main" xmlns="" id="{DE1E5D18-ADD6-422D-9AB8-FD5F29AF07A6}"/>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xmlns="" id="{B8C3DCAF-EA78-4A85-9904-BB0A9BF60271}"/>
              </a:ext>
            </a:extLst>
          </p:cNvPr>
          <p:cNvSpPr>
            <a:spLocks noGrp="1"/>
          </p:cNvSpPr>
          <p:nvPr>
            <p:ph type="sldNum" sz="quarter" idx="12"/>
          </p:nvPr>
        </p:nvSpPr>
        <p:spPr/>
        <p:txBody>
          <a:bodyPr/>
          <a:lstStyle/>
          <a:p>
            <a:fld id="{E8E45E15-F8D5-4957-83ED-0EB785B2027D}" type="slidenum">
              <a:rPr lang="en-ZA" smtClean="0"/>
              <a:t>‹#›</a:t>
            </a:fld>
            <a:endParaRPr lang="en-ZA"/>
          </a:p>
        </p:txBody>
      </p:sp>
      <p:cxnSp>
        <p:nvCxnSpPr>
          <p:cNvPr id="10" name="Straight Connector 9">
            <a:extLst>
              <a:ext uri="{FF2B5EF4-FFF2-40B4-BE49-F238E27FC236}">
                <a16:creationId xmlns:a16="http://schemas.microsoft.com/office/drawing/2014/main" xmlns="" id="{1F2C9301-8B89-472C-A2BD-FD1FEA7ADAB4}"/>
              </a:ext>
            </a:extLst>
          </p:cNvPr>
          <p:cNvCxnSpPr/>
          <p:nvPr userDrawn="1"/>
        </p:nvCxnSpPr>
        <p:spPr>
          <a:xfrm>
            <a:off x="0" y="914399"/>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xmlns="" id="{3DCE8EBF-341C-4780-87F4-5FC32544B58F}"/>
              </a:ext>
            </a:extLst>
          </p:cNvPr>
          <p:cNvSpPr>
            <a:spLocks noGrp="1"/>
          </p:cNvSpPr>
          <p:nvPr>
            <p:ph type="title"/>
          </p:nvPr>
        </p:nvSpPr>
        <p:spPr>
          <a:xfrm>
            <a:off x="1583789" y="251618"/>
            <a:ext cx="9741875" cy="1325563"/>
          </a:xfrm>
          <a:prstGeom prst="rect">
            <a:avLst/>
          </a:prstGeom>
          <a:solidFill>
            <a:schemeClr val="bg1"/>
          </a:solidFill>
        </p:spPr>
        <p:txBody>
          <a:bodyPr vert="horz" lIns="91440" tIns="45720" rIns="91440" bIns="45720" rtlCol="0" anchor="ctr">
            <a:normAutofit/>
          </a:bodyPr>
          <a:lstStyle/>
          <a:p>
            <a:r>
              <a:rPr lang="en-US" dirty="0"/>
              <a:t>CLICK TO EDIT MASTER TITLE STYLE</a:t>
            </a:r>
            <a:endParaRPr lang="en-ZA" dirty="0"/>
          </a:p>
        </p:txBody>
      </p:sp>
      <p:sp>
        <p:nvSpPr>
          <p:cNvPr id="12" name="Oval 11">
            <a:extLst>
              <a:ext uri="{FF2B5EF4-FFF2-40B4-BE49-F238E27FC236}">
                <a16:creationId xmlns:a16="http://schemas.microsoft.com/office/drawing/2014/main" xmlns="" id="{FC7629F7-5D46-484B-8EF1-E5767BD86A1C}"/>
              </a:ext>
            </a:extLst>
          </p:cNvPr>
          <p:cNvSpPr/>
          <p:nvPr userDrawn="1"/>
        </p:nvSpPr>
        <p:spPr>
          <a:xfrm>
            <a:off x="852268" y="587325"/>
            <a:ext cx="654149" cy="654149"/>
          </a:xfrm>
          <a:prstGeom prst="ellipse">
            <a:avLst/>
          </a:prstGeom>
          <a:solidFill>
            <a:srgbClr val="F8B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3" name="Picture 12">
            <a:extLst>
              <a:ext uri="{FF2B5EF4-FFF2-40B4-BE49-F238E27FC236}">
                <a16:creationId xmlns:a16="http://schemas.microsoft.com/office/drawing/2014/main" xmlns="" id="{6E751CDF-6493-4AA3-8454-89361897BCB9}"/>
              </a:ext>
            </a:extLst>
          </p:cNvPr>
          <p:cNvPicPr>
            <a:picLocks noChangeAspect="1"/>
          </p:cNvPicPr>
          <p:nvPr userDrawn="1"/>
        </p:nvPicPr>
        <p:blipFill>
          <a:blip r:embed="rId2"/>
          <a:stretch>
            <a:fillRect/>
          </a:stretch>
        </p:blipFill>
        <p:spPr>
          <a:xfrm>
            <a:off x="9186202" y="5547303"/>
            <a:ext cx="2805479" cy="719354"/>
          </a:xfrm>
          <a:prstGeom prst="rect">
            <a:avLst/>
          </a:prstGeom>
        </p:spPr>
      </p:pic>
    </p:spTree>
    <p:extLst>
      <p:ext uri="{BB962C8B-B14F-4D97-AF65-F5344CB8AC3E}">
        <p14:creationId xmlns:p14="http://schemas.microsoft.com/office/powerpoint/2010/main" val="52616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C59A5F6D-4150-4E53-9D34-1D3F1E24F1FC}"/>
              </a:ext>
            </a:extLst>
          </p:cNvPr>
          <p:cNvSpPr>
            <a:spLocks noGrp="1"/>
          </p:cNvSpPr>
          <p:nvPr>
            <p:ph type="dt" sz="half" idx="10"/>
          </p:nvPr>
        </p:nvSpPr>
        <p:spPr/>
        <p:txBody>
          <a:bodyPr/>
          <a:lstStyle/>
          <a:p>
            <a:fld id="{A2196EE9-2B8E-4631-944C-989B58C0735D}" type="datetimeFigureOut">
              <a:rPr lang="en-ZA" smtClean="0"/>
              <a:t>2017/11/09</a:t>
            </a:fld>
            <a:endParaRPr lang="en-ZA"/>
          </a:p>
        </p:txBody>
      </p:sp>
      <p:sp>
        <p:nvSpPr>
          <p:cNvPr id="4" name="Footer Placeholder 3">
            <a:extLst>
              <a:ext uri="{FF2B5EF4-FFF2-40B4-BE49-F238E27FC236}">
                <a16:creationId xmlns:a16="http://schemas.microsoft.com/office/drawing/2014/main" xmlns="" id="{231DF60D-44F5-4B47-AAA2-C8A9D46A4457}"/>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7E72A1DA-B02D-4187-9BF3-55671B007673}"/>
              </a:ext>
            </a:extLst>
          </p:cNvPr>
          <p:cNvSpPr>
            <a:spLocks noGrp="1"/>
          </p:cNvSpPr>
          <p:nvPr>
            <p:ph type="sldNum" sz="quarter" idx="12"/>
          </p:nvPr>
        </p:nvSpPr>
        <p:spPr/>
        <p:txBody>
          <a:bodyPr/>
          <a:lstStyle/>
          <a:p>
            <a:fld id="{E8E45E15-F8D5-4957-83ED-0EB785B2027D}" type="slidenum">
              <a:rPr lang="en-ZA" smtClean="0"/>
              <a:t>‹#›</a:t>
            </a:fld>
            <a:endParaRPr lang="en-ZA"/>
          </a:p>
        </p:txBody>
      </p:sp>
      <p:cxnSp>
        <p:nvCxnSpPr>
          <p:cNvPr id="6" name="Straight Connector 5">
            <a:extLst>
              <a:ext uri="{FF2B5EF4-FFF2-40B4-BE49-F238E27FC236}">
                <a16:creationId xmlns:a16="http://schemas.microsoft.com/office/drawing/2014/main" xmlns="" id="{94961743-65C6-4455-9798-F2EC34297B1E}"/>
              </a:ext>
            </a:extLst>
          </p:cNvPr>
          <p:cNvCxnSpPr/>
          <p:nvPr userDrawn="1"/>
        </p:nvCxnSpPr>
        <p:spPr>
          <a:xfrm>
            <a:off x="0" y="914399"/>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Placeholder 1">
            <a:extLst>
              <a:ext uri="{FF2B5EF4-FFF2-40B4-BE49-F238E27FC236}">
                <a16:creationId xmlns:a16="http://schemas.microsoft.com/office/drawing/2014/main" xmlns="" id="{A8D7B0E0-6E08-4E62-B664-D195EBEAE6AB}"/>
              </a:ext>
            </a:extLst>
          </p:cNvPr>
          <p:cNvSpPr>
            <a:spLocks noGrp="1"/>
          </p:cNvSpPr>
          <p:nvPr>
            <p:ph type="title"/>
          </p:nvPr>
        </p:nvSpPr>
        <p:spPr>
          <a:xfrm>
            <a:off x="1583789" y="251618"/>
            <a:ext cx="9741875" cy="1325563"/>
          </a:xfrm>
          <a:prstGeom prst="rect">
            <a:avLst/>
          </a:prstGeom>
          <a:solidFill>
            <a:schemeClr val="bg1"/>
          </a:solidFill>
        </p:spPr>
        <p:txBody>
          <a:bodyPr vert="horz" lIns="91440" tIns="45720" rIns="91440" bIns="45720" rtlCol="0" anchor="ctr">
            <a:normAutofit/>
          </a:bodyPr>
          <a:lstStyle/>
          <a:p>
            <a:r>
              <a:rPr lang="en-US" dirty="0"/>
              <a:t>CLICK TO EDIT MASTER TITLE STYLE</a:t>
            </a:r>
            <a:endParaRPr lang="en-ZA" dirty="0"/>
          </a:p>
        </p:txBody>
      </p:sp>
      <p:sp>
        <p:nvSpPr>
          <p:cNvPr id="8" name="Oval 7">
            <a:extLst>
              <a:ext uri="{FF2B5EF4-FFF2-40B4-BE49-F238E27FC236}">
                <a16:creationId xmlns:a16="http://schemas.microsoft.com/office/drawing/2014/main" xmlns="" id="{8899FE2F-FEA6-4E4F-82FF-FBDF0E49897F}"/>
              </a:ext>
            </a:extLst>
          </p:cNvPr>
          <p:cNvSpPr/>
          <p:nvPr userDrawn="1"/>
        </p:nvSpPr>
        <p:spPr>
          <a:xfrm>
            <a:off x="852268" y="587325"/>
            <a:ext cx="654149" cy="654149"/>
          </a:xfrm>
          <a:prstGeom prst="ellipse">
            <a:avLst/>
          </a:prstGeom>
          <a:solidFill>
            <a:srgbClr val="F8B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xmlns="" id="{2D4BD14A-059B-4C9C-87A9-465AB276293C}"/>
              </a:ext>
            </a:extLst>
          </p:cNvPr>
          <p:cNvPicPr>
            <a:picLocks noChangeAspect="1"/>
          </p:cNvPicPr>
          <p:nvPr userDrawn="1"/>
        </p:nvPicPr>
        <p:blipFill>
          <a:blip r:embed="rId2"/>
          <a:stretch>
            <a:fillRect/>
          </a:stretch>
        </p:blipFill>
        <p:spPr>
          <a:xfrm>
            <a:off x="9186202" y="5547303"/>
            <a:ext cx="2805479" cy="719354"/>
          </a:xfrm>
          <a:prstGeom prst="rect">
            <a:avLst/>
          </a:prstGeom>
        </p:spPr>
      </p:pic>
    </p:spTree>
    <p:extLst>
      <p:ext uri="{BB962C8B-B14F-4D97-AF65-F5344CB8AC3E}">
        <p14:creationId xmlns:p14="http://schemas.microsoft.com/office/powerpoint/2010/main" val="1735623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E487297-DA10-4F4B-8976-B0659FE18CC0}"/>
              </a:ext>
            </a:extLst>
          </p:cNvPr>
          <p:cNvSpPr>
            <a:spLocks noGrp="1"/>
          </p:cNvSpPr>
          <p:nvPr>
            <p:ph type="dt" sz="half" idx="10"/>
          </p:nvPr>
        </p:nvSpPr>
        <p:spPr/>
        <p:txBody>
          <a:bodyPr/>
          <a:lstStyle/>
          <a:p>
            <a:fld id="{A2196EE9-2B8E-4631-944C-989B58C0735D}" type="datetimeFigureOut">
              <a:rPr lang="en-ZA" smtClean="0"/>
              <a:t>2017/11/09</a:t>
            </a:fld>
            <a:endParaRPr lang="en-ZA"/>
          </a:p>
        </p:txBody>
      </p:sp>
      <p:sp>
        <p:nvSpPr>
          <p:cNvPr id="3" name="Footer Placeholder 2">
            <a:extLst>
              <a:ext uri="{FF2B5EF4-FFF2-40B4-BE49-F238E27FC236}">
                <a16:creationId xmlns:a16="http://schemas.microsoft.com/office/drawing/2014/main" xmlns="" id="{E7098899-5BAC-4C71-B35B-DF03E7A9B5FC}"/>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xmlns="" id="{4B8C1747-11AA-4024-9A9E-BF4254200174}"/>
              </a:ext>
            </a:extLst>
          </p:cNvPr>
          <p:cNvSpPr>
            <a:spLocks noGrp="1"/>
          </p:cNvSpPr>
          <p:nvPr>
            <p:ph type="sldNum" sz="quarter" idx="12"/>
          </p:nvPr>
        </p:nvSpPr>
        <p:spPr/>
        <p:txBody>
          <a:bodyPr/>
          <a:lstStyle/>
          <a:p>
            <a:fld id="{E8E45E15-F8D5-4957-83ED-0EB785B2027D}" type="slidenum">
              <a:rPr lang="en-ZA" smtClean="0"/>
              <a:t>‹#›</a:t>
            </a:fld>
            <a:endParaRPr lang="en-ZA"/>
          </a:p>
        </p:txBody>
      </p:sp>
      <p:pic>
        <p:nvPicPr>
          <p:cNvPr id="5" name="Picture 4">
            <a:extLst>
              <a:ext uri="{FF2B5EF4-FFF2-40B4-BE49-F238E27FC236}">
                <a16:creationId xmlns:a16="http://schemas.microsoft.com/office/drawing/2014/main" xmlns="" id="{DD76A212-C131-4858-9AB9-412D1206AEB4}"/>
              </a:ext>
            </a:extLst>
          </p:cNvPr>
          <p:cNvPicPr>
            <a:picLocks noChangeAspect="1"/>
          </p:cNvPicPr>
          <p:nvPr userDrawn="1"/>
        </p:nvPicPr>
        <p:blipFill>
          <a:blip r:embed="rId2"/>
          <a:stretch>
            <a:fillRect/>
          </a:stretch>
        </p:blipFill>
        <p:spPr>
          <a:xfrm>
            <a:off x="9186202" y="5547303"/>
            <a:ext cx="2805479" cy="719354"/>
          </a:xfrm>
          <a:prstGeom prst="rect">
            <a:avLst/>
          </a:prstGeom>
        </p:spPr>
      </p:pic>
    </p:spTree>
    <p:extLst>
      <p:ext uri="{BB962C8B-B14F-4D97-AF65-F5344CB8AC3E}">
        <p14:creationId xmlns:p14="http://schemas.microsoft.com/office/powerpoint/2010/main" val="4180633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CC4BABF-50C3-42ED-BF52-1E88CC9A69E0}"/>
              </a:ext>
            </a:extLst>
          </p:cNvPr>
          <p:cNvSpPr>
            <a:spLocks noGrp="1"/>
          </p:cNvSpPr>
          <p:nvPr>
            <p:ph idx="1"/>
          </p:nvPr>
        </p:nvSpPr>
        <p:spPr>
          <a:xfrm>
            <a:off x="5183188" y="1744394"/>
            <a:ext cx="6172200" cy="4116656"/>
          </a:xfrm>
        </p:spPr>
        <p:txBody>
          <a:bodyPr/>
          <a:lstStyle>
            <a:lvl1pPr>
              <a:defRPr sz="3200">
                <a:solidFill>
                  <a:srgbClr val="081B2C"/>
                </a:solidFill>
              </a:defRPr>
            </a:lvl1pPr>
            <a:lvl2pPr>
              <a:defRPr sz="2800">
                <a:solidFill>
                  <a:srgbClr val="081B2C"/>
                </a:solidFill>
              </a:defRPr>
            </a:lvl2pPr>
            <a:lvl3pPr>
              <a:defRPr sz="2400">
                <a:solidFill>
                  <a:srgbClr val="081B2C"/>
                </a:solidFill>
              </a:defRPr>
            </a:lvl3pPr>
            <a:lvl4pPr>
              <a:defRPr sz="2000">
                <a:solidFill>
                  <a:srgbClr val="081B2C"/>
                </a:solidFill>
              </a:defRPr>
            </a:lvl4pPr>
            <a:lvl5pPr>
              <a:defRPr sz="2000">
                <a:solidFill>
                  <a:srgbClr val="081B2C"/>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CF7ADFEA-F2E5-4B01-9DAF-8844D6F6066C}"/>
              </a:ext>
            </a:extLst>
          </p:cNvPr>
          <p:cNvSpPr>
            <a:spLocks noGrp="1"/>
          </p:cNvSpPr>
          <p:nvPr>
            <p:ph type="body" sz="half" idx="2"/>
          </p:nvPr>
        </p:nvSpPr>
        <p:spPr>
          <a:xfrm>
            <a:off x="839788" y="1744394"/>
            <a:ext cx="3932237" cy="4124594"/>
          </a:xfrm>
        </p:spPr>
        <p:txBody>
          <a:bodyPr/>
          <a:lstStyle>
            <a:lvl1pPr marL="0" indent="0">
              <a:buNone/>
              <a:defRPr sz="1600">
                <a:solidFill>
                  <a:srgbClr val="081B2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BE02D64-0DC5-4E23-9AD7-6B255661E498}"/>
              </a:ext>
            </a:extLst>
          </p:cNvPr>
          <p:cNvSpPr>
            <a:spLocks noGrp="1"/>
          </p:cNvSpPr>
          <p:nvPr>
            <p:ph type="dt" sz="half" idx="10"/>
          </p:nvPr>
        </p:nvSpPr>
        <p:spPr/>
        <p:txBody>
          <a:bodyPr/>
          <a:lstStyle/>
          <a:p>
            <a:fld id="{A2196EE9-2B8E-4631-944C-989B58C0735D}" type="datetimeFigureOut">
              <a:rPr lang="en-ZA" smtClean="0"/>
              <a:t>2017/11/09</a:t>
            </a:fld>
            <a:endParaRPr lang="en-ZA"/>
          </a:p>
        </p:txBody>
      </p:sp>
      <p:sp>
        <p:nvSpPr>
          <p:cNvPr id="6" name="Footer Placeholder 5">
            <a:extLst>
              <a:ext uri="{FF2B5EF4-FFF2-40B4-BE49-F238E27FC236}">
                <a16:creationId xmlns:a16="http://schemas.microsoft.com/office/drawing/2014/main" xmlns="" id="{B6781221-3C40-47B4-A1BC-A635DECAAF8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A1343BC9-5FEB-497D-AA51-476C9C2561AB}"/>
              </a:ext>
            </a:extLst>
          </p:cNvPr>
          <p:cNvSpPr>
            <a:spLocks noGrp="1"/>
          </p:cNvSpPr>
          <p:nvPr>
            <p:ph type="sldNum" sz="quarter" idx="12"/>
          </p:nvPr>
        </p:nvSpPr>
        <p:spPr/>
        <p:txBody>
          <a:bodyPr/>
          <a:lstStyle/>
          <a:p>
            <a:fld id="{E8E45E15-F8D5-4957-83ED-0EB785B2027D}" type="slidenum">
              <a:rPr lang="en-ZA" smtClean="0"/>
              <a:t>‹#›</a:t>
            </a:fld>
            <a:endParaRPr lang="en-ZA"/>
          </a:p>
        </p:txBody>
      </p:sp>
      <p:cxnSp>
        <p:nvCxnSpPr>
          <p:cNvPr id="8" name="Straight Connector 7">
            <a:extLst>
              <a:ext uri="{FF2B5EF4-FFF2-40B4-BE49-F238E27FC236}">
                <a16:creationId xmlns:a16="http://schemas.microsoft.com/office/drawing/2014/main" xmlns="" id="{EF9B8351-B0C6-4A1C-AC6F-B87ECA27EAC3}"/>
              </a:ext>
            </a:extLst>
          </p:cNvPr>
          <p:cNvCxnSpPr/>
          <p:nvPr userDrawn="1"/>
        </p:nvCxnSpPr>
        <p:spPr>
          <a:xfrm>
            <a:off x="0" y="914399"/>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xmlns="" id="{AC3E061F-22EE-4A02-A3EA-4B34710D71EA}"/>
              </a:ext>
            </a:extLst>
          </p:cNvPr>
          <p:cNvSpPr>
            <a:spLocks noGrp="1"/>
          </p:cNvSpPr>
          <p:nvPr>
            <p:ph type="title"/>
          </p:nvPr>
        </p:nvSpPr>
        <p:spPr>
          <a:xfrm>
            <a:off x="1583789" y="251618"/>
            <a:ext cx="9741875" cy="1325563"/>
          </a:xfrm>
          <a:prstGeom prst="rect">
            <a:avLst/>
          </a:prstGeom>
          <a:solidFill>
            <a:schemeClr val="bg1"/>
          </a:solidFill>
        </p:spPr>
        <p:txBody>
          <a:bodyPr vert="horz" lIns="91440" tIns="45720" rIns="91440" bIns="45720" rtlCol="0" anchor="ctr">
            <a:normAutofit/>
          </a:bodyPr>
          <a:lstStyle/>
          <a:p>
            <a:r>
              <a:rPr lang="en-US" dirty="0"/>
              <a:t>CLICK TO EDIT MASTER TITLE STYLE</a:t>
            </a:r>
            <a:endParaRPr lang="en-ZA" dirty="0"/>
          </a:p>
        </p:txBody>
      </p:sp>
      <p:sp>
        <p:nvSpPr>
          <p:cNvPr id="10" name="Oval 9">
            <a:extLst>
              <a:ext uri="{FF2B5EF4-FFF2-40B4-BE49-F238E27FC236}">
                <a16:creationId xmlns:a16="http://schemas.microsoft.com/office/drawing/2014/main" xmlns="" id="{C92BC610-E7FF-4429-8E9F-F58922F01424}"/>
              </a:ext>
            </a:extLst>
          </p:cNvPr>
          <p:cNvSpPr/>
          <p:nvPr userDrawn="1"/>
        </p:nvSpPr>
        <p:spPr>
          <a:xfrm>
            <a:off x="852268" y="587325"/>
            <a:ext cx="654149" cy="654149"/>
          </a:xfrm>
          <a:prstGeom prst="ellipse">
            <a:avLst/>
          </a:prstGeom>
          <a:solidFill>
            <a:srgbClr val="F8B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 name="Picture 10">
            <a:extLst>
              <a:ext uri="{FF2B5EF4-FFF2-40B4-BE49-F238E27FC236}">
                <a16:creationId xmlns:a16="http://schemas.microsoft.com/office/drawing/2014/main" xmlns="" id="{98DF9517-F8F9-477F-9C4B-ABFC34FE212E}"/>
              </a:ext>
            </a:extLst>
          </p:cNvPr>
          <p:cNvPicPr>
            <a:picLocks noChangeAspect="1"/>
          </p:cNvPicPr>
          <p:nvPr userDrawn="1"/>
        </p:nvPicPr>
        <p:blipFill>
          <a:blip r:embed="rId2"/>
          <a:stretch>
            <a:fillRect/>
          </a:stretch>
        </p:blipFill>
        <p:spPr>
          <a:xfrm>
            <a:off x="9186202" y="5547303"/>
            <a:ext cx="2805479" cy="719354"/>
          </a:xfrm>
          <a:prstGeom prst="rect">
            <a:avLst/>
          </a:prstGeom>
        </p:spPr>
      </p:pic>
    </p:spTree>
    <p:extLst>
      <p:ext uri="{BB962C8B-B14F-4D97-AF65-F5344CB8AC3E}">
        <p14:creationId xmlns:p14="http://schemas.microsoft.com/office/powerpoint/2010/main" val="1767983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75BAEADD-F45C-4483-AD83-0590EE3F07CB}"/>
              </a:ext>
            </a:extLst>
          </p:cNvPr>
          <p:cNvPicPr>
            <a:picLocks noChangeAspect="1"/>
          </p:cNvPicPr>
          <p:nvPr userDrawn="1"/>
        </p:nvPicPr>
        <p:blipFill>
          <a:blip r:embed="rId2"/>
          <a:stretch>
            <a:fillRect/>
          </a:stretch>
        </p:blipFill>
        <p:spPr>
          <a:xfrm>
            <a:off x="9186202" y="5547303"/>
            <a:ext cx="2805479" cy="719354"/>
          </a:xfrm>
          <a:prstGeom prst="rect">
            <a:avLst/>
          </a:prstGeom>
        </p:spPr>
      </p:pic>
      <p:sp>
        <p:nvSpPr>
          <p:cNvPr id="3" name="Picture Placeholder 2">
            <a:extLst>
              <a:ext uri="{FF2B5EF4-FFF2-40B4-BE49-F238E27FC236}">
                <a16:creationId xmlns:a16="http://schemas.microsoft.com/office/drawing/2014/main" xmlns="" id="{B7B6CF96-8E3D-4B76-9081-49037DE5BA6E}"/>
              </a:ext>
            </a:extLst>
          </p:cNvPr>
          <p:cNvSpPr>
            <a:spLocks noGrp="1"/>
          </p:cNvSpPr>
          <p:nvPr>
            <p:ph type="pic" idx="1"/>
          </p:nvPr>
        </p:nvSpPr>
        <p:spPr>
          <a:xfrm>
            <a:off x="5183188" y="1688123"/>
            <a:ext cx="6172200" cy="4172927"/>
          </a:xfrm>
        </p:spPr>
        <p:txBody>
          <a:bodyPr/>
          <a:lstStyle>
            <a:lvl1pPr marL="0" indent="0">
              <a:buNone/>
              <a:defRPr sz="3200">
                <a:solidFill>
                  <a:srgbClr val="081B2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xmlns="" id="{485C8AB6-BFB0-4A1D-BDA4-F20606139187}"/>
              </a:ext>
            </a:extLst>
          </p:cNvPr>
          <p:cNvSpPr>
            <a:spLocks noGrp="1"/>
          </p:cNvSpPr>
          <p:nvPr>
            <p:ph type="body" sz="half" idx="2"/>
          </p:nvPr>
        </p:nvSpPr>
        <p:spPr>
          <a:xfrm>
            <a:off x="839788" y="1688123"/>
            <a:ext cx="3932237" cy="4180865"/>
          </a:xfrm>
        </p:spPr>
        <p:txBody>
          <a:bodyPr/>
          <a:lstStyle>
            <a:lvl1pPr marL="0" indent="0">
              <a:buNone/>
              <a:defRPr sz="1600">
                <a:solidFill>
                  <a:srgbClr val="081B2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A88B983-53D4-4EF9-9B3A-4F7DD04E87C7}"/>
              </a:ext>
            </a:extLst>
          </p:cNvPr>
          <p:cNvSpPr>
            <a:spLocks noGrp="1"/>
          </p:cNvSpPr>
          <p:nvPr>
            <p:ph type="dt" sz="half" idx="10"/>
          </p:nvPr>
        </p:nvSpPr>
        <p:spPr/>
        <p:txBody>
          <a:bodyPr/>
          <a:lstStyle/>
          <a:p>
            <a:fld id="{A2196EE9-2B8E-4631-944C-989B58C0735D}" type="datetimeFigureOut">
              <a:rPr lang="en-ZA" smtClean="0"/>
              <a:t>2017/11/09</a:t>
            </a:fld>
            <a:endParaRPr lang="en-ZA"/>
          </a:p>
        </p:txBody>
      </p:sp>
      <p:sp>
        <p:nvSpPr>
          <p:cNvPr id="6" name="Footer Placeholder 5">
            <a:extLst>
              <a:ext uri="{FF2B5EF4-FFF2-40B4-BE49-F238E27FC236}">
                <a16:creationId xmlns:a16="http://schemas.microsoft.com/office/drawing/2014/main" xmlns="" id="{BCA83E73-E57B-4718-80BA-D6709A8D8B1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9C01933E-DB3E-4187-8B6C-524B7ED9A27B}"/>
              </a:ext>
            </a:extLst>
          </p:cNvPr>
          <p:cNvSpPr>
            <a:spLocks noGrp="1"/>
          </p:cNvSpPr>
          <p:nvPr>
            <p:ph type="sldNum" sz="quarter" idx="12"/>
          </p:nvPr>
        </p:nvSpPr>
        <p:spPr/>
        <p:txBody>
          <a:bodyPr/>
          <a:lstStyle/>
          <a:p>
            <a:fld id="{E8E45E15-F8D5-4957-83ED-0EB785B2027D}" type="slidenum">
              <a:rPr lang="en-ZA" smtClean="0"/>
              <a:t>‹#›</a:t>
            </a:fld>
            <a:endParaRPr lang="en-ZA"/>
          </a:p>
        </p:txBody>
      </p:sp>
      <p:cxnSp>
        <p:nvCxnSpPr>
          <p:cNvPr id="8" name="Straight Connector 7">
            <a:extLst>
              <a:ext uri="{FF2B5EF4-FFF2-40B4-BE49-F238E27FC236}">
                <a16:creationId xmlns:a16="http://schemas.microsoft.com/office/drawing/2014/main" xmlns="" id="{AD804B92-BE7E-43FA-9600-787DCEC163A8}"/>
              </a:ext>
            </a:extLst>
          </p:cNvPr>
          <p:cNvCxnSpPr/>
          <p:nvPr userDrawn="1"/>
        </p:nvCxnSpPr>
        <p:spPr>
          <a:xfrm>
            <a:off x="0" y="914399"/>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xmlns="" id="{2CD2CEAB-D1D1-4586-A0C6-16163DB50C4D}"/>
              </a:ext>
            </a:extLst>
          </p:cNvPr>
          <p:cNvSpPr>
            <a:spLocks noGrp="1"/>
          </p:cNvSpPr>
          <p:nvPr>
            <p:ph type="title"/>
          </p:nvPr>
        </p:nvSpPr>
        <p:spPr>
          <a:xfrm>
            <a:off x="1583789" y="251618"/>
            <a:ext cx="9741875" cy="1325563"/>
          </a:xfrm>
          <a:prstGeom prst="rect">
            <a:avLst/>
          </a:prstGeom>
          <a:solidFill>
            <a:schemeClr val="bg1"/>
          </a:solidFill>
        </p:spPr>
        <p:txBody>
          <a:bodyPr vert="horz" lIns="91440" tIns="45720" rIns="91440" bIns="45720" rtlCol="0" anchor="ctr">
            <a:normAutofit/>
          </a:bodyPr>
          <a:lstStyle/>
          <a:p>
            <a:r>
              <a:rPr lang="en-US" dirty="0"/>
              <a:t>CLICK TO EDIT MASTER TITLE STYLE</a:t>
            </a:r>
            <a:endParaRPr lang="en-ZA" dirty="0"/>
          </a:p>
        </p:txBody>
      </p:sp>
      <p:sp>
        <p:nvSpPr>
          <p:cNvPr id="10" name="Oval 9">
            <a:extLst>
              <a:ext uri="{FF2B5EF4-FFF2-40B4-BE49-F238E27FC236}">
                <a16:creationId xmlns:a16="http://schemas.microsoft.com/office/drawing/2014/main" xmlns="" id="{41654357-361D-472C-A508-EFF0F1223F26}"/>
              </a:ext>
            </a:extLst>
          </p:cNvPr>
          <p:cNvSpPr/>
          <p:nvPr userDrawn="1"/>
        </p:nvSpPr>
        <p:spPr>
          <a:xfrm>
            <a:off x="852268" y="587325"/>
            <a:ext cx="654149" cy="654149"/>
          </a:xfrm>
          <a:prstGeom prst="ellipse">
            <a:avLst/>
          </a:prstGeom>
          <a:solidFill>
            <a:srgbClr val="F8B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68411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423EC873-1443-4587-BC10-9990312490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F39ACCE5-8D2C-468C-970D-544BDFB6D1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96EE9-2B8E-4631-944C-989B58C0735D}" type="datetimeFigureOut">
              <a:rPr lang="en-ZA" smtClean="0"/>
              <a:t>2017/11/09</a:t>
            </a:fld>
            <a:endParaRPr lang="en-ZA"/>
          </a:p>
        </p:txBody>
      </p:sp>
      <p:sp>
        <p:nvSpPr>
          <p:cNvPr id="5" name="Footer Placeholder 4">
            <a:extLst>
              <a:ext uri="{FF2B5EF4-FFF2-40B4-BE49-F238E27FC236}">
                <a16:creationId xmlns:a16="http://schemas.microsoft.com/office/drawing/2014/main" xmlns="" id="{783D6A0E-4CEC-4A7B-A97C-3E74327BA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xmlns="" id="{202C4DAC-EEB2-46F0-9E0A-59739241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45E15-F8D5-4957-83ED-0EB785B2027D}" type="slidenum">
              <a:rPr lang="en-ZA" smtClean="0"/>
              <a:t>‹#›</a:t>
            </a:fld>
            <a:endParaRPr lang="en-ZA"/>
          </a:p>
        </p:txBody>
      </p:sp>
      <p:sp>
        <p:nvSpPr>
          <p:cNvPr id="2" name="Title Placeholder 1">
            <a:extLst>
              <a:ext uri="{FF2B5EF4-FFF2-40B4-BE49-F238E27FC236}">
                <a16:creationId xmlns:a16="http://schemas.microsoft.com/office/drawing/2014/main" xmlns="" id="{0F004495-2A45-4373-AAA6-2D2311719EE1}"/>
              </a:ext>
            </a:extLst>
          </p:cNvPr>
          <p:cNvSpPr>
            <a:spLocks noGrp="1"/>
          </p:cNvSpPr>
          <p:nvPr>
            <p:ph type="title"/>
          </p:nvPr>
        </p:nvSpPr>
        <p:spPr>
          <a:xfrm>
            <a:off x="838200" y="251618"/>
            <a:ext cx="10401885" cy="1325563"/>
          </a:xfrm>
          <a:prstGeom prst="rect">
            <a:avLst/>
          </a:prstGeom>
          <a:solidFill>
            <a:schemeClr val="bg1"/>
          </a:solidFill>
        </p:spPr>
        <p:txBody>
          <a:bodyPr vert="horz" lIns="91440" tIns="45720" rIns="91440" bIns="45720" rtlCol="0" anchor="ctr">
            <a:normAutofit/>
          </a:bodyPr>
          <a:lstStyle/>
          <a:p>
            <a:r>
              <a:rPr lang="en-US" dirty="0"/>
              <a:t>CLICK TO EDIT MASTER TITLE STYLE</a:t>
            </a:r>
            <a:endParaRPr lang="en-ZA" dirty="0"/>
          </a:p>
        </p:txBody>
      </p:sp>
    </p:spTree>
    <p:extLst>
      <p:ext uri="{BB962C8B-B14F-4D97-AF65-F5344CB8AC3E}">
        <p14:creationId xmlns:p14="http://schemas.microsoft.com/office/powerpoint/2010/main" val="249044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spc="300">
          <a:solidFill>
            <a:srgbClr val="081B2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81B2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81B2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81B2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81B2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81B2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za/url?sa=i&amp;rct=j&amp;q=translate+traffic+officer+on+motorcycle&amp;source=images&amp;cd=&amp;docid=vyfeuNSCPICInM&amp;tbnid=HC23cm0f91YwFM:&amp;ved=0CAUQjRw&amp;url=http://www.sanbruno.ca.gov/police_traffic.html&amp;ei=BRMSUZjDCLCp0AX92IGABg&amp;bvm=bv.41934586,d.ZG4&amp;psig=AFQjCNGxmbB0toqTvUbtj3NQ-cFrkwOmWQ&amp;ust=136022539961052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za/url?sa=i&amp;rct=j&amp;q=&amp;esrc=s&amp;frm=1&amp;source=images&amp;cd=&amp;cad=rja&amp;docid=20vtIUUQuOXKnM&amp;tbnid=fGbt8D9l08F8MM:&amp;ved=0CAUQjRw&amp;url=http://therawness.com/broken-window-relationship-theory/&amp;ei=zdQyUrbWG4TT0QWJr4CoDQ&amp;bvm=bv.52164340,d.ZG4&amp;psig=AFQjCNHacpxS3yUgzBo-Gc-4ntem_qw10Q&amp;ust=1379149383679791"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BABA2B-38DF-413B-9BD1-6C86999AAC55}"/>
              </a:ext>
            </a:extLst>
          </p:cNvPr>
          <p:cNvSpPr>
            <a:spLocks noGrp="1"/>
          </p:cNvSpPr>
          <p:nvPr>
            <p:ph type="ctrTitle"/>
          </p:nvPr>
        </p:nvSpPr>
        <p:spPr>
          <a:xfrm>
            <a:off x="858982" y="3850277"/>
            <a:ext cx="10668000" cy="1197837"/>
          </a:xfrm>
        </p:spPr>
        <p:txBody>
          <a:bodyPr/>
          <a:lstStyle/>
          <a:p>
            <a:r>
              <a:rPr lang="en-ZA" dirty="0"/>
              <a:t>Every arrow in the quiver</a:t>
            </a:r>
            <a:r>
              <a:rPr lang="en-ZA" dirty="0" smtClean="0"/>
              <a:t>:</a:t>
            </a:r>
            <a:endParaRPr lang="en-ZA" dirty="0"/>
          </a:p>
        </p:txBody>
      </p:sp>
      <p:sp>
        <p:nvSpPr>
          <p:cNvPr id="3" name="Subtitle 2">
            <a:extLst>
              <a:ext uri="{FF2B5EF4-FFF2-40B4-BE49-F238E27FC236}">
                <a16:creationId xmlns:a16="http://schemas.microsoft.com/office/drawing/2014/main" xmlns="" id="{25B43757-6366-4F26-BAA2-25E9A763D628}"/>
              </a:ext>
            </a:extLst>
          </p:cNvPr>
          <p:cNvSpPr>
            <a:spLocks noGrp="1"/>
          </p:cNvSpPr>
          <p:nvPr>
            <p:ph type="subTitle" idx="1"/>
          </p:nvPr>
        </p:nvSpPr>
        <p:spPr/>
        <p:txBody>
          <a:bodyPr/>
          <a:lstStyle/>
          <a:p>
            <a:r>
              <a:rPr lang="en-ZA" dirty="0"/>
              <a:t>Municipal by-laws and the protection of marine living resources</a:t>
            </a:r>
          </a:p>
        </p:txBody>
      </p:sp>
    </p:spTree>
    <p:extLst>
      <p:ext uri="{BB962C8B-B14F-4D97-AF65-F5344CB8AC3E}">
        <p14:creationId xmlns:p14="http://schemas.microsoft.com/office/powerpoint/2010/main" val="437950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50109"/>
            <a:ext cx="10515600" cy="4726854"/>
          </a:xfrm>
        </p:spPr>
        <p:txBody>
          <a:bodyPr>
            <a:normAutofit/>
          </a:bodyPr>
          <a:lstStyle/>
          <a:p>
            <a:r>
              <a:rPr lang="en-ZA" dirty="0"/>
              <a:t>Nel </a:t>
            </a:r>
            <a:r>
              <a:rPr lang="en-ZA" i="1" dirty="0"/>
              <a:t>et al</a:t>
            </a:r>
            <a:r>
              <a:rPr lang="en-ZA" dirty="0"/>
              <a:t> approached the High Court to have the </a:t>
            </a:r>
            <a:r>
              <a:rPr lang="en-ZA" dirty="0" err="1"/>
              <a:t>Hessequa</a:t>
            </a:r>
            <a:r>
              <a:rPr lang="en-ZA" dirty="0"/>
              <a:t> and </a:t>
            </a:r>
            <a:r>
              <a:rPr lang="en-ZA" dirty="0" err="1"/>
              <a:t>Swellendam</a:t>
            </a:r>
            <a:r>
              <a:rPr lang="en-ZA" dirty="0"/>
              <a:t> Municipality’s </a:t>
            </a:r>
            <a:r>
              <a:rPr lang="en-ZA" i="1" dirty="0"/>
              <a:t>By-law relating to the Management and use of Rivers</a:t>
            </a:r>
            <a:r>
              <a:rPr lang="en-ZA" dirty="0"/>
              <a:t> declared unconstitutional and </a:t>
            </a:r>
            <a:r>
              <a:rPr lang="en-ZA" i="1" dirty="0"/>
              <a:t>ultra vires</a:t>
            </a:r>
            <a:r>
              <a:rPr lang="en-ZA" dirty="0"/>
              <a:t> national legislation; the grounds </a:t>
            </a:r>
            <a:r>
              <a:rPr lang="en-ZA" dirty="0" smtClean="0"/>
              <a:t>– </a:t>
            </a:r>
          </a:p>
          <a:p>
            <a:endParaRPr lang="en-ZA" dirty="0"/>
          </a:p>
          <a:p>
            <a:pPr marL="914400" lvl="1" indent="-457200"/>
            <a:r>
              <a:rPr lang="en-ZA" dirty="0"/>
              <a:t>the </a:t>
            </a:r>
            <a:r>
              <a:rPr lang="en-ZA" dirty="0" smtClean="0"/>
              <a:t>by-laws </a:t>
            </a:r>
            <a:r>
              <a:rPr lang="en-ZA" dirty="0"/>
              <a:t>conflicts with the National Water Act, Marine Living Resources Act and Criminal Procedure </a:t>
            </a:r>
            <a:r>
              <a:rPr lang="en-ZA" dirty="0" smtClean="0"/>
              <a:t>Act</a:t>
            </a:r>
            <a:endParaRPr lang="en-ZA" dirty="0"/>
          </a:p>
          <a:p>
            <a:pPr marL="914400" lvl="1" indent="-457200"/>
            <a:r>
              <a:rPr lang="en-ZA" dirty="0"/>
              <a:t>the by-laws accorded draconian powers on  authorised officers </a:t>
            </a:r>
          </a:p>
          <a:p>
            <a:pPr marL="914400" lvl="1" indent="-457200"/>
            <a:r>
              <a:rPr lang="en-ZA" dirty="0"/>
              <a:t>the municipalities lacked authority to legislate on the </a:t>
            </a:r>
            <a:r>
              <a:rPr lang="en-ZA" dirty="0" smtClean="0"/>
              <a:t>matter</a:t>
            </a:r>
            <a:endParaRPr lang="en-ZA" dirty="0"/>
          </a:p>
        </p:txBody>
      </p:sp>
    </p:spTree>
    <p:extLst>
      <p:ext uri="{BB962C8B-B14F-4D97-AF65-F5344CB8AC3E}">
        <p14:creationId xmlns:p14="http://schemas.microsoft.com/office/powerpoint/2010/main" val="2926055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7091" y="1736436"/>
            <a:ext cx="11076709" cy="4886036"/>
          </a:xfrm>
        </p:spPr>
        <p:txBody>
          <a:bodyPr>
            <a:normAutofit fontScale="85000" lnSpcReduction="10000"/>
          </a:bodyPr>
          <a:lstStyle/>
          <a:p>
            <a:r>
              <a:rPr lang="en-ZA" dirty="0"/>
              <a:t>The municipalities </a:t>
            </a:r>
            <a:r>
              <a:rPr lang="en-ZA" b="1" dirty="0"/>
              <a:t>by agreement </a:t>
            </a:r>
            <a:r>
              <a:rPr lang="en-ZA" dirty="0"/>
              <a:t>authorised the </a:t>
            </a:r>
            <a:r>
              <a:rPr lang="en-ZA" i="1" dirty="0"/>
              <a:t>Lower </a:t>
            </a:r>
            <a:r>
              <a:rPr lang="en-ZA" i="1" dirty="0" err="1"/>
              <a:t>Breede</a:t>
            </a:r>
            <a:r>
              <a:rPr lang="en-ZA" i="1" dirty="0"/>
              <a:t> River Conservancy Trust </a:t>
            </a:r>
            <a:r>
              <a:rPr lang="en-ZA" b="1" dirty="0"/>
              <a:t>to implement </a:t>
            </a:r>
            <a:r>
              <a:rPr lang="en-ZA" dirty="0"/>
              <a:t>the by-law. </a:t>
            </a:r>
          </a:p>
          <a:p>
            <a:r>
              <a:rPr lang="en-ZA" dirty="0"/>
              <a:t>The </a:t>
            </a:r>
            <a:r>
              <a:rPr lang="en-ZA" dirty="0" smtClean="0"/>
              <a:t>by-law </a:t>
            </a:r>
            <a:r>
              <a:rPr lang="en-ZA" dirty="0"/>
              <a:t>regulate various boating activities, e.g. licensing of boats and prohibited behaviour relating to the use of boats, policing of by-laws.</a:t>
            </a:r>
          </a:p>
          <a:p>
            <a:r>
              <a:rPr lang="en-ZA" dirty="0"/>
              <a:t>Nel argued that the regulation of rivers fell outside the competency of municipalities. The municipality rejected this view </a:t>
            </a:r>
            <a:endParaRPr lang="en-ZA" dirty="0">
              <a:solidFill>
                <a:srgbClr val="FF0000"/>
              </a:solidFill>
            </a:endParaRPr>
          </a:p>
          <a:p>
            <a:r>
              <a:rPr lang="en-ZA" dirty="0"/>
              <a:t>The court agreed that ‘rivers’ are public amenities’, ‘public places’ and places of ‘recreation’ within the meaning of Schedule 5B of the </a:t>
            </a:r>
            <a:r>
              <a:rPr lang="en-ZA" dirty="0" smtClean="0"/>
              <a:t>Constitution</a:t>
            </a:r>
          </a:p>
          <a:p>
            <a:r>
              <a:rPr lang="en-ZA" dirty="0" smtClean="0"/>
              <a:t>The </a:t>
            </a:r>
            <a:r>
              <a:rPr lang="en-ZA" dirty="0"/>
              <a:t>regulation </a:t>
            </a:r>
            <a:r>
              <a:rPr lang="en-ZA" dirty="0" smtClean="0"/>
              <a:t>of rivers </a:t>
            </a:r>
            <a:r>
              <a:rPr lang="en-ZA" dirty="0"/>
              <a:t>is aimed at achieving the s152 objects of local government, i.e. ‘promoting a safe and healthy environment</a:t>
            </a:r>
            <a:r>
              <a:rPr lang="en-ZA" dirty="0" smtClean="0"/>
              <a:t>’</a:t>
            </a:r>
          </a:p>
          <a:p>
            <a:r>
              <a:rPr lang="en-ZA" dirty="0" smtClean="0"/>
              <a:t>Court acknowledged </a:t>
            </a:r>
            <a:r>
              <a:rPr lang="en-ZA" dirty="0"/>
              <a:t>the municipalities competence to legislate on </a:t>
            </a:r>
            <a:r>
              <a:rPr lang="en-ZA" dirty="0" smtClean="0"/>
              <a:t>the </a:t>
            </a:r>
            <a:r>
              <a:rPr lang="en-ZA" dirty="0"/>
              <a:t>matter and rejected </a:t>
            </a:r>
            <a:r>
              <a:rPr lang="en-ZA" dirty="0" err="1"/>
              <a:t>Nel’s</a:t>
            </a:r>
            <a:r>
              <a:rPr lang="en-ZA" dirty="0"/>
              <a:t> </a:t>
            </a:r>
            <a:r>
              <a:rPr lang="en-ZA" dirty="0" smtClean="0"/>
              <a:t>contentions</a:t>
            </a:r>
            <a:endParaRPr lang="en-ZA" dirty="0"/>
          </a:p>
        </p:txBody>
      </p:sp>
    </p:spTree>
    <p:extLst>
      <p:ext uri="{BB962C8B-B14F-4D97-AF65-F5344CB8AC3E}">
        <p14:creationId xmlns:p14="http://schemas.microsoft.com/office/powerpoint/2010/main" val="1696778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50109"/>
            <a:ext cx="10515600" cy="4726854"/>
          </a:xfrm>
        </p:spPr>
        <p:txBody>
          <a:bodyPr>
            <a:normAutofit fontScale="92500"/>
          </a:bodyPr>
          <a:lstStyle/>
          <a:p>
            <a:r>
              <a:rPr lang="en-ZA" dirty="0" smtClean="0"/>
              <a:t>Court </a:t>
            </a:r>
            <a:r>
              <a:rPr lang="en-ZA" dirty="0"/>
              <a:t>also rejected the claim that the by-laws were draconian and an invasion of the right to privacy. </a:t>
            </a:r>
            <a:r>
              <a:rPr lang="en-ZA" dirty="0" smtClean="0"/>
              <a:t>Emphasised </a:t>
            </a:r>
            <a:r>
              <a:rPr lang="en-ZA" dirty="0"/>
              <a:t>“</a:t>
            </a:r>
            <a:r>
              <a:rPr lang="en-ZA" i="1" dirty="0"/>
              <a:t>The powers of such (authorised officers) are part of an effective regime of regulation of boats on the rivers, and as such the expectations of privacy of boat users, fall to be attenuated by their obligation to comply with reasonable regulations</a:t>
            </a:r>
            <a:r>
              <a:rPr lang="en-ZA" dirty="0" smtClean="0"/>
              <a:t>”</a:t>
            </a:r>
            <a:endParaRPr lang="en-ZA" dirty="0">
              <a:solidFill>
                <a:srgbClr val="FF0000"/>
              </a:solidFill>
            </a:endParaRPr>
          </a:p>
          <a:p>
            <a:r>
              <a:rPr lang="en-ZA" dirty="0"/>
              <a:t>C</a:t>
            </a:r>
            <a:r>
              <a:rPr lang="en-ZA" dirty="0" smtClean="0"/>
              <a:t>ourt </a:t>
            </a:r>
            <a:r>
              <a:rPr lang="en-ZA" dirty="0"/>
              <a:t>also made a very important observation, namely that a by-law has the same status as laws made by other legislatures </a:t>
            </a:r>
            <a:endParaRPr lang="en-ZA" dirty="0" smtClean="0"/>
          </a:p>
          <a:p>
            <a:r>
              <a:rPr lang="en-ZA" dirty="0"/>
              <a:t>C</a:t>
            </a:r>
            <a:r>
              <a:rPr lang="en-ZA" dirty="0" smtClean="0"/>
              <a:t>ourt </a:t>
            </a:r>
            <a:r>
              <a:rPr lang="en-ZA" dirty="0"/>
              <a:t>rejected </a:t>
            </a:r>
            <a:r>
              <a:rPr lang="en-ZA" dirty="0" err="1"/>
              <a:t>Nel’s</a:t>
            </a:r>
            <a:r>
              <a:rPr lang="en-ZA" dirty="0"/>
              <a:t> claim that the by-laws conflicted with national legislation </a:t>
            </a:r>
            <a:endParaRPr lang="en-ZA" dirty="0" smtClean="0"/>
          </a:p>
          <a:p>
            <a:r>
              <a:rPr lang="en-ZA" dirty="0" smtClean="0"/>
              <a:t>Application dismissed </a:t>
            </a:r>
            <a:r>
              <a:rPr lang="en-ZA" dirty="0"/>
              <a:t>with costs</a:t>
            </a:r>
          </a:p>
          <a:p>
            <a:endParaRPr lang="en-ZA" dirty="0"/>
          </a:p>
        </p:txBody>
      </p:sp>
    </p:spTree>
    <p:extLst>
      <p:ext uri="{BB962C8B-B14F-4D97-AF65-F5344CB8AC3E}">
        <p14:creationId xmlns:p14="http://schemas.microsoft.com/office/powerpoint/2010/main" val="2851839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50109"/>
            <a:ext cx="10515600" cy="4726854"/>
          </a:xfrm>
        </p:spPr>
        <p:txBody>
          <a:bodyPr>
            <a:normAutofit/>
          </a:bodyPr>
          <a:lstStyle/>
          <a:p>
            <a:r>
              <a:rPr lang="en-ZA" dirty="0" smtClean="0"/>
              <a:t>If such an interpretation is attached to rivers – what about beaches?</a:t>
            </a:r>
          </a:p>
          <a:p>
            <a:r>
              <a:rPr lang="en-ZA" dirty="0" smtClean="0"/>
              <a:t>Possessions and use of diving equipment on public amenities?</a:t>
            </a:r>
          </a:p>
          <a:p>
            <a:r>
              <a:rPr lang="en-ZA" dirty="0" smtClean="0"/>
              <a:t>S16 of NMB by-law: No person may -</a:t>
            </a:r>
          </a:p>
          <a:p>
            <a:pPr lvl="1"/>
            <a:r>
              <a:rPr lang="en-ZA" dirty="0" smtClean="0"/>
              <a:t>dive, using scuba equipment, or be in possession of diving or scuba equipment.</a:t>
            </a:r>
          </a:p>
          <a:p>
            <a:pPr lvl="1"/>
            <a:r>
              <a:rPr lang="en-ZA" dirty="0" smtClean="0"/>
              <a:t>The Municipality </a:t>
            </a:r>
            <a:r>
              <a:rPr lang="en-ZA" dirty="0"/>
              <a:t>may </a:t>
            </a:r>
            <a:r>
              <a:rPr lang="en-ZA" dirty="0" smtClean="0"/>
              <a:t>permit a </a:t>
            </a:r>
            <a:r>
              <a:rPr lang="en-ZA" dirty="0"/>
              <a:t>person to dive, using scuba equipment, in a designated area, and no person may dive, using scuba equipment, in any area not so </a:t>
            </a:r>
            <a:r>
              <a:rPr lang="en-ZA" dirty="0" smtClean="0"/>
              <a:t>designated</a:t>
            </a:r>
          </a:p>
          <a:p>
            <a:endParaRPr lang="en-ZA" dirty="0"/>
          </a:p>
        </p:txBody>
      </p:sp>
    </p:spTree>
    <p:extLst>
      <p:ext uri="{BB962C8B-B14F-4D97-AF65-F5344CB8AC3E}">
        <p14:creationId xmlns:p14="http://schemas.microsoft.com/office/powerpoint/2010/main" val="142228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1819" y="1958109"/>
            <a:ext cx="5273964" cy="4218854"/>
          </a:xfrm>
        </p:spPr>
        <p:txBody>
          <a:bodyPr>
            <a:normAutofit/>
          </a:bodyPr>
          <a:lstStyle/>
          <a:p>
            <a:r>
              <a:rPr lang="en-ZA" altLang="en-US" sz="3200" dirty="0"/>
              <a:t>Municipal employees appointed as peace officers</a:t>
            </a:r>
          </a:p>
          <a:p>
            <a:r>
              <a:rPr lang="en-ZA" altLang="en-US" sz="3200" dirty="0" smtClean="0"/>
              <a:t>Municipal/metro </a:t>
            </a:r>
            <a:r>
              <a:rPr lang="en-ZA" altLang="en-US" sz="3200" dirty="0"/>
              <a:t>police</a:t>
            </a:r>
          </a:p>
          <a:p>
            <a:r>
              <a:rPr lang="en-ZA" altLang="en-US" sz="3200" dirty="0"/>
              <a:t>Traffic officers</a:t>
            </a:r>
          </a:p>
          <a:p>
            <a:r>
              <a:rPr lang="en-ZA" altLang="en-US" sz="3200" dirty="0"/>
              <a:t>Members </a:t>
            </a:r>
            <a:r>
              <a:rPr lang="en-ZA" altLang="en-US" sz="3200" dirty="0" smtClean="0"/>
              <a:t>of SAPS</a:t>
            </a:r>
            <a:endParaRPr lang="en-ZA" altLang="en-US" sz="3200" dirty="0"/>
          </a:p>
        </p:txBody>
      </p:sp>
      <p:sp>
        <p:nvSpPr>
          <p:cNvPr id="3" name="Title 2"/>
          <p:cNvSpPr>
            <a:spLocks noGrp="1"/>
          </p:cNvSpPr>
          <p:nvPr>
            <p:ph type="title"/>
          </p:nvPr>
        </p:nvSpPr>
        <p:spPr/>
        <p:txBody>
          <a:bodyPr/>
          <a:lstStyle/>
          <a:p>
            <a:r>
              <a:rPr lang="en-ZA" altLang="en-US" dirty="0"/>
              <a:t>WHO CAN </a:t>
            </a:r>
            <a:r>
              <a:rPr lang="en-ZA" altLang="en-US" dirty="0" smtClean="0"/>
              <a:t>ENFORCE BY-LAWS?</a:t>
            </a:r>
            <a:endParaRPr lang="en-ZA" dirty="0"/>
          </a:p>
        </p:txBody>
      </p:sp>
      <p:pic>
        <p:nvPicPr>
          <p:cNvPr id="4" name="Picture 2" descr="http://www.sanbruno.ca.gov/police_images/Motor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252" y="1825625"/>
            <a:ext cx="44704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46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3789" y="251618"/>
            <a:ext cx="10054029" cy="1325563"/>
          </a:xfrm>
        </p:spPr>
        <p:txBody>
          <a:bodyPr/>
          <a:lstStyle/>
          <a:p>
            <a:r>
              <a:rPr lang="en-ZA" altLang="en-US" dirty="0"/>
              <a:t>What happens if we don’t </a:t>
            </a:r>
            <a:r>
              <a:rPr lang="en-ZA" altLang="en-US" dirty="0" smtClean="0"/>
              <a:t>enforce?</a:t>
            </a:r>
            <a:endParaRPr lang="en-ZA" dirty="0"/>
          </a:p>
        </p:txBody>
      </p:sp>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201" y="1736771"/>
            <a:ext cx="5118244" cy="49525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400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Perhaps a bigger focus on …</a:t>
            </a:r>
            <a:endParaRPr lang="en-ZA" dirty="0"/>
          </a:p>
        </p:txBody>
      </p:sp>
      <p:pic>
        <p:nvPicPr>
          <p:cNvPr id="4098" name="Picture 2" descr="Image result for prevention of cr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9495" y="1789257"/>
            <a:ext cx="4800796" cy="4842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94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59F7D37-E014-408D-B32D-DDE02C75EB85}"/>
              </a:ext>
            </a:extLst>
          </p:cNvPr>
          <p:cNvSpPr>
            <a:spLocks noGrp="1"/>
          </p:cNvSpPr>
          <p:nvPr>
            <p:ph type="title"/>
          </p:nvPr>
        </p:nvSpPr>
        <p:spPr>
          <a:xfrm>
            <a:off x="1583790" y="251618"/>
            <a:ext cx="5731410" cy="1325563"/>
          </a:xfrm>
        </p:spPr>
        <p:txBody>
          <a:bodyPr/>
          <a:lstStyle/>
          <a:p>
            <a:r>
              <a:rPr lang="en-ZA" dirty="0"/>
              <a:t>Prevention triangle</a:t>
            </a:r>
          </a:p>
        </p:txBody>
      </p:sp>
      <p:graphicFrame>
        <p:nvGraphicFramePr>
          <p:cNvPr id="5" name="Diagram 4">
            <a:extLst>
              <a:ext uri="{FF2B5EF4-FFF2-40B4-BE49-F238E27FC236}">
                <a16:creationId xmlns:a16="http://schemas.microsoft.com/office/drawing/2014/main" xmlns="" id="{137A8C2A-6DE4-495A-B5E5-01B3B3FFBB13}"/>
              </a:ext>
            </a:extLst>
          </p:cNvPr>
          <p:cNvGraphicFramePr/>
          <p:nvPr>
            <p:extLst>
              <p:ext uri="{D42A27DB-BD31-4B8C-83A1-F6EECF244321}">
                <p14:modId xmlns:p14="http://schemas.microsoft.com/office/powerpoint/2010/main" val="3667096006"/>
              </p:ext>
            </p:extLst>
          </p:nvPr>
        </p:nvGraphicFramePr>
        <p:xfrm>
          <a:off x="467544" y="1397000"/>
          <a:ext cx="8408602"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1950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SAPS – Use by-law enforcement as crime prevention statistics</a:t>
            </a:r>
            <a:endParaRPr lang="en-ZA" dirty="0"/>
          </a:p>
        </p:txBody>
      </p:sp>
      <p:pic>
        <p:nvPicPr>
          <p:cNvPr id="3" name="Picture 2" descr="http://therawness.com/wp-content/uploads/2013/05/brokenwindow.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473" y="1650897"/>
            <a:ext cx="6622472" cy="497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36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FA5632E-9586-4EA4-AC03-1404C5C7B345}"/>
              </a:ext>
            </a:extLst>
          </p:cNvPr>
          <p:cNvSpPr>
            <a:spLocks noGrp="1"/>
          </p:cNvSpPr>
          <p:nvPr>
            <p:ph type="ctrTitle"/>
          </p:nvPr>
        </p:nvSpPr>
        <p:spPr/>
        <p:txBody>
          <a:bodyPr/>
          <a:lstStyle/>
          <a:p>
            <a:r>
              <a:rPr lang="en-ZA" dirty="0"/>
              <a:t>THANK YOU!</a:t>
            </a:r>
          </a:p>
        </p:txBody>
      </p:sp>
    </p:spTree>
    <p:extLst>
      <p:ext uri="{BB962C8B-B14F-4D97-AF65-F5344CB8AC3E}">
        <p14:creationId xmlns:p14="http://schemas.microsoft.com/office/powerpoint/2010/main" val="320936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37005793"/>
              </p:ext>
            </p:extLst>
          </p:nvPr>
        </p:nvGraphicFramePr>
        <p:xfrm>
          <a:off x="838200" y="1385455"/>
          <a:ext cx="10515600" cy="5237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xmlns="" id="{AB9FA7A4-793B-4BDF-A2CE-E39BBFB4CFD9}"/>
              </a:ext>
            </a:extLst>
          </p:cNvPr>
          <p:cNvSpPr>
            <a:spLocks noGrp="1"/>
          </p:cNvSpPr>
          <p:nvPr>
            <p:ph type="title"/>
          </p:nvPr>
        </p:nvSpPr>
        <p:spPr>
          <a:xfrm>
            <a:off x="1583790" y="251618"/>
            <a:ext cx="7175898" cy="1325563"/>
          </a:xfrm>
        </p:spPr>
        <p:txBody>
          <a:bodyPr/>
          <a:lstStyle/>
          <a:p>
            <a:r>
              <a:rPr lang="en-ZA" dirty="0"/>
              <a:t>What </a:t>
            </a:r>
            <a:r>
              <a:rPr lang="en-ZA" dirty="0" smtClean="0"/>
              <a:t>is the problem?</a:t>
            </a:r>
            <a:endParaRPr lang="en-ZA" dirty="0"/>
          </a:p>
        </p:txBody>
      </p:sp>
    </p:spTree>
    <p:extLst>
      <p:ext uri="{BB962C8B-B14F-4D97-AF65-F5344CB8AC3E}">
        <p14:creationId xmlns:p14="http://schemas.microsoft.com/office/powerpoint/2010/main" val="2810114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937164"/>
            <a:ext cx="10515600" cy="2115128"/>
          </a:xfrm>
        </p:spPr>
        <p:txBody>
          <a:bodyPr>
            <a:normAutofit/>
          </a:bodyPr>
          <a:lstStyle/>
          <a:p>
            <a:r>
              <a:rPr lang="en-ZA" sz="4000" dirty="0" smtClean="0"/>
              <a:t>To create awareness regarding other forms of legislation that can be applied in the fight against fisheries related crime</a:t>
            </a:r>
            <a:endParaRPr lang="en-ZA" sz="4000" dirty="0"/>
          </a:p>
        </p:txBody>
      </p:sp>
      <p:sp>
        <p:nvSpPr>
          <p:cNvPr id="3" name="Title 2"/>
          <p:cNvSpPr>
            <a:spLocks noGrp="1"/>
          </p:cNvSpPr>
          <p:nvPr>
            <p:ph type="title"/>
          </p:nvPr>
        </p:nvSpPr>
        <p:spPr/>
        <p:txBody>
          <a:bodyPr/>
          <a:lstStyle/>
          <a:p>
            <a:r>
              <a:rPr lang="en-ZA" dirty="0" smtClean="0"/>
              <a:t>Purpose of presentation</a:t>
            </a:r>
            <a:endParaRPr lang="en-ZA" dirty="0"/>
          </a:p>
        </p:txBody>
      </p:sp>
    </p:spTree>
    <p:extLst>
      <p:ext uri="{BB962C8B-B14F-4D97-AF65-F5344CB8AC3E}">
        <p14:creationId xmlns:p14="http://schemas.microsoft.com/office/powerpoint/2010/main" val="3737566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0564968-FBC0-4316-B576-12EB2AA54D53}"/>
              </a:ext>
            </a:extLst>
          </p:cNvPr>
          <p:cNvSpPr>
            <a:spLocks noGrp="1"/>
          </p:cNvSpPr>
          <p:nvPr>
            <p:ph idx="1"/>
          </p:nvPr>
        </p:nvSpPr>
        <p:spPr>
          <a:xfrm>
            <a:off x="314036" y="1717965"/>
            <a:ext cx="7259782" cy="4849090"/>
          </a:xfrm>
        </p:spPr>
        <p:txBody>
          <a:bodyPr>
            <a:normAutofit fontScale="92500"/>
          </a:bodyPr>
          <a:lstStyle/>
          <a:p>
            <a:pPr>
              <a:lnSpc>
                <a:spcPct val="150000"/>
              </a:lnSpc>
            </a:pPr>
            <a:r>
              <a:rPr lang="en-ZA" altLang="en-US" dirty="0" smtClean="0"/>
              <a:t>Current primary protectors of marine living resources</a:t>
            </a:r>
          </a:p>
          <a:p>
            <a:pPr lvl="1">
              <a:lnSpc>
                <a:spcPct val="150000"/>
              </a:lnSpc>
            </a:pPr>
            <a:r>
              <a:rPr lang="en-ZA" altLang="en-US" dirty="0" smtClean="0">
                <a:solidFill>
                  <a:srgbClr val="FF0000"/>
                </a:solidFill>
              </a:rPr>
              <a:t>FCO’s</a:t>
            </a:r>
          </a:p>
          <a:p>
            <a:pPr lvl="1">
              <a:lnSpc>
                <a:spcPct val="150000"/>
              </a:lnSpc>
            </a:pPr>
            <a:r>
              <a:rPr lang="en-ZA" altLang="en-US" dirty="0" smtClean="0">
                <a:solidFill>
                  <a:srgbClr val="FF0000"/>
                </a:solidFill>
              </a:rPr>
              <a:t>SAPS</a:t>
            </a:r>
          </a:p>
          <a:p>
            <a:pPr lvl="1">
              <a:lnSpc>
                <a:spcPct val="150000"/>
              </a:lnSpc>
            </a:pPr>
            <a:r>
              <a:rPr lang="en-ZA" altLang="en-US" dirty="0" smtClean="0">
                <a:solidFill>
                  <a:srgbClr val="FF0000"/>
                </a:solidFill>
              </a:rPr>
              <a:t>Municipalities? Some already FCO’s (GN 2418 of 2000) – Question? What are the extent of their activities? A question of uncertainty when it comes to MLR protection?</a:t>
            </a:r>
            <a:endParaRPr lang="en-ZA" altLang="en-US" dirty="0">
              <a:solidFill>
                <a:srgbClr val="FF0000"/>
              </a:solidFill>
            </a:endParaRPr>
          </a:p>
          <a:p>
            <a:endParaRPr lang="en-ZA" dirty="0"/>
          </a:p>
        </p:txBody>
      </p:sp>
      <p:sp>
        <p:nvSpPr>
          <p:cNvPr id="3" name="Title 2">
            <a:extLst>
              <a:ext uri="{FF2B5EF4-FFF2-40B4-BE49-F238E27FC236}">
                <a16:creationId xmlns:a16="http://schemas.microsoft.com/office/drawing/2014/main" xmlns="" id="{DB356AC6-26BC-461B-8566-C7B0D30148EB}"/>
              </a:ext>
            </a:extLst>
          </p:cNvPr>
          <p:cNvSpPr>
            <a:spLocks noGrp="1"/>
          </p:cNvSpPr>
          <p:nvPr>
            <p:ph type="title"/>
          </p:nvPr>
        </p:nvSpPr>
        <p:spPr>
          <a:xfrm>
            <a:off x="1583789" y="251618"/>
            <a:ext cx="7546959" cy="1325563"/>
          </a:xfrm>
        </p:spPr>
        <p:txBody>
          <a:bodyPr/>
          <a:lstStyle/>
          <a:p>
            <a:r>
              <a:rPr lang="en-ZA" dirty="0" smtClean="0"/>
              <a:t>Are we harnessing our full potential?</a:t>
            </a:r>
            <a:endParaRPr lang="en-ZA" dirty="0"/>
          </a:p>
        </p:txBody>
      </p:sp>
      <p:pic>
        <p:nvPicPr>
          <p:cNvPr id="1026" name="Picture 2" descr="Image result for quiver with arro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9037" y="1902692"/>
            <a:ext cx="3731490" cy="3731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890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other arrows do we have?</a:t>
            </a:r>
            <a:endParaRPr lang="en-ZA" dirty="0"/>
          </a:p>
        </p:txBody>
      </p:sp>
      <p:pic>
        <p:nvPicPr>
          <p:cNvPr id="1026" name="Picture 2" descr="Image result for abalone poaching port elizabe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647" y="1925529"/>
            <a:ext cx="7104207" cy="473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473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801" y="5532580"/>
            <a:ext cx="5255491" cy="1163783"/>
          </a:xfrm>
        </p:spPr>
        <p:txBody>
          <a:bodyPr/>
          <a:lstStyle/>
          <a:p>
            <a:r>
              <a:rPr lang="en-ZA" dirty="0" smtClean="0"/>
              <a:t>Municipal by-laws</a:t>
            </a:r>
          </a:p>
          <a:p>
            <a:r>
              <a:rPr lang="en-ZA" dirty="0" smtClean="0"/>
              <a:t>Road traffic regulations</a:t>
            </a:r>
            <a:endParaRPr lang="en-ZA" dirty="0"/>
          </a:p>
        </p:txBody>
      </p:sp>
      <p:sp>
        <p:nvSpPr>
          <p:cNvPr id="3" name="Title 2"/>
          <p:cNvSpPr>
            <a:spLocks noGrp="1"/>
          </p:cNvSpPr>
          <p:nvPr>
            <p:ph type="title"/>
          </p:nvPr>
        </p:nvSpPr>
        <p:spPr/>
        <p:txBody>
          <a:bodyPr/>
          <a:lstStyle/>
          <a:p>
            <a:r>
              <a:rPr lang="en-ZA" dirty="0" smtClean="0"/>
              <a:t>Examples</a:t>
            </a:r>
            <a:endParaRPr lang="en-ZA" dirty="0"/>
          </a:p>
        </p:txBody>
      </p:sp>
      <p:pic>
        <p:nvPicPr>
          <p:cNvPr id="2050" name="Picture 2" descr="Image result for traffic violations south af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855" y="1339273"/>
            <a:ext cx="8017163" cy="3925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401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81018"/>
            <a:ext cx="11049000" cy="5006109"/>
          </a:xfrm>
        </p:spPr>
        <p:txBody>
          <a:bodyPr>
            <a:normAutofit lnSpcReduction="10000"/>
          </a:bodyPr>
          <a:lstStyle/>
          <a:p>
            <a:pPr>
              <a:defRPr/>
            </a:pPr>
            <a:r>
              <a:rPr lang="en-ZA" dirty="0">
                <a:solidFill>
                  <a:srgbClr val="FF0000"/>
                </a:solidFill>
              </a:rPr>
              <a:t>Constitution</a:t>
            </a:r>
          </a:p>
          <a:p>
            <a:pPr>
              <a:defRPr/>
            </a:pPr>
            <a:r>
              <a:rPr lang="en-ZA" dirty="0" smtClean="0"/>
              <a:t>S152 – Object – to promote a safe and healthy environment</a:t>
            </a:r>
          </a:p>
          <a:p>
            <a:pPr>
              <a:defRPr/>
            </a:pPr>
            <a:r>
              <a:rPr lang="en-ZA" dirty="0" smtClean="0"/>
              <a:t>S156 </a:t>
            </a:r>
            <a:r>
              <a:rPr lang="en-ZA" dirty="0"/>
              <a:t>– Municipality may make and administer by-laws for the effective administration of matters it may administer</a:t>
            </a:r>
          </a:p>
          <a:p>
            <a:pPr>
              <a:defRPr/>
            </a:pPr>
            <a:r>
              <a:rPr lang="en-ZA" dirty="0">
                <a:solidFill>
                  <a:srgbClr val="FF0000"/>
                </a:solidFill>
              </a:rPr>
              <a:t>Systems Act</a:t>
            </a:r>
          </a:p>
          <a:p>
            <a:pPr>
              <a:defRPr/>
            </a:pPr>
            <a:r>
              <a:rPr lang="en-ZA" dirty="0"/>
              <a:t>S 11 – Municipality exercises legislative or executive authority by –</a:t>
            </a:r>
          </a:p>
          <a:p>
            <a:pPr lvl="1">
              <a:buFont typeface="Courier New" pitchFamily="49" charset="0"/>
              <a:buChar char="o"/>
              <a:defRPr/>
            </a:pPr>
            <a:r>
              <a:rPr lang="en-ZA" sz="2000" dirty="0"/>
              <a:t>Passing by-laws</a:t>
            </a:r>
          </a:p>
          <a:p>
            <a:pPr lvl="1">
              <a:buFont typeface="Courier New" pitchFamily="49" charset="0"/>
              <a:buChar char="o"/>
              <a:defRPr/>
            </a:pPr>
            <a:r>
              <a:rPr lang="en-ZA" sz="2000" dirty="0"/>
              <a:t>Implementing by-laws</a:t>
            </a:r>
          </a:p>
          <a:p>
            <a:pPr>
              <a:defRPr/>
            </a:pPr>
            <a:r>
              <a:rPr lang="en-ZA" dirty="0"/>
              <a:t>S 15 – must compile and maintain municipal </a:t>
            </a:r>
            <a:r>
              <a:rPr lang="en-ZA" dirty="0" smtClean="0"/>
              <a:t>code</a:t>
            </a:r>
          </a:p>
          <a:p>
            <a:pPr>
              <a:defRPr/>
            </a:pPr>
            <a:r>
              <a:rPr lang="en-ZA" dirty="0" smtClean="0"/>
              <a:t>S </a:t>
            </a:r>
            <a:r>
              <a:rPr lang="en-ZA" dirty="0"/>
              <a:t>55 – MM responsible for administration and implementation of </a:t>
            </a:r>
            <a:r>
              <a:rPr lang="en-ZA" dirty="0" smtClean="0"/>
              <a:t>by-laws and </a:t>
            </a:r>
            <a:r>
              <a:rPr lang="en-ZA" dirty="0"/>
              <a:t>other </a:t>
            </a:r>
            <a:r>
              <a:rPr lang="en-ZA" dirty="0" smtClean="0"/>
              <a:t>legislation</a:t>
            </a:r>
            <a:endParaRPr lang="en-ZA" dirty="0"/>
          </a:p>
        </p:txBody>
      </p:sp>
      <p:sp>
        <p:nvSpPr>
          <p:cNvPr id="3" name="Title 2"/>
          <p:cNvSpPr>
            <a:spLocks noGrp="1"/>
          </p:cNvSpPr>
          <p:nvPr>
            <p:ph type="title"/>
          </p:nvPr>
        </p:nvSpPr>
        <p:spPr/>
        <p:txBody>
          <a:bodyPr/>
          <a:lstStyle/>
          <a:p>
            <a:r>
              <a:rPr lang="en-ZA" altLang="en-US" dirty="0"/>
              <a:t>Legislative and executive powers of municipalities</a:t>
            </a:r>
            <a:endParaRPr lang="en-ZA" dirty="0"/>
          </a:p>
        </p:txBody>
      </p:sp>
    </p:spTree>
    <p:extLst>
      <p:ext uri="{BB962C8B-B14F-4D97-AF65-F5344CB8AC3E}">
        <p14:creationId xmlns:p14="http://schemas.microsoft.com/office/powerpoint/2010/main" val="3429301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729AE0B-AF5E-4594-8C9E-5CB0F0F4A4C7}"/>
              </a:ext>
            </a:extLst>
          </p:cNvPr>
          <p:cNvSpPr>
            <a:spLocks noGrp="1"/>
          </p:cNvSpPr>
          <p:nvPr>
            <p:ph idx="1"/>
          </p:nvPr>
        </p:nvSpPr>
        <p:spPr>
          <a:xfrm>
            <a:off x="2715491" y="1948871"/>
            <a:ext cx="6197600" cy="4276438"/>
          </a:xfrm>
        </p:spPr>
        <p:txBody>
          <a:bodyPr>
            <a:normAutofit lnSpcReduction="10000"/>
          </a:bodyPr>
          <a:lstStyle/>
          <a:p>
            <a:r>
              <a:rPr lang="en-ZA" dirty="0" smtClean="0"/>
              <a:t>Pontoons, ferries, jetties, piers and harbours (draft Small Harbour by-law)</a:t>
            </a:r>
          </a:p>
          <a:p>
            <a:r>
              <a:rPr lang="en-ZA" altLang="en-US" dirty="0" smtClean="0"/>
              <a:t>Beaches</a:t>
            </a:r>
          </a:p>
          <a:p>
            <a:r>
              <a:rPr lang="en-ZA" altLang="en-US" dirty="0" smtClean="0"/>
              <a:t>Control of public nuisances</a:t>
            </a:r>
          </a:p>
          <a:p>
            <a:r>
              <a:rPr lang="en-ZA" altLang="en-US" dirty="0" smtClean="0"/>
              <a:t>Public amenities</a:t>
            </a:r>
          </a:p>
          <a:p>
            <a:r>
              <a:rPr lang="en-ZA" altLang="en-US" dirty="0" smtClean="0"/>
              <a:t>Public places</a:t>
            </a:r>
          </a:p>
          <a:p>
            <a:r>
              <a:rPr lang="en-ZA" altLang="en-US" dirty="0" smtClean="0"/>
              <a:t>Places of recreation</a:t>
            </a:r>
          </a:p>
          <a:p>
            <a:r>
              <a:rPr lang="en-ZA" altLang="en-US" dirty="0" smtClean="0"/>
              <a:t>EXAMPLE</a:t>
            </a:r>
            <a:endParaRPr lang="en-ZA" altLang="en-US" dirty="0"/>
          </a:p>
        </p:txBody>
      </p:sp>
      <p:sp>
        <p:nvSpPr>
          <p:cNvPr id="2" name="Title 1">
            <a:extLst>
              <a:ext uri="{FF2B5EF4-FFF2-40B4-BE49-F238E27FC236}">
                <a16:creationId xmlns:a16="http://schemas.microsoft.com/office/drawing/2014/main" xmlns="" id="{9B9CA7F8-0279-4375-8D64-EF18ECFD6FA4}"/>
              </a:ext>
            </a:extLst>
          </p:cNvPr>
          <p:cNvSpPr>
            <a:spLocks noGrp="1"/>
          </p:cNvSpPr>
          <p:nvPr>
            <p:ph type="title"/>
          </p:nvPr>
        </p:nvSpPr>
        <p:spPr/>
        <p:txBody>
          <a:bodyPr/>
          <a:lstStyle/>
          <a:p>
            <a:r>
              <a:rPr lang="en-ZA" dirty="0" smtClean="0"/>
              <a:t>By-laws with direct relevance (Schedules 4 &amp; 5B)</a:t>
            </a:r>
            <a:endParaRPr lang="en-ZA" dirty="0"/>
          </a:p>
        </p:txBody>
      </p:sp>
    </p:spTree>
    <p:extLst>
      <p:ext uri="{BB962C8B-B14F-4D97-AF65-F5344CB8AC3E}">
        <p14:creationId xmlns:p14="http://schemas.microsoft.com/office/powerpoint/2010/main" val="1395206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3789" y="251618"/>
            <a:ext cx="9741875" cy="1004527"/>
          </a:xfrm>
        </p:spPr>
        <p:txBody>
          <a:bodyPr/>
          <a:lstStyle/>
          <a:p>
            <a:r>
              <a:rPr lang="en-ZA" dirty="0" smtClean="0"/>
              <a:t>Nel v </a:t>
            </a:r>
            <a:r>
              <a:rPr lang="en-ZA" dirty="0" err="1" smtClean="0"/>
              <a:t>Hessequa</a:t>
            </a:r>
            <a:r>
              <a:rPr lang="en-ZA" dirty="0" smtClean="0"/>
              <a:t> Municipality</a:t>
            </a:r>
            <a:endParaRPr lang="en-ZA" dirty="0"/>
          </a:p>
        </p:txBody>
      </p:sp>
      <p:pic>
        <p:nvPicPr>
          <p:cNvPr id="4" name="Picture 2" descr="Image result for breede river mou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0036"/>
            <a:ext cx="12192000" cy="552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982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709</Words>
  <Application>Microsoft Office PowerPoint</Application>
  <PresentationFormat>Custom</PresentationFormat>
  <Paragraphs>73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Every arrow in the quiver:</vt:lpstr>
      <vt:lpstr>What is the problem?</vt:lpstr>
      <vt:lpstr>Purpose of presentation</vt:lpstr>
      <vt:lpstr>Are we harnessing our full potential?</vt:lpstr>
      <vt:lpstr>What other arrows do we have?</vt:lpstr>
      <vt:lpstr>Examples</vt:lpstr>
      <vt:lpstr>Legislative and executive powers of municipalities</vt:lpstr>
      <vt:lpstr>By-laws with direct relevance (Schedules 4 &amp; 5B)</vt:lpstr>
      <vt:lpstr>Nel v Hessequa Municipality</vt:lpstr>
      <vt:lpstr>PowerPoint Presentation</vt:lpstr>
      <vt:lpstr>PowerPoint Presentation</vt:lpstr>
      <vt:lpstr>PowerPoint Presentation</vt:lpstr>
      <vt:lpstr>PowerPoint Presentation</vt:lpstr>
      <vt:lpstr>WHO CAN ENFORCE BY-LAWS?</vt:lpstr>
      <vt:lpstr>What happens if we don’t enforce?</vt:lpstr>
      <vt:lpstr>Perhaps a bigger focus on …</vt:lpstr>
      <vt:lpstr>Prevention triangle</vt:lpstr>
      <vt:lpstr>SAPS – Use by-law enforcement as crime prevention statistics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Cordell</dc:creator>
  <cp:lastModifiedBy>Conference Centre</cp:lastModifiedBy>
  <cp:revision>24</cp:revision>
  <dcterms:created xsi:type="dcterms:W3CDTF">2017-10-10T07:38:24Z</dcterms:created>
  <dcterms:modified xsi:type="dcterms:W3CDTF">2017-11-09T06:35:11Z</dcterms:modified>
</cp:coreProperties>
</file>