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370" r:id="rId3"/>
    <p:sldId id="351" r:id="rId4"/>
    <p:sldId id="352" r:id="rId5"/>
    <p:sldId id="292" r:id="rId6"/>
    <p:sldId id="377" r:id="rId7"/>
    <p:sldId id="375" r:id="rId8"/>
    <p:sldId id="378" r:id="rId9"/>
    <p:sldId id="379" r:id="rId10"/>
    <p:sldId id="373" r:id="rId11"/>
    <p:sldId id="356" r:id="rId12"/>
    <p:sldId id="374" r:id="rId13"/>
    <p:sldId id="381" r:id="rId14"/>
    <p:sldId id="358" r:id="rId15"/>
    <p:sldId id="384" r:id="rId16"/>
    <p:sldId id="376" r:id="rId17"/>
    <p:sldId id="385" r:id="rId18"/>
    <p:sldId id="382" r:id="rId19"/>
    <p:sldId id="371" r:id="rId20"/>
    <p:sldId id="388" r:id="rId21"/>
    <p:sldId id="400" r:id="rId22"/>
    <p:sldId id="389" r:id="rId23"/>
    <p:sldId id="390" r:id="rId24"/>
    <p:sldId id="393" r:id="rId25"/>
    <p:sldId id="396" r:id="rId26"/>
    <p:sldId id="391" r:id="rId27"/>
    <p:sldId id="395" r:id="rId28"/>
    <p:sldId id="387" r:id="rId29"/>
    <p:sldId id="386" r:id="rId30"/>
    <p:sldId id="361" r:id="rId31"/>
    <p:sldId id="399" r:id="rId32"/>
    <p:sldId id="398" r:id="rId33"/>
    <p:sldId id="323" r:id="rId34"/>
    <p:sldId id="401" r:id="rId35"/>
    <p:sldId id="36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 autoAdjust="0"/>
    <p:restoredTop sz="94694" autoAdjust="0"/>
  </p:normalViewPr>
  <p:slideViewPr>
    <p:cSldViewPr snapToGrid="0">
      <p:cViewPr varScale="1">
        <p:scale>
          <a:sx n="83" d="100"/>
          <a:sy n="83" d="100"/>
        </p:scale>
        <p:origin x="1531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8F44-3CED-4A63-8CB0-6BD74F1AE22B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3433D-E9AA-4D7B-A09C-4EAF2242FD4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119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3433D-E9AA-4D7B-A09C-4EAF2242FD4B}" type="slidenum">
              <a:rPr lang="en-ZA" smtClean="0"/>
              <a:t>3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2200" b="1" dirty="0">
                <a:latin typeface="Arial" charset="0"/>
              </a:rPr>
              <a:t>Vision:</a:t>
            </a:r>
            <a:r>
              <a:rPr lang="en-US" altLang="en-US" sz="2200" dirty="0">
                <a:latin typeface="Arial" charset="0"/>
              </a:rPr>
              <a:t> Common future, a future in a Regional Community that will ensure economic wellbeing, improvement of the standards of living &amp; quality of life, freedom &amp; social justice &amp; peace &amp; security for the peoples of Southern Africa guided by the SADC Treaty (1992, amended 2001)</a:t>
            </a:r>
            <a:endParaRPr lang="en-US" alt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1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SADC Common Agenda is stipulated in Article 5 of the Treaty &amp; is implemented through the Regional Indicative Strategic Development Plan (RISDP) &amp; Strategic Indicative Plan for the Organ (SIPO)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3433D-E9AA-4D7B-A09C-4EAF2242FD4B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222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1435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378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816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179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904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42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428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412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597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02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793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2973E-3E40-47A8-A6B1-FCC66E8FCC3F}" type="datetimeFigureOut">
              <a:rPr lang="en-ZA" smtClean="0"/>
              <a:t>2020/03/10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D65BC-BA2B-4C48-A7C6-D484A989C4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489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PRSP%20movie.mp4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2.jpg"/><Relationship Id="rId18" Type="http://schemas.openxmlformats.org/officeDocument/2006/relationships/image" Target="../media/image67.pn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1.png"/><Relationship Id="rId17" Type="http://schemas.openxmlformats.org/officeDocument/2006/relationships/image" Target="../media/image66.jpg"/><Relationship Id="rId2" Type="http://schemas.openxmlformats.org/officeDocument/2006/relationships/image" Target="../media/image55.png"/><Relationship Id="rId16" Type="http://schemas.openxmlformats.org/officeDocument/2006/relationships/image" Target="../media/image65.jp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64.jpg"/><Relationship Id="rId10" Type="http://schemas.openxmlformats.org/officeDocument/2006/relationships/image" Target="../media/image49.png"/><Relationship Id="rId19" Type="http://schemas.openxmlformats.org/officeDocument/2006/relationships/image" Target="../media/image68.jpg"/><Relationship Id="rId4" Type="http://schemas.openxmlformats.org/officeDocument/2006/relationships/image" Target="../media/image57.jpeg"/><Relationship Id="rId9" Type="http://schemas.openxmlformats.org/officeDocument/2006/relationships/image" Target="../media/image51.png"/><Relationship Id="rId1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tQ4sfkgwm4" TargetMode="External"/><Relationship Id="rId2" Type="http://schemas.openxmlformats.org/officeDocument/2006/relationships/hyperlink" Target="https://youtu.be/r0XhpVnocy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C6VDg8x318Q" TargetMode="External"/><Relationship Id="rId4" Type="http://schemas.openxmlformats.org/officeDocument/2006/relationships/hyperlink" Target="https://youtu.be/Fh5tIg9ylbc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018" y="591127"/>
            <a:ext cx="6991927" cy="203199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Strengthening cooperation &amp; capacity to stop illegal fishing &amp; to build sustainable blue growth in the SADC region</a:t>
            </a:r>
            <a:endParaRPr lang="en-Z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3269673"/>
            <a:ext cx="6844145" cy="290728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ZA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Dr Motseki Hlatshwayo, </a:t>
            </a:r>
            <a:r>
              <a:rPr lang="en-Z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Technical Advisor- Fisheries </a:t>
            </a:r>
          </a:p>
          <a:p>
            <a:pPr marL="0" indent="0">
              <a:buNone/>
            </a:pPr>
            <a:endParaRPr lang="en-Z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ZA" sz="2600" b="1" dirty="0">
                <a:latin typeface="Arial" panose="020B0604020202020204" pitchFamily="34" charset="0"/>
                <a:cs typeface="Arial" panose="020B0604020202020204" pitchFamily="34" charset="0"/>
              </a:rPr>
              <a:t>SADC Secretariat  in partnership with Benguela Current Convention (BCC), Indian Ocean Commission (IOC) E€OFISH Programme, South West Indian Ocean Fisheries Commission (SWIOFC), World Wide Fund for Nature (WWF), Stop Illegal Fishing </a:t>
            </a:r>
            <a:r>
              <a:rPr lang="en-ZA" sz="2600" b="1">
                <a:latin typeface="Arial" panose="020B0604020202020204" pitchFamily="34" charset="0"/>
                <a:cs typeface="Arial" panose="020B0604020202020204" pitchFamily="34" charset="0"/>
              </a:rPr>
              <a:t>(SIF), Government </a:t>
            </a:r>
            <a:r>
              <a:rPr lang="en-ZA" sz="2600" b="1" dirty="0">
                <a:latin typeface="Arial" panose="020B0604020202020204" pitchFamily="34" charset="0"/>
                <a:cs typeface="Arial" panose="020B0604020202020204" pitchFamily="34" charset="0"/>
              </a:rPr>
              <a:t>of Mozambique (MIMAIP) &amp; SADC Regional Technical Team on MCSCC</a:t>
            </a:r>
          </a:p>
          <a:p>
            <a:pPr marL="0" indent="0">
              <a:buNone/>
            </a:pPr>
            <a:endParaRPr lang="en-ZA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Z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Z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ZA" sz="2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ZA" sz="2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ZA" sz="2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FishFORCE</a:t>
            </a:r>
            <a:r>
              <a:rPr lang="en-ZA" sz="2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Academy Dialogue: Tightening the rope 2.0, 9-10 March 2020, NMU, Port Elizabeth, South Africa</a:t>
            </a:r>
          </a:p>
        </p:txBody>
      </p:sp>
    </p:spTree>
    <p:extLst>
      <p:ext uri="{BB962C8B-B14F-4D97-AF65-F5344CB8AC3E}">
        <p14:creationId xmlns:p14="http://schemas.microsoft.com/office/powerpoint/2010/main" val="358176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42472" y="0"/>
            <a:ext cx="7601527" cy="72967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IUU fishing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main contributor to overfishing &amp; aquatic &amp; marine ecosystem damage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935" y="1012824"/>
            <a:ext cx="7241810" cy="52956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02348" y="1012824"/>
            <a:ext cx="18453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(© Mail &amp; Guardian</a:t>
            </a:r>
            <a:r>
              <a:rPr lang="en-US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6774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945" y="0"/>
            <a:ext cx="7321798" cy="868219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Costs &amp; impacts of IUU fishing in the SADC region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0946" y="1089892"/>
            <a:ext cx="3084946" cy="528320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IUU fishing cost up to US$1.5 to 2 billion/year (Sub-Saharan Africa), &amp;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500 to 800 million/year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SADC region)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Threatens the health of fish stocks, distorts markets, undermines governance, &amp; undermines the wellbeing &amp; livelihoods of coastal communities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SADC region, it is seen as a low risk, high reward activity by perpetrators, partially due to the low levels of MCS &amp; enforcement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672" y="1616362"/>
            <a:ext cx="4499328" cy="3916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9845" y="5224804"/>
            <a:ext cx="2124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(© Stop Illegal Fishing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0971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309" y="1"/>
            <a:ext cx="7490690" cy="61883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Combatting IUU fishing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309" y="748145"/>
            <a:ext cx="7361381" cy="560647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Challenges with IUU fishing have to be addressed not only nationally, but equally through strengthened regional collaboration &amp; partnerships with relevant stakeholders</a:t>
            </a:r>
          </a:p>
          <a:p>
            <a:pPr marL="0" indent="0" algn="just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have been important global achievements in the fight against IUU fishing since adoption of the IPOA-IUU in 2001:</a:t>
            </a:r>
          </a:p>
          <a:p>
            <a:pPr marL="0" indent="0" algn="just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&amp; adoption of international guidelines to promote the use of catch documentation schemes (CDSS) for better traceability of fish and fish products in the value chain </a:t>
            </a:r>
          </a:p>
          <a:p>
            <a:pPr marL="457200" lvl="1" indent="0" algn="just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Global Record of fishing vessels, refrigerated transport vessels (Global Record) </a:t>
            </a:r>
          </a:p>
          <a:p>
            <a:pPr marL="457200" lvl="1" indent="0" algn="just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Adoption of the FAO agreement on port state measures to prevent, deter &amp; eliminate IUU fishing (PSMA)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PSMA, CDS guidelines &amp; Global Record represent a synergistic framework for combating IUU fishing</a:t>
            </a:r>
          </a:p>
          <a:p>
            <a:pPr marL="0" indent="0" algn="just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25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583" y="92364"/>
            <a:ext cx="7675417" cy="72043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Regional cooperation in strengthening MCS to combat IUU fishing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709" y="1117600"/>
            <a:ext cx="7370618" cy="543098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secure long-term productivity &amp; sustainability of fish stocks in the SADC &amp; adjacent regions, such as tuna, swordfish, hake or Nile perch, as well as improve conservation of biodiversity &amp; ecosystems, a regionally coordinated MCS effort is essential to develop compliant fishing operations</a:t>
            </a:r>
          </a:p>
          <a:p>
            <a:pPr marL="0" indent="0" algn="just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Efforts to stop illegal fishing in the SADC region have been historically driven by national MCS activities that are often hindered by a lack of human, institutional, monetary &amp; infrastructure capacity, &amp; a lack of systematic cooperation between agencies</a:t>
            </a:r>
          </a:p>
          <a:p>
            <a:pPr marL="0" indent="0" algn="just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However, since the turn of the century, efforts have been ongoing to change this situation &amp; to create a more coherent &amp; cooperative approach to tackling IUU fishing in the region</a:t>
            </a:r>
          </a:p>
          <a:p>
            <a:pPr marL="0" indent="0" algn="just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order to strengthen their MCS systems &amp; to support regional coordination, through the development of a regional MCS strategy &amp; the set-up of a MCS Coordination Centre, SADC Ministers responsible for Fisheries signed the Statement of commitment to combat IUU fishing in 2008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5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09" y="0"/>
            <a:ext cx="7481455" cy="98829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SADC Statement of Commitment to combat IUU fishing, July 2008, Windhoek, Namibia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2"/>
          <a:stretch/>
        </p:blipFill>
        <p:spPr>
          <a:xfrm>
            <a:off x="1672359" y="1302327"/>
            <a:ext cx="7471641" cy="4996872"/>
          </a:xfrm>
        </p:spPr>
      </p:pic>
    </p:spTree>
    <p:extLst>
      <p:ext uri="{BB962C8B-B14F-4D97-AF65-F5344CB8AC3E}">
        <p14:creationId xmlns:p14="http://schemas.microsoft.com/office/powerpoint/2010/main" val="691863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835" y="41854"/>
            <a:ext cx="7434696" cy="789419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SADC Regional MCS Coordination Centre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4835" y="1136074"/>
            <a:ext cx="7333673" cy="519790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Regional MCSCC will provide services to the SADC States &amp; cooperating partners, &amp; these are likely to include:</a:t>
            </a:r>
          </a:p>
          <a:p>
            <a:pPr marL="0" indent="0" algn="just">
              <a:buNone/>
            </a:pPr>
            <a:endParaRPr lang="en-US" dirty="0"/>
          </a:p>
          <a:p>
            <a:pPr lvl="1" algn="just"/>
            <a:r>
              <a:rPr lang="en-US" dirty="0"/>
              <a:t>A regional fishing vessel register &amp; a monitoring system </a:t>
            </a:r>
          </a:p>
          <a:p>
            <a:pPr lvl="1" algn="just"/>
            <a:r>
              <a:rPr lang="en-US" dirty="0"/>
              <a:t>A regional fisheries MCS information portal, including fisheries MCS data &amp; information sharing services</a:t>
            </a:r>
          </a:p>
          <a:p>
            <a:pPr lvl="1" algn="just"/>
            <a:r>
              <a:rPr lang="en-US" dirty="0"/>
              <a:t>Regional fisheries surveillance &amp; observer coordination services</a:t>
            </a:r>
          </a:p>
          <a:p>
            <a:pPr lvl="1" algn="just"/>
            <a:r>
              <a:rPr lang="en-US" dirty="0"/>
              <a:t>Fisheries law enforcement &amp; legal support services</a:t>
            </a:r>
          </a:p>
          <a:p>
            <a:pPr lvl="1" algn="just"/>
            <a:r>
              <a:rPr lang="en-US" dirty="0"/>
              <a:t>Port State measures implementation support services</a:t>
            </a:r>
          </a:p>
          <a:p>
            <a:pPr lvl="1" algn="just"/>
            <a:r>
              <a:rPr lang="en-US" dirty="0"/>
              <a:t>National MCS capacity support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57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2473259"/>
            <a:ext cx="3066473" cy="3946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259"/>
            <a:ext cx="2900218" cy="3946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8" y="2476727"/>
            <a:ext cx="2877574" cy="39425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88655" y="1136073"/>
            <a:ext cx="7435271" cy="1239513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Between 2009 &amp; 2013, with support from EU funded ACPFish11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SADC in partnership with NFDS Africa &amp; SIF, developed frameworks to set up the regional cooperation mechanisms.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57300" y="-1"/>
            <a:ext cx="7886700" cy="9162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SADC Regional MCS Coordination Centre (cont’d)</a:t>
            </a:r>
          </a:p>
        </p:txBody>
      </p:sp>
    </p:spTree>
    <p:extLst>
      <p:ext uri="{BB962C8B-B14F-4D97-AF65-F5344CB8AC3E}">
        <p14:creationId xmlns:p14="http://schemas.microsoft.com/office/powerpoint/2010/main" val="829112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236" y="0"/>
            <a:ext cx="7610764" cy="89275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SADC Regional MCS Coordination Centre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4036" y="2346035"/>
            <a:ext cx="3491346" cy="395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71781" y="1062180"/>
            <a:ext cx="7315199" cy="11144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Between 2015 &amp; 2017, WWF supported SADC processes to negotiate &amp; validate a Charter for setting up the regional MCS Coordination Centre, as well as revision &amp; alignment of Project frameworks.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74" y="2346035"/>
            <a:ext cx="3154217" cy="3950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217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583" y="0"/>
            <a:ext cx="7675417" cy="8127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SADC Regional MCS Coordination Centre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710" y="1089891"/>
            <a:ext cx="7379854" cy="117301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August 2017, the SADC Council of Ministers approved a SADC Charter establishing Regional MCS Centre, &amp; so far 8 countries signed the Charter (Angola,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Eswatini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Lesotho, Mozambique, Namibia, South Africa, United Republic of Tanzania &amp; Zambia)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09" y="2262909"/>
            <a:ext cx="7176654" cy="411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23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495" y="250254"/>
            <a:ext cx="7445829" cy="59218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SADC Regional MCS Coordination Centre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5018" y="1067620"/>
            <a:ext cx="3329313" cy="532394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Promote regional cooperation in fisheries governance, especially MCS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Strengthening of regional VMS, fisheries observer &amp; other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 effective MCS systems including information sharing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Coordinate MCS capacity building at national levels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Coordinate capacity building towards ratification &amp; implementation of international instruments (e.g. PSMA etc.)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725"/>
            <a:ext cx="5745018" cy="356307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99605" y="1067619"/>
            <a:ext cx="3692435" cy="131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Aims are to: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improve MCS capacity of Member States to combat IUU fishing in the region</a:t>
            </a:r>
          </a:p>
        </p:txBody>
      </p:sp>
    </p:spTree>
    <p:extLst>
      <p:ext uri="{BB962C8B-B14F-4D97-AF65-F5344CB8AC3E}">
        <p14:creationId xmlns:p14="http://schemas.microsoft.com/office/powerpoint/2010/main" val="172071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64" y="0"/>
            <a:ext cx="7428412" cy="679268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909" y="849745"/>
            <a:ext cx="7162667" cy="5394300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Background on SADC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Policy framework for sustainable fisheries management &amp; development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Status of fisheries resources in SADC region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Challenges facing fisheries sector in SADC region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Costs &amp; impacts of IUU fishing in the SADC region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Combatting IUU fishing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Regional cooperation in strengthening MCS to combat IUU fishing </a:t>
            </a:r>
          </a:p>
          <a:p>
            <a:pPr algn="just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SADC Regional MCS Coordination Centre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Bilateral &amp; Regional interventions in MCS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need for better alignment &amp; anchorage to improve regional cooperation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8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99855" y="1736436"/>
            <a:ext cx="6216686" cy="41246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717"/>
            <a:ext cx="9160611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25723" y="360218"/>
            <a:ext cx="7509164" cy="6280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4983" y="409654"/>
            <a:ext cx="7253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Bilateral &amp; Regional interventions in MCS</a:t>
            </a:r>
          </a:p>
        </p:txBody>
      </p:sp>
    </p:spTree>
    <p:extLst>
      <p:ext uri="{BB962C8B-B14F-4D97-AF65-F5344CB8AC3E}">
        <p14:creationId xmlns:p14="http://schemas.microsoft.com/office/powerpoint/2010/main" val="32288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91" y="0"/>
            <a:ext cx="7647709" cy="55418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Bilateral Agreements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6291" y="995363"/>
            <a:ext cx="3703781" cy="532231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Existing agreements to strengthen collaboration &amp; cooperation in fisheries governance, trade &amp; economic development: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South Africa/Namibia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South Africa/Mozambique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Mozambique/Namibia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Mozambique/Malawi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Namibia/Angola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Zambia/Zimbabwe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There is a need to strengthen implementation of these agreements as most are not fully implemented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0909" y="1124671"/>
            <a:ext cx="3583709" cy="49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582" y="64656"/>
            <a:ext cx="7675417" cy="822036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IOC PRSP (SWIO Islands, Kenya, Mozambique &amp; URT)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714" y="1329758"/>
            <a:ext cx="4525818" cy="27711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7891" y="1249901"/>
            <a:ext cx="2798618" cy="46428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PRSP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pools the surveillance officers, patrol vessels and airplanes of the IOC Member countries for regional joint deployment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PRSP has also set up a regional VMS data exchange platform, servicing the national Fisheries Monitoring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636" y="4100944"/>
            <a:ext cx="1936896" cy="22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18" y="0"/>
            <a:ext cx="7564582" cy="1274618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IOC-SWIOFish1 Project (SWIO Islands, Maldives, Mozambique, Kenya, Somalia, South Africa &amp; URT)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677" y="1743508"/>
            <a:ext cx="2949178" cy="285634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SWIOFish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project has an objective to improve the management effectiveness of selected priority fisheries at regional, national &amp; community levels.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50" y="5114925"/>
            <a:ext cx="3752850" cy="1219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19" y="1341292"/>
            <a:ext cx="3432032" cy="3727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746" y="5068743"/>
            <a:ext cx="2484582" cy="12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17" y="0"/>
            <a:ext cx="7426037" cy="117302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FISH-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Africa Project (Comoros, Kenya, Madagascar, Mauritius, Mozambique, Seychelles, Somalia &amp; URT)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1018" y="1320801"/>
            <a:ext cx="7462982" cy="2152071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Partnership between the 8 coastal States, SIF coordinates FISH-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Africa &amp; NFDS provides technical advice &amp; input. The purpose of the project is to enable targeted enforcement actions against illegal fishing operators through the use of shared intelligence &amp; information &amp; coordinated analysis. Recently incorporated under SADC MCS Centre initiative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617" y="3048002"/>
            <a:ext cx="6751783" cy="33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054" y="96982"/>
            <a:ext cx="7546109" cy="1057564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SIF-SADC-Sea Shepherd Operation Vanguard (URT, Namibia)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37" t="7267" r="3985"/>
          <a:stretch/>
        </p:blipFill>
        <p:spPr>
          <a:xfrm>
            <a:off x="5107708" y="669895"/>
            <a:ext cx="4036292" cy="239657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97889" y="1006764"/>
            <a:ext cx="3398984" cy="1911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 (Tanzania, Namibia)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 based on successful Tanzanian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Jodari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Regional operation of 2009 (Sarah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Baartman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3066473"/>
            <a:ext cx="5163127" cy="3791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25" y="3066472"/>
            <a:ext cx="3980875" cy="37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21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764" y="0"/>
            <a:ext cx="7629236" cy="62807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WWF SWIO Initiatives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5600" y="785090"/>
            <a:ext cx="3860800" cy="5671128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Working with individual countries (SWIO Islands, Kenya, Mozambique &amp; URT)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Partnering with regional organizations (SADC, IOC, IOTC, SWIOFC, SIF)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Supporting regional actions (MCS, fisheries governance &amp; management, CSO engagement, livelihoods, SSF in coastal communities)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Supporting setting up of the MCSCC &amp; combating IUU fishing in SADC &amp; SWIO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Supporting ratification &amp; implementation of regional &amp; international fisheries instruments (PSMA, Charter for MCSCC, MTCs, IOTC Resolutions)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Supporting capacity building efforts (transparency, CDS, MCS tools)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Promoting sustainable blue growth &amp; policy advocacy</a:t>
            </a:r>
            <a:endParaRPr lang="en-US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0145" y="1553513"/>
            <a:ext cx="3823855" cy="299077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8133397" y="49263"/>
            <a:ext cx="775335" cy="78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98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309" y="387927"/>
            <a:ext cx="3703782" cy="594821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BCC- ECOFISH Project (Angola, Namibia &amp; RSA)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FISHGOV (Continental)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FishFORCE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(RSA, URT, Kenya, Mozambique, Namibia, Madagascar, IOTC, SADC) - training of officials who are involved in the fight against fisheries crime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IOC- ECOFISH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(COMESA, EAC, IGAD, IOC &amp; SADC)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799" y="329844"/>
            <a:ext cx="3583709" cy="932871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99" y="1559751"/>
            <a:ext cx="1101372" cy="987427"/>
          </a:xfrm>
          <a:prstGeom prst="rect">
            <a:avLst/>
          </a:prstGeom>
        </p:spPr>
      </p:pic>
      <p:sp>
        <p:nvSpPr>
          <p:cNvPr id="7" name="AutoShape 2" descr="Image result for FishFORCE Academy logo"/>
          <p:cNvSpPr>
            <a:spLocks noChangeAspect="1" noChangeArrowheads="1"/>
          </p:cNvSpPr>
          <p:nvPr/>
        </p:nvSpPr>
        <p:spPr bwMode="auto">
          <a:xfrm>
            <a:off x="155575" y="-593725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9" y="2844214"/>
            <a:ext cx="1238250" cy="99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49" y="2844213"/>
            <a:ext cx="1695450" cy="990459"/>
          </a:xfrm>
          <a:prstGeom prst="rect">
            <a:avLst/>
          </a:prstGeom>
        </p:spPr>
      </p:pic>
      <p:sp>
        <p:nvSpPr>
          <p:cNvPr id="10" name="AutoShape 4" descr="Image result for Common Market for Eastern and Southern Africa"/>
          <p:cNvSpPr>
            <a:spLocks noChangeAspect="1" noChangeArrowheads="1"/>
          </p:cNvSpPr>
          <p:nvPr/>
        </p:nvSpPr>
        <p:spPr bwMode="auto">
          <a:xfrm>
            <a:off x="155575" y="-846138"/>
            <a:ext cx="17716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642" y="4131708"/>
            <a:ext cx="1209965" cy="1154546"/>
          </a:xfrm>
          <a:prstGeom prst="rect">
            <a:avLst/>
          </a:prstGeom>
        </p:spPr>
      </p:pic>
      <p:sp>
        <p:nvSpPr>
          <p:cNvPr id="12" name="AutoShape 6" descr="Image result for East African Community"/>
          <p:cNvSpPr>
            <a:spLocks noChangeAspect="1" noChangeArrowheads="1"/>
          </p:cNvSpPr>
          <p:nvPr/>
        </p:nvSpPr>
        <p:spPr bwMode="auto">
          <a:xfrm>
            <a:off x="155575" y="-838200"/>
            <a:ext cx="18859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366" y="4265634"/>
            <a:ext cx="1117008" cy="886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2995" y="4237688"/>
            <a:ext cx="982374" cy="9425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5697" y="5300036"/>
            <a:ext cx="1099128" cy="875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4798" y="5286254"/>
            <a:ext cx="995152" cy="9027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1171" y="1659374"/>
            <a:ext cx="1541879" cy="8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39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074" y="105568"/>
            <a:ext cx="7950926" cy="53993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need for better alignment &amp; anchorage to improve regional cooperation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656" y="910749"/>
            <a:ext cx="7201988" cy="548898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5841308">
            <a:off x="-274726" y="3452476"/>
            <a:ext cx="4265603" cy="216795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7094972">
            <a:off x="4920719" y="2368303"/>
            <a:ext cx="4358159" cy="3293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194560" y="2795451"/>
            <a:ext cx="3780103" cy="1550126"/>
          </a:xfrm>
          <a:custGeom>
            <a:avLst/>
            <a:gdLst>
              <a:gd name="connsiteX0" fmla="*/ 3178629 w 3780103"/>
              <a:gd name="connsiteY0" fmla="*/ 0 h 1550126"/>
              <a:gd name="connsiteX1" fmla="*/ 3178629 w 3780103"/>
              <a:gd name="connsiteY1" fmla="*/ 0 h 1550126"/>
              <a:gd name="connsiteX2" fmla="*/ 3265714 w 3780103"/>
              <a:gd name="connsiteY2" fmla="*/ 8709 h 1550126"/>
              <a:gd name="connsiteX3" fmla="*/ 3326674 w 3780103"/>
              <a:gd name="connsiteY3" fmla="*/ 17418 h 1550126"/>
              <a:gd name="connsiteX4" fmla="*/ 3396343 w 3780103"/>
              <a:gd name="connsiteY4" fmla="*/ 26126 h 1550126"/>
              <a:gd name="connsiteX5" fmla="*/ 3457303 w 3780103"/>
              <a:gd name="connsiteY5" fmla="*/ 52252 h 1550126"/>
              <a:gd name="connsiteX6" fmla="*/ 3492137 w 3780103"/>
              <a:gd name="connsiteY6" fmla="*/ 69669 h 1550126"/>
              <a:gd name="connsiteX7" fmla="*/ 3518263 w 3780103"/>
              <a:gd name="connsiteY7" fmla="*/ 78378 h 1550126"/>
              <a:gd name="connsiteX8" fmla="*/ 3570514 w 3780103"/>
              <a:gd name="connsiteY8" fmla="*/ 113212 h 1550126"/>
              <a:gd name="connsiteX9" fmla="*/ 3631474 w 3780103"/>
              <a:gd name="connsiteY9" fmla="*/ 156755 h 1550126"/>
              <a:gd name="connsiteX10" fmla="*/ 3683726 w 3780103"/>
              <a:gd name="connsiteY10" fmla="*/ 209006 h 1550126"/>
              <a:gd name="connsiteX11" fmla="*/ 3701143 w 3780103"/>
              <a:gd name="connsiteY11" fmla="*/ 235132 h 1550126"/>
              <a:gd name="connsiteX12" fmla="*/ 3727269 w 3780103"/>
              <a:gd name="connsiteY12" fmla="*/ 261258 h 1550126"/>
              <a:gd name="connsiteX13" fmla="*/ 3770811 w 3780103"/>
              <a:gd name="connsiteY13" fmla="*/ 348343 h 1550126"/>
              <a:gd name="connsiteX14" fmla="*/ 3770811 w 3780103"/>
              <a:gd name="connsiteY14" fmla="*/ 452846 h 1550126"/>
              <a:gd name="connsiteX15" fmla="*/ 3744686 w 3780103"/>
              <a:gd name="connsiteY15" fmla="*/ 478972 h 1550126"/>
              <a:gd name="connsiteX16" fmla="*/ 3718560 w 3780103"/>
              <a:gd name="connsiteY16" fmla="*/ 496389 h 1550126"/>
              <a:gd name="connsiteX17" fmla="*/ 3709851 w 3780103"/>
              <a:gd name="connsiteY17" fmla="*/ 522515 h 1550126"/>
              <a:gd name="connsiteX18" fmla="*/ 3692434 w 3780103"/>
              <a:gd name="connsiteY18" fmla="*/ 548640 h 1550126"/>
              <a:gd name="connsiteX19" fmla="*/ 3675017 w 3780103"/>
              <a:gd name="connsiteY19" fmla="*/ 583475 h 1550126"/>
              <a:gd name="connsiteX20" fmla="*/ 3657600 w 3780103"/>
              <a:gd name="connsiteY20" fmla="*/ 661852 h 1550126"/>
              <a:gd name="connsiteX21" fmla="*/ 3631474 w 3780103"/>
              <a:gd name="connsiteY21" fmla="*/ 722812 h 1550126"/>
              <a:gd name="connsiteX22" fmla="*/ 3622766 w 3780103"/>
              <a:gd name="connsiteY22" fmla="*/ 766355 h 1550126"/>
              <a:gd name="connsiteX23" fmla="*/ 3579223 w 3780103"/>
              <a:gd name="connsiteY23" fmla="*/ 827315 h 1550126"/>
              <a:gd name="connsiteX24" fmla="*/ 3561806 w 3780103"/>
              <a:gd name="connsiteY24" fmla="*/ 853440 h 1550126"/>
              <a:gd name="connsiteX25" fmla="*/ 3492137 w 3780103"/>
              <a:gd name="connsiteY25" fmla="*/ 931818 h 1550126"/>
              <a:gd name="connsiteX26" fmla="*/ 3457303 w 3780103"/>
              <a:gd name="connsiteY26" fmla="*/ 984069 h 1550126"/>
              <a:gd name="connsiteX27" fmla="*/ 3439886 w 3780103"/>
              <a:gd name="connsiteY27" fmla="*/ 1010195 h 1550126"/>
              <a:gd name="connsiteX28" fmla="*/ 3422469 w 3780103"/>
              <a:gd name="connsiteY28" fmla="*/ 1062446 h 1550126"/>
              <a:gd name="connsiteX29" fmla="*/ 3387634 w 3780103"/>
              <a:gd name="connsiteY29" fmla="*/ 1114698 h 1550126"/>
              <a:gd name="connsiteX30" fmla="*/ 3361509 w 3780103"/>
              <a:gd name="connsiteY30" fmla="*/ 1166949 h 1550126"/>
              <a:gd name="connsiteX31" fmla="*/ 3335383 w 3780103"/>
              <a:gd name="connsiteY31" fmla="*/ 1184366 h 1550126"/>
              <a:gd name="connsiteX32" fmla="*/ 3265714 w 3780103"/>
              <a:gd name="connsiteY32" fmla="*/ 1227909 h 1550126"/>
              <a:gd name="connsiteX33" fmla="*/ 3222171 w 3780103"/>
              <a:gd name="connsiteY33" fmla="*/ 1245326 h 1550126"/>
              <a:gd name="connsiteX34" fmla="*/ 3187337 w 3780103"/>
              <a:gd name="connsiteY34" fmla="*/ 1262743 h 1550126"/>
              <a:gd name="connsiteX35" fmla="*/ 3048000 w 3780103"/>
              <a:gd name="connsiteY35" fmla="*/ 1288869 h 1550126"/>
              <a:gd name="connsiteX36" fmla="*/ 3021874 w 3780103"/>
              <a:gd name="connsiteY36" fmla="*/ 1297578 h 1550126"/>
              <a:gd name="connsiteX37" fmla="*/ 2821577 w 3780103"/>
              <a:gd name="connsiteY37" fmla="*/ 1314995 h 1550126"/>
              <a:gd name="connsiteX38" fmla="*/ 2795451 w 3780103"/>
              <a:gd name="connsiteY38" fmla="*/ 1323703 h 1550126"/>
              <a:gd name="connsiteX39" fmla="*/ 2751909 w 3780103"/>
              <a:gd name="connsiteY39" fmla="*/ 1341120 h 1550126"/>
              <a:gd name="connsiteX40" fmla="*/ 2629989 w 3780103"/>
              <a:gd name="connsiteY40" fmla="*/ 1375955 h 1550126"/>
              <a:gd name="connsiteX41" fmla="*/ 2560320 w 3780103"/>
              <a:gd name="connsiteY41" fmla="*/ 1410789 h 1550126"/>
              <a:gd name="connsiteX42" fmla="*/ 2525486 w 3780103"/>
              <a:gd name="connsiteY42" fmla="*/ 1428206 h 1550126"/>
              <a:gd name="connsiteX43" fmla="*/ 2490651 w 3780103"/>
              <a:gd name="connsiteY43" fmla="*/ 1436915 h 1550126"/>
              <a:gd name="connsiteX44" fmla="*/ 2464526 w 3780103"/>
              <a:gd name="connsiteY44" fmla="*/ 1445623 h 1550126"/>
              <a:gd name="connsiteX45" fmla="*/ 2420983 w 3780103"/>
              <a:gd name="connsiteY45" fmla="*/ 1454332 h 1550126"/>
              <a:gd name="connsiteX46" fmla="*/ 2394857 w 3780103"/>
              <a:gd name="connsiteY46" fmla="*/ 1463040 h 1550126"/>
              <a:gd name="connsiteX47" fmla="*/ 2220686 w 3780103"/>
              <a:gd name="connsiteY47" fmla="*/ 1471749 h 1550126"/>
              <a:gd name="connsiteX48" fmla="*/ 2020389 w 3780103"/>
              <a:gd name="connsiteY48" fmla="*/ 1541418 h 1550126"/>
              <a:gd name="connsiteX49" fmla="*/ 1915886 w 3780103"/>
              <a:gd name="connsiteY49" fmla="*/ 1550126 h 1550126"/>
              <a:gd name="connsiteX50" fmla="*/ 1454331 w 3780103"/>
              <a:gd name="connsiteY50" fmla="*/ 1532709 h 1550126"/>
              <a:gd name="connsiteX51" fmla="*/ 1358537 w 3780103"/>
              <a:gd name="connsiteY51" fmla="*/ 1524000 h 1550126"/>
              <a:gd name="connsiteX52" fmla="*/ 1288869 w 3780103"/>
              <a:gd name="connsiteY52" fmla="*/ 1497875 h 1550126"/>
              <a:gd name="connsiteX53" fmla="*/ 1236617 w 3780103"/>
              <a:gd name="connsiteY53" fmla="*/ 1489166 h 1550126"/>
              <a:gd name="connsiteX54" fmla="*/ 1175657 w 3780103"/>
              <a:gd name="connsiteY54" fmla="*/ 1471749 h 1550126"/>
              <a:gd name="connsiteX55" fmla="*/ 1149531 w 3780103"/>
              <a:gd name="connsiteY55" fmla="*/ 1497875 h 1550126"/>
              <a:gd name="connsiteX56" fmla="*/ 1123406 w 3780103"/>
              <a:gd name="connsiteY56" fmla="*/ 1506583 h 1550126"/>
              <a:gd name="connsiteX57" fmla="*/ 827314 w 3780103"/>
              <a:gd name="connsiteY57" fmla="*/ 1489166 h 1550126"/>
              <a:gd name="connsiteX58" fmla="*/ 531223 w 3780103"/>
              <a:gd name="connsiteY58" fmla="*/ 1454332 h 1550126"/>
              <a:gd name="connsiteX59" fmla="*/ 487680 w 3780103"/>
              <a:gd name="connsiteY59" fmla="*/ 1428206 h 1550126"/>
              <a:gd name="connsiteX60" fmla="*/ 435429 w 3780103"/>
              <a:gd name="connsiteY60" fmla="*/ 1419498 h 1550126"/>
              <a:gd name="connsiteX61" fmla="*/ 330926 w 3780103"/>
              <a:gd name="connsiteY61" fmla="*/ 1384663 h 1550126"/>
              <a:gd name="connsiteX62" fmla="*/ 330926 w 3780103"/>
              <a:gd name="connsiteY62" fmla="*/ 1384663 h 1550126"/>
              <a:gd name="connsiteX63" fmla="*/ 287383 w 3780103"/>
              <a:gd name="connsiteY63" fmla="*/ 1367246 h 1550126"/>
              <a:gd name="connsiteX64" fmla="*/ 209006 w 3780103"/>
              <a:gd name="connsiteY64" fmla="*/ 1358538 h 1550126"/>
              <a:gd name="connsiteX65" fmla="*/ 174171 w 3780103"/>
              <a:gd name="connsiteY65" fmla="*/ 1341120 h 1550126"/>
              <a:gd name="connsiteX66" fmla="*/ 148046 w 3780103"/>
              <a:gd name="connsiteY66" fmla="*/ 1332412 h 1550126"/>
              <a:gd name="connsiteX67" fmla="*/ 69669 w 3780103"/>
              <a:gd name="connsiteY67" fmla="*/ 1288869 h 1550126"/>
              <a:gd name="connsiteX68" fmla="*/ 43543 w 3780103"/>
              <a:gd name="connsiteY68" fmla="*/ 1245326 h 1550126"/>
              <a:gd name="connsiteX69" fmla="*/ 0 w 3780103"/>
              <a:gd name="connsiteY69" fmla="*/ 1166949 h 1550126"/>
              <a:gd name="connsiteX70" fmla="*/ 8709 w 3780103"/>
              <a:gd name="connsiteY70" fmla="*/ 1114698 h 1550126"/>
              <a:gd name="connsiteX71" fmla="*/ 52251 w 3780103"/>
              <a:gd name="connsiteY71" fmla="*/ 1036320 h 1550126"/>
              <a:gd name="connsiteX72" fmla="*/ 69669 w 3780103"/>
              <a:gd name="connsiteY72" fmla="*/ 1018903 h 1550126"/>
              <a:gd name="connsiteX73" fmla="*/ 139337 w 3780103"/>
              <a:gd name="connsiteY73" fmla="*/ 1001486 h 1550126"/>
              <a:gd name="connsiteX74" fmla="*/ 165463 w 3780103"/>
              <a:gd name="connsiteY74" fmla="*/ 992778 h 1550126"/>
              <a:gd name="connsiteX75" fmla="*/ 191589 w 3780103"/>
              <a:gd name="connsiteY75" fmla="*/ 966652 h 1550126"/>
              <a:gd name="connsiteX76" fmla="*/ 278674 w 3780103"/>
              <a:gd name="connsiteY76" fmla="*/ 914400 h 1550126"/>
              <a:gd name="connsiteX77" fmla="*/ 313509 w 3780103"/>
              <a:gd name="connsiteY77" fmla="*/ 879566 h 1550126"/>
              <a:gd name="connsiteX78" fmla="*/ 357051 w 3780103"/>
              <a:gd name="connsiteY78" fmla="*/ 862149 h 1550126"/>
              <a:gd name="connsiteX79" fmla="*/ 444137 w 3780103"/>
              <a:gd name="connsiteY79" fmla="*/ 818606 h 1550126"/>
              <a:gd name="connsiteX80" fmla="*/ 600891 w 3780103"/>
              <a:gd name="connsiteY80" fmla="*/ 801189 h 1550126"/>
              <a:gd name="connsiteX81" fmla="*/ 679269 w 3780103"/>
              <a:gd name="connsiteY81" fmla="*/ 792480 h 1550126"/>
              <a:gd name="connsiteX82" fmla="*/ 757646 w 3780103"/>
              <a:gd name="connsiteY82" fmla="*/ 783772 h 1550126"/>
              <a:gd name="connsiteX83" fmla="*/ 1071154 w 3780103"/>
              <a:gd name="connsiteY83" fmla="*/ 792480 h 1550126"/>
              <a:gd name="connsiteX84" fmla="*/ 1097280 w 3780103"/>
              <a:gd name="connsiteY84" fmla="*/ 801189 h 1550126"/>
              <a:gd name="connsiteX85" fmla="*/ 1271451 w 3780103"/>
              <a:gd name="connsiteY85" fmla="*/ 792480 h 1550126"/>
              <a:gd name="connsiteX86" fmla="*/ 1637211 w 3780103"/>
              <a:gd name="connsiteY86" fmla="*/ 801189 h 1550126"/>
              <a:gd name="connsiteX87" fmla="*/ 1672046 w 3780103"/>
              <a:gd name="connsiteY87" fmla="*/ 818606 h 1550126"/>
              <a:gd name="connsiteX88" fmla="*/ 1750423 w 3780103"/>
              <a:gd name="connsiteY88" fmla="*/ 836023 h 1550126"/>
              <a:gd name="connsiteX89" fmla="*/ 2342606 w 3780103"/>
              <a:gd name="connsiteY89" fmla="*/ 844732 h 1550126"/>
              <a:gd name="connsiteX90" fmla="*/ 2447109 w 3780103"/>
              <a:gd name="connsiteY90" fmla="*/ 827315 h 1550126"/>
              <a:gd name="connsiteX91" fmla="*/ 2481943 w 3780103"/>
              <a:gd name="connsiteY91" fmla="*/ 809898 h 1550126"/>
              <a:gd name="connsiteX92" fmla="*/ 2508069 w 3780103"/>
              <a:gd name="connsiteY92" fmla="*/ 801189 h 1550126"/>
              <a:gd name="connsiteX93" fmla="*/ 2560320 w 3780103"/>
              <a:gd name="connsiteY93" fmla="*/ 775063 h 1550126"/>
              <a:gd name="connsiteX94" fmla="*/ 2629989 w 3780103"/>
              <a:gd name="connsiteY94" fmla="*/ 687978 h 1550126"/>
              <a:gd name="connsiteX95" fmla="*/ 2647406 w 3780103"/>
              <a:gd name="connsiteY95" fmla="*/ 661852 h 1550126"/>
              <a:gd name="connsiteX96" fmla="*/ 2699657 w 3780103"/>
              <a:gd name="connsiteY96" fmla="*/ 592183 h 1550126"/>
              <a:gd name="connsiteX97" fmla="*/ 2717074 w 3780103"/>
              <a:gd name="connsiteY97" fmla="*/ 557349 h 1550126"/>
              <a:gd name="connsiteX98" fmla="*/ 2743200 w 3780103"/>
              <a:gd name="connsiteY98" fmla="*/ 531223 h 1550126"/>
              <a:gd name="connsiteX99" fmla="*/ 2760617 w 3780103"/>
              <a:gd name="connsiteY99" fmla="*/ 505098 h 1550126"/>
              <a:gd name="connsiteX100" fmla="*/ 2786743 w 3780103"/>
              <a:gd name="connsiteY100" fmla="*/ 478972 h 1550126"/>
              <a:gd name="connsiteX101" fmla="*/ 2812869 w 3780103"/>
              <a:gd name="connsiteY101" fmla="*/ 426720 h 1550126"/>
              <a:gd name="connsiteX102" fmla="*/ 2838994 w 3780103"/>
              <a:gd name="connsiteY102" fmla="*/ 383178 h 1550126"/>
              <a:gd name="connsiteX103" fmla="*/ 2856411 w 3780103"/>
              <a:gd name="connsiteY103" fmla="*/ 348343 h 1550126"/>
              <a:gd name="connsiteX104" fmla="*/ 2891246 w 3780103"/>
              <a:gd name="connsiteY104" fmla="*/ 296092 h 1550126"/>
              <a:gd name="connsiteX105" fmla="*/ 2969623 w 3780103"/>
              <a:gd name="connsiteY105" fmla="*/ 209006 h 1550126"/>
              <a:gd name="connsiteX106" fmla="*/ 2995749 w 3780103"/>
              <a:gd name="connsiteY106" fmla="*/ 165463 h 1550126"/>
              <a:gd name="connsiteX107" fmla="*/ 3056709 w 3780103"/>
              <a:gd name="connsiteY107" fmla="*/ 113212 h 1550126"/>
              <a:gd name="connsiteX108" fmla="*/ 3108960 w 3780103"/>
              <a:gd name="connsiteY108" fmla="*/ 69669 h 1550126"/>
              <a:gd name="connsiteX109" fmla="*/ 3143794 w 3780103"/>
              <a:gd name="connsiteY109" fmla="*/ 60960 h 1550126"/>
              <a:gd name="connsiteX110" fmla="*/ 3169920 w 3780103"/>
              <a:gd name="connsiteY110" fmla="*/ 52252 h 1550126"/>
              <a:gd name="connsiteX111" fmla="*/ 3274423 w 3780103"/>
              <a:gd name="connsiteY111" fmla="*/ 34835 h 1550126"/>
              <a:gd name="connsiteX112" fmla="*/ 3396343 w 3780103"/>
              <a:gd name="connsiteY112" fmla="*/ 26126 h 1550126"/>
              <a:gd name="connsiteX113" fmla="*/ 3727269 w 3780103"/>
              <a:gd name="connsiteY113" fmla="*/ 313509 h 1550126"/>
              <a:gd name="connsiteX114" fmla="*/ 3727269 w 3780103"/>
              <a:gd name="connsiteY114" fmla="*/ 313509 h 1550126"/>
              <a:gd name="connsiteX115" fmla="*/ 3500846 w 3780103"/>
              <a:gd name="connsiteY115" fmla="*/ 78378 h 155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3780103" h="1550126">
                <a:moveTo>
                  <a:pt x="3178629" y="0"/>
                </a:moveTo>
                <a:lnTo>
                  <a:pt x="3178629" y="0"/>
                </a:lnTo>
                <a:lnTo>
                  <a:pt x="3265714" y="8709"/>
                </a:lnTo>
                <a:cubicBezTo>
                  <a:pt x="3286100" y="11107"/>
                  <a:pt x="3306328" y="14705"/>
                  <a:pt x="3326674" y="17418"/>
                </a:cubicBezTo>
                <a:lnTo>
                  <a:pt x="3396343" y="26126"/>
                </a:lnTo>
                <a:cubicBezTo>
                  <a:pt x="3511871" y="83890"/>
                  <a:pt x="3367607" y="13810"/>
                  <a:pt x="3457303" y="52252"/>
                </a:cubicBezTo>
                <a:cubicBezTo>
                  <a:pt x="3469235" y="57366"/>
                  <a:pt x="3480205" y="64555"/>
                  <a:pt x="3492137" y="69669"/>
                </a:cubicBezTo>
                <a:cubicBezTo>
                  <a:pt x="3500575" y="73285"/>
                  <a:pt x="3510238" y="73920"/>
                  <a:pt x="3518263" y="78378"/>
                </a:cubicBezTo>
                <a:cubicBezTo>
                  <a:pt x="3536561" y="88544"/>
                  <a:pt x="3553097" y="101601"/>
                  <a:pt x="3570514" y="113212"/>
                </a:cubicBezTo>
                <a:cubicBezTo>
                  <a:pt x="3588691" y="125330"/>
                  <a:pt x="3616037" y="142862"/>
                  <a:pt x="3631474" y="156755"/>
                </a:cubicBezTo>
                <a:cubicBezTo>
                  <a:pt x="3649783" y="173233"/>
                  <a:pt x="3670063" y="188511"/>
                  <a:pt x="3683726" y="209006"/>
                </a:cubicBezTo>
                <a:cubicBezTo>
                  <a:pt x="3689532" y="217715"/>
                  <a:pt x="3694443" y="227091"/>
                  <a:pt x="3701143" y="235132"/>
                </a:cubicBezTo>
                <a:cubicBezTo>
                  <a:pt x="3709027" y="244593"/>
                  <a:pt x="3719879" y="251405"/>
                  <a:pt x="3727269" y="261258"/>
                </a:cubicBezTo>
                <a:cubicBezTo>
                  <a:pt x="3751674" y="293799"/>
                  <a:pt x="3756124" y="311625"/>
                  <a:pt x="3770811" y="348343"/>
                </a:cubicBezTo>
                <a:cubicBezTo>
                  <a:pt x="3773571" y="373182"/>
                  <a:pt x="3790264" y="423665"/>
                  <a:pt x="3770811" y="452846"/>
                </a:cubicBezTo>
                <a:cubicBezTo>
                  <a:pt x="3763980" y="463093"/>
                  <a:pt x="3754147" y="471088"/>
                  <a:pt x="3744686" y="478972"/>
                </a:cubicBezTo>
                <a:cubicBezTo>
                  <a:pt x="3736645" y="485673"/>
                  <a:pt x="3727269" y="490583"/>
                  <a:pt x="3718560" y="496389"/>
                </a:cubicBezTo>
                <a:cubicBezTo>
                  <a:pt x="3715657" y="505098"/>
                  <a:pt x="3713956" y="514304"/>
                  <a:pt x="3709851" y="522515"/>
                </a:cubicBezTo>
                <a:cubicBezTo>
                  <a:pt x="3705170" y="531876"/>
                  <a:pt x="3697627" y="539553"/>
                  <a:pt x="3692434" y="548640"/>
                </a:cubicBezTo>
                <a:cubicBezTo>
                  <a:pt x="3685993" y="559912"/>
                  <a:pt x="3680823" y="571863"/>
                  <a:pt x="3675017" y="583475"/>
                </a:cubicBezTo>
                <a:cubicBezTo>
                  <a:pt x="3669797" y="614795"/>
                  <a:pt x="3669295" y="634564"/>
                  <a:pt x="3657600" y="661852"/>
                </a:cubicBezTo>
                <a:cubicBezTo>
                  <a:pt x="3642648" y="696739"/>
                  <a:pt x="3639642" y="690139"/>
                  <a:pt x="3631474" y="722812"/>
                </a:cubicBezTo>
                <a:cubicBezTo>
                  <a:pt x="3627884" y="737172"/>
                  <a:pt x="3627963" y="752496"/>
                  <a:pt x="3622766" y="766355"/>
                </a:cubicBezTo>
                <a:cubicBezTo>
                  <a:pt x="3619526" y="774994"/>
                  <a:pt x="3580802" y="825105"/>
                  <a:pt x="3579223" y="827315"/>
                </a:cubicBezTo>
                <a:cubicBezTo>
                  <a:pt x="3573140" y="835832"/>
                  <a:pt x="3568698" y="845563"/>
                  <a:pt x="3561806" y="853440"/>
                </a:cubicBezTo>
                <a:cubicBezTo>
                  <a:pt x="3499219" y="924968"/>
                  <a:pt x="3536788" y="868031"/>
                  <a:pt x="3492137" y="931818"/>
                </a:cubicBezTo>
                <a:cubicBezTo>
                  <a:pt x="3480133" y="948967"/>
                  <a:pt x="3468914" y="966652"/>
                  <a:pt x="3457303" y="984069"/>
                </a:cubicBezTo>
                <a:cubicBezTo>
                  <a:pt x="3451497" y="992778"/>
                  <a:pt x="3443196" y="1000266"/>
                  <a:pt x="3439886" y="1010195"/>
                </a:cubicBezTo>
                <a:cubicBezTo>
                  <a:pt x="3434080" y="1027612"/>
                  <a:pt x="3432653" y="1047170"/>
                  <a:pt x="3422469" y="1062446"/>
                </a:cubicBezTo>
                <a:lnTo>
                  <a:pt x="3387634" y="1114698"/>
                </a:lnTo>
                <a:cubicBezTo>
                  <a:pt x="3380552" y="1135946"/>
                  <a:pt x="3378391" y="1150067"/>
                  <a:pt x="3361509" y="1166949"/>
                </a:cubicBezTo>
                <a:cubicBezTo>
                  <a:pt x="3354108" y="1174350"/>
                  <a:pt x="3344092" y="1178560"/>
                  <a:pt x="3335383" y="1184366"/>
                </a:cubicBezTo>
                <a:cubicBezTo>
                  <a:pt x="3305634" y="1228991"/>
                  <a:pt x="3331664" y="1201529"/>
                  <a:pt x="3265714" y="1227909"/>
                </a:cubicBezTo>
                <a:cubicBezTo>
                  <a:pt x="3251200" y="1233715"/>
                  <a:pt x="3236456" y="1238977"/>
                  <a:pt x="3222171" y="1245326"/>
                </a:cubicBezTo>
                <a:cubicBezTo>
                  <a:pt x="3210308" y="1250598"/>
                  <a:pt x="3199653" y="1258638"/>
                  <a:pt x="3187337" y="1262743"/>
                </a:cubicBezTo>
                <a:cubicBezTo>
                  <a:pt x="3131914" y="1281217"/>
                  <a:pt x="3105295" y="1281707"/>
                  <a:pt x="3048000" y="1288869"/>
                </a:cubicBezTo>
                <a:cubicBezTo>
                  <a:pt x="3039291" y="1291772"/>
                  <a:pt x="3030876" y="1295778"/>
                  <a:pt x="3021874" y="1297578"/>
                </a:cubicBezTo>
                <a:cubicBezTo>
                  <a:pt x="2959332" y="1310086"/>
                  <a:pt x="2880542" y="1311310"/>
                  <a:pt x="2821577" y="1314995"/>
                </a:cubicBezTo>
                <a:cubicBezTo>
                  <a:pt x="2812868" y="1317898"/>
                  <a:pt x="2804046" y="1320480"/>
                  <a:pt x="2795451" y="1323703"/>
                </a:cubicBezTo>
                <a:cubicBezTo>
                  <a:pt x="2780814" y="1329192"/>
                  <a:pt x="2766850" y="1336523"/>
                  <a:pt x="2751909" y="1341120"/>
                </a:cubicBezTo>
                <a:cubicBezTo>
                  <a:pt x="2699686" y="1357189"/>
                  <a:pt x="2677909" y="1355418"/>
                  <a:pt x="2629989" y="1375955"/>
                </a:cubicBezTo>
                <a:cubicBezTo>
                  <a:pt x="2606124" y="1386183"/>
                  <a:pt x="2583543" y="1399178"/>
                  <a:pt x="2560320" y="1410789"/>
                </a:cubicBezTo>
                <a:cubicBezTo>
                  <a:pt x="2548709" y="1416595"/>
                  <a:pt x="2538080" y="1425057"/>
                  <a:pt x="2525486" y="1428206"/>
                </a:cubicBezTo>
                <a:cubicBezTo>
                  <a:pt x="2513874" y="1431109"/>
                  <a:pt x="2502160" y="1433627"/>
                  <a:pt x="2490651" y="1436915"/>
                </a:cubicBezTo>
                <a:cubicBezTo>
                  <a:pt x="2481825" y="1439437"/>
                  <a:pt x="2473431" y="1443397"/>
                  <a:pt x="2464526" y="1445623"/>
                </a:cubicBezTo>
                <a:cubicBezTo>
                  <a:pt x="2450166" y="1449213"/>
                  <a:pt x="2435343" y="1450742"/>
                  <a:pt x="2420983" y="1454332"/>
                </a:cubicBezTo>
                <a:cubicBezTo>
                  <a:pt x="2412077" y="1456558"/>
                  <a:pt x="2404002" y="1462245"/>
                  <a:pt x="2394857" y="1463040"/>
                </a:cubicBezTo>
                <a:cubicBezTo>
                  <a:pt x="2336946" y="1468076"/>
                  <a:pt x="2278743" y="1468846"/>
                  <a:pt x="2220686" y="1471749"/>
                </a:cubicBezTo>
                <a:cubicBezTo>
                  <a:pt x="2154357" y="1504913"/>
                  <a:pt x="2102770" y="1534553"/>
                  <a:pt x="2020389" y="1541418"/>
                </a:cubicBezTo>
                <a:lnTo>
                  <a:pt x="1915886" y="1550126"/>
                </a:lnTo>
                <a:lnTo>
                  <a:pt x="1454331" y="1532709"/>
                </a:lnTo>
                <a:cubicBezTo>
                  <a:pt x="1422303" y="1531208"/>
                  <a:pt x="1389912" y="1530605"/>
                  <a:pt x="1358537" y="1524000"/>
                </a:cubicBezTo>
                <a:cubicBezTo>
                  <a:pt x="1334267" y="1518891"/>
                  <a:pt x="1312717" y="1504689"/>
                  <a:pt x="1288869" y="1497875"/>
                </a:cubicBezTo>
                <a:cubicBezTo>
                  <a:pt x="1271891" y="1493024"/>
                  <a:pt x="1253932" y="1492629"/>
                  <a:pt x="1236617" y="1489166"/>
                </a:cubicBezTo>
                <a:cubicBezTo>
                  <a:pt x="1209274" y="1483697"/>
                  <a:pt x="1200561" y="1480051"/>
                  <a:pt x="1175657" y="1471749"/>
                </a:cubicBezTo>
                <a:cubicBezTo>
                  <a:pt x="1166948" y="1480458"/>
                  <a:pt x="1159778" y="1491043"/>
                  <a:pt x="1149531" y="1497875"/>
                </a:cubicBezTo>
                <a:cubicBezTo>
                  <a:pt x="1141893" y="1502967"/>
                  <a:pt x="1132582" y="1506831"/>
                  <a:pt x="1123406" y="1506583"/>
                </a:cubicBezTo>
                <a:cubicBezTo>
                  <a:pt x="1024574" y="1503912"/>
                  <a:pt x="926011" y="1494972"/>
                  <a:pt x="827314" y="1489166"/>
                </a:cubicBezTo>
                <a:cubicBezTo>
                  <a:pt x="721573" y="1418670"/>
                  <a:pt x="851148" y="1498766"/>
                  <a:pt x="531223" y="1454332"/>
                </a:cubicBezTo>
                <a:cubicBezTo>
                  <a:pt x="514457" y="1452003"/>
                  <a:pt x="503587" y="1433990"/>
                  <a:pt x="487680" y="1428206"/>
                </a:cubicBezTo>
                <a:cubicBezTo>
                  <a:pt x="471086" y="1422172"/>
                  <a:pt x="452846" y="1422401"/>
                  <a:pt x="435429" y="1419498"/>
                </a:cubicBezTo>
                <a:cubicBezTo>
                  <a:pt x="379184" y="1391375"/>
                  <a:pt x="413189" y="1405229"/>
                  <a:pt x="330926" y="1384663"/>
                </a:cubicBezTo>
                <a:lnTo>
                  <a:pt x="330926" y="1384663"/>
                </a:lnTo>
                <a:cubicBezTo>
                  <a:pt x="316412" y="1378857"/>
                  <a:pt x="302668" y="1370521"/>
                  <a:pt x="287383" y="1367246"/>
                </a:cubicBezTo>
                <a:cubicBezTo>
                  <a:pt x="261680" y="1361738"/>
                  <a:pt x="235132" y="1361441"/>
                  <a:pt x="209006" y="1358538"/>
                </a:cubicBezTo>
                <a:cubicBezTo>
                  <a:pt x="197394" y="1352732"/>
                  <a:pt x="186104" y="1346234"/>
                  <a:pt x="174171" y="1341120"/>
                </a:cubicBezTo>
                <a:cubicBezTo>
                  <a:pt x="165734" y="1337504"/>
                  <a:pt x="156070" y="1336870"/>
                  <a:pt x="148046" y="1332412"/>
                </a:cubicBezTo>
                <a:cubicBezTo>
                  <a:pt x="58207" y="1282502"/>
                  <a:pt x="128786" y="1308576"/>
                  <a:pt x="69669" y="1288869"/>
                </a:cubicBezTo>
                <a:cubicBezTo>
                  <a:pt x="30592" y="1249795"/>
                  <a:pt x="71805" y="1296198"/>
                  <a:pt x="43543" y="1245326"/>
                </a:cubicBezTo>
                <a:cubicBezTo>
                  <a:pt x="-6367" y="1155487"/>
                  <a:pt x="19707" y="1226068"/>
                  <a:pt x="0" y="1166949"/>
                </a:cubicBezTo>
                <a:cubicBezTo>
                  <a:pt x="2903" y="1149532"/>
                  <a:pt x="4879" y="1131935"/>
                  <a:pt x="8709" y="1114698"/>
                </a:cubicBezTo>
                <a:cubicBezTo>
                  <a:pt x="14967" y="1086538"/>
                  <a:pt x="33006" y="1055564"/>
                  <a:pt x="52251" y="1036320"/>
                </a:cubicBezTo>
                <a:cubicBezTo>
                  <a:pt x="58057" y="1030514"/>
                  <a:pt x="62046" y="1021952"/>
                  <a:pt x="69669" y="1018903"/>
                </a:cubicBezTo>
                <a:cubicBezTo>
                  <a:pt x="91894" y="1010013"/>
                  <a:pt x="116628" y="1009055"/>
                  <a:pt x="139337" y="1001486"/>
                </a:cubicBezTo>
                <a:lnTo>
                  <a:pt x="165463" y="992778"/>
                </a:lnTo>
                <a:cubicBezTo>
                  <a:pt x="174172" y="984069"/>
                  <a:pt x="181567" y="973810"/>
                  <a:pt x="191589" y="966652"/>
                </a:cubicBezTo>
                <a:cubicBezTo>
                  <a:pt x="239700" y="932287"/>
                  <a:pt x="224403" y="968669"/>
                  <a:pt x="278674" y="914400"/>
                </a:cubicBezTo>
                <a:cubicBezTo>
                  <a:pt x="290286" y="902789"/>
                  <a:pt x="299846" y="888675"/>
                  <a:pt x="313509" y="879566"/>
                </a:cubicBezTo>
                <a:cubicBezTo>
                  <a:pt x="326516" y="870895"/>
                  <a:pt x="343386" y="869741"/>
                  <a:pt x="357051" y="862149"/>
                </a:cubicBezTo>
                <a:cubicBezTo>
                  <a:pt x="402141" y="837099"/>
                  <a:pt x="383723" y="825319"/>
                  <a:pt x="444137" y="818606"/>
                </a:cubicBezTo>
                <a:lnTo>
                  <a:pt x="600891" y="801189"/>
                </a:lnTo>
                <a:lnTo>
                  <a:pt x="679269" y="792480"/>
                </a:lnTo>
                <a:lnTo>
                  <a:pt x="757646" y="783772"/>
                </a:lnTo>
                <a:cubicBezTo>
                  <a:pt x="862149" y="786675"/>
                  <a:pt x="966748" y="787126"/>
                  <a:pt x="1071154" y="792480"/>
                </a:cubicBezTo>
                <a:cubicBezTo>
                  <a:pt x="1080322" y="792950"/>
                  <a:pt x="1088100" y="801189"/>
                  <a:pt x="1097280" y="801189"/>
                </a:cubicBezTo>
                <a:cubicBezTo>
                  <a:pt x="1155410" y="801189"/>
                  <a:pt x="1213394" y="795383"/>
                  <a:pt x="1271451" y="792480"/>
                </a:cubicBezTo>
                <a:cubicBezTo>
                  <a:pt x="1393371" y="795383"/>
                  <a:pt x="1515515" y="793252"/>
                  <a:pt x="1637211" y="801189"/>
                </a:cubicBezTo>
                <a:cubicBezTo>
                  <a:pt x="1650166" y="802034"/>
                  <a:pt x="1659890" y="814048"/>
                  <a:pt x="1672046" y="818606"/>
                </a:cubicBezTo>
                <a:cubicBezTo>
                  <a:pt x="1681358" y="822098"/>
                  <a:pt x="1744466" y="835860"/>
                  <a:pt x="1750423" y="836023"/>
                </a:cubicBezTo>
                <a:cubicBezTo>
                  <a:pt x="1947765" y="841430"/>
                  <a:pt x="2145212" y="841829"/>
                  <a:pt x="2342606" y="844732"/>
                </a:cubicBezTo>
                <a:cubicBezTo>
                  <a:pt x="2377440" y="838926"/>
                  <a:pt x="2412849" y="835880"/>
                  <a:pt x="2447109" y="827315"/>
                </a:cubicBezTo>
                <a:cubicBezTo>
                  <a:pt x="2459703" y="824166"/>
                  <a:pt x="2470011" y="815012"/>
                  <a:pt x="2481943" y="809898"/>
                </a:cubicBezTo>
                <a:cubicBezTo>
                  <a:pt x="2490381" y="806282"/>
                  <a:pt x="2499858" y="805294"/>
                  <a:pt x="2508069" y="801189"/>
                </a:cubicBezTo>
                <a:cubicBezTo>
                  <a:pt x="2575596" y="767425"/>
                  <a:pt x="2494651" y="796954"/>
                  <a:pt x="2560320" y="775063"/>
                </a:cubicBezTo>
                <a:cubicBezTo>
                  <a:pt x="2635902" y="661691"/>
                  <a:pt x="2555532" y="774843"/>
                  <a:pt x="2629989" y="687978"/>
                </a:cubicBezTo>
                <a:cubicBezTo>
                  <a:pt x="2636801" y="680031"/>
                  <a:pt x="2641250" y="670317"/>
                  <a:pt x="2647406" y="661852"/>
                </a:cubicBezTo>
                <a:cubicBezTo>
                  <a:pt x="2664480" y="638375"/>
                  <a:pt x="2683555" y="616336"/>
                  <a:pt x="2699657" y="592183"/>
                </a:cubicBezTo>
                <a:cubicBezTo>
                  <a:pt x="2706858" y="581381"/>
                  <a:pt x="2709528" y="567913"/>
                  <a:pt x="2717074" y="557349"/>
                </a:cubicBezTo>
                <a:cubicBezTo>
                  <a:pt x="2724232" y="547327"/>
                  <a:pt x="2735315" y="540684"/>
                  <a:pt x="2743200" y="531223"/>
                </a:cubicBezTo>
                <a:cubicBezTo>
                  <a:pt x="2749900" y="523183"/>
                  <a:pt x="2753917" y="513138"/>
                  <a:pt x="2760617" y="505098"/>
                </a:cubicBezTo>
                <a:cubicBezTo>
                  <a:pt x="2768502" y="495637"/>
                  <a:pt x="2778859" y="488433"/>
                  <a:pt x="2786743" y="478972"/>
                </a:cubicBezTo>
                <a:cubicBezTo>
                  <a:pt x="2817938" y="441538"/>
                  <a:pt x="2793232" y="465994"/>
                  <a:pt x="2812869" y="426720"/>
                </a:cubicBezTo>
                <a:cubicBezTo>
                  <a:pt x="2820439" y="411581"/>
                  <a:pt x="2830774" y="397974"/>
                  <a:pt x="2838994" y="383178"/>
                </a:cubicBezTo>
                <a:cubicBezTo>
                  <a:pt x="2845299" y="371829"/>
                  <a:pt x="2849732" y="359475"/>
                  <a:pt x="2856411" y="348343"/>
                </a:cubicBezTo>
                <a:cubicBezTo>
                  <a:pt x="2867181" y="330393"/>
                  <a:pt x="2878169" y="312438"/>
                  <a:pt x="2891246" y="296092"/>
                </a:cubicBezTo>
                <a:cubicBezTo>
                  <a:pt x="2989019" y="173877"/>
                  <a:pt x="2850803" y="372384"/>
                  <a:pt x="2969623" y="209006"/>
                </a:cubicBezTo>
                <a:cubicBezTo>
                  <a:pt x="2979579" y="195317"/>
                  <a:pt x="2985357" y="178824"/>
                  <a:pt x="2995749" y="165463"/>
                </a:cubicBezTo>
                <a:cubicBezTo>
                  <a:pt x="3034311" y="115883"/>
                  <a:pt x="3019261" y="144419"/>
                  <a:pt x="3056709" y="113212"/>
                </a:cubicBezTo>
                <a:cubicBezTo>
                  <a:pt x="3078867" y="94746"/>
                  <a:pt x="3082247" y="81117"/>
                  <a:pt x="3108960" y="69669"/>
                </a:cubicBezTo>
                <a:cubicBezTo>
                  <a:pt x="3119961" y="64954"/>
                  <a:pt x="3132286" y="64248"/>
                  <a:pt x="3143794" y="60960"/>
                </a:cubicBezTo>
                <a:cubicBezTo>
                  <a:pt x="3152620" y="58438"/>
                  <a:pt x="3161014" y="54478"/>
                  <a:pt x="3169920" y="52252"/>
                </a:cubicBezTo>
                <a:cubicBezTo>
                  <a:pt x="3203887" y="43760"/>
                  <a:pt x="3240001" y="39752"/>
                  <a:pt x="3274423" y="34835"/>
                </a:cubicBezTo>
                <a:cubicBezTo>
                  <a:pt x="3330842" y="16028"/>
                  <a:pt x="3291369" y="26126"/>
                  <a:pt x="3396343" y="26126"/>
                </a:cubicBezTo>
                <a:lnTo>
                  <a:pt x="3727269" y="313509"/>
                </a:lnTo>
                <a:lnTo>
                  <a:pt x="3727269" y="313509"/>
                </a:lnTo>
                <a:lnTo>
                  <a:pt x="3500846" y="78378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622766" y="496388"/>
            <a:ext cx="5178878" cy="5903347"/>
          </a:xfrm>
          <a:custGeom>
            <a:avLst/>
            <a:gdLst>
              <a:gd name="connsiteX0" fmla="*/ 4702628 w 5507527"/>
              <a:gd name="connsiteY0" fmla="*/ 23408 h 6371957"/>
              <a:gd name="connsiteX1" fmla="*/ 4702628 w 5507527"/>
              <a:gd name="connsiteY1" fmla="*/ 23408 h 6371957"/>
              <a:gd name="connsiteX2" fmla="*/ 4519748 w 5507527"/>
              <a:gd name="connsiteY2" fmla="*/ 154037 h 6371957"/>
              <a:gd name="connsiteX3" fmla="*/ 4415246 w 5507527"/>
              <a:gd name="connsiteY3" fmla="*/ 206288 h 6371957"/>
              <a:gd name="connsiteX4" fmla="*/ 4275908 w 5507527"/>
              <a:gd name="connsiteY4" fmla="*/ 284666 h 6371957"/>
              <a:gd name="connsiteX5" fmla="*/ 4084320 w 5507527"/>
              <a:gd name="connsiteY5" fmla="*/ 371751 h 6371957"/>
              <a:gd name="connsiteX6" fmla="*/ 3657600 w 5507527"/>
              <a:gd name="connsiteY6" fmla="*/ 511088 h 6371957"/>
              <a:gd name="connsiteX7" fmla="*/ 3370217 w 5507527"/>
              <a:gd name="connsiteY7" fmla="*/ 572048 h 6371957"/>
              <a:gd name="connsiteX8" fmla="*/ 2995748 w 5507527"/>
              <a:gd name="connsiteY8" fmla="*/ 659134 h 6371957"/>
              <a:gd name="connsiteX9" fmla="*/ 2917371 w 5507527"/>
              <a:gd name="connsiteY9" fmla="*/ 685260 h 6371957"/>
              <a:gd name="connsiteX10" fmla="*/ 2847703 w 5507527"/>
              <a:gd name="connsiteY10" fmla="*/ 737511 h 6371957"/>
              <a:gd name="connsiteX11" fmla="*/ 2821577 w 5507527"/>
              <a:gd name="connsiteY11" fmla="*/ 746220 h 6371957"/>
              <a:gd name="connsiteX12" fmla="*/ 2786743 w 5507527"/>
              <a:gd name="connsiteY12" fmla="*/ 1059728 h 6371957"/>
              <a:gd name="connsiteX13" fmla="*/ 2778034 w 5507527"/>
              <a:gd name="connsiteY13" fmla="*/ 1094563 h 6371957"/>
              <a:gd name="connsiteX14" fmla="*/ 2743200 w 5507527"/>
              <a:gd name="connsiteY14" fmla="*/ 1172940 h 6371957"/>
              <a:gd name="connsiteX15" fmla="*/ 2734491 w 5507527"/>
              <a:gd name="connsiteY15" fmla="*/ 1225191 h 6371957"/>
              <a:gd name="connsiteX16" fmla="*/ 2708366 w 5507527"/>
              <a:gd name="connsiteY16" fmla="*/ 1303568 h 6371957"/>
              <a:gd name="connsiteX17" fmla="*/ 2690948 w 5507527"/>
              <a:gd name="connsiteY17" fmla="*/ 1399363 h 6371957"/>
              <a:gd name="connsiteX18" fmla="*/ 2682240 w 5507527"/>
              <a:gd name="connsiteY18" fmla="*/ 1434197 h 6371957"/>
              <a:gd name="connsiteX19" fmla="*/ 2664823 w 5507527"/>
              <a:gd name="connsiteY19" fmla="*/ 1529991 h 6371957"/>
              <a:gd name="connsiteX20" fmla="*/ 2656114 w 5507527"/>
              <a:gd name="connsiteY20" fmla="*/ 1599660 h 6371957"/>
              <a:gd name="connsiteX21" fmla="*/ 2638697 w 5507527"/>
              <a:gd name="connsiteY21" fmla="*/ 1678037 h 6371957"/>
              <a:gd name="connsiteX22" fmla="*/ 2621280 w 5507527"/>
              <a:gd name="connsiteY22" fmla="*/ 1791248 h 6371957"/>
              <a:gd name="connsiteX23" fmla="*/ 2621280 w 5507527"/>
              <a:gd name="connsiteY23" fmla="*/ 2810151 h 6371957"/>
              <a:gd name="connsiteX24" fmla="*/ 2638697 w 5507527"/>
              <a:gd name="connsiteY24" fmla="*/ 2966906 h 6371957"/>
              <a:gd name="connsiteX25" fmla="*/ 2621280 w 5507527"/>
              <a:gd name="connsiteY25" fmla="*/ 3193328 h 6371957"/>
              <a:gd name="connsiteX26" fmla="*/ 2612571 w 5507527"/>
              <a:gd name="connsiteY26" fmla="*/ 3228163 h 6371957"/>
              <a:gd name="connsiteX27" fmla="*/ 2569028 w 5507527"/>
              <a:gd name="connsiteY27" fmla="*/ 3280414 h 6371957"/>
              <a:gd name="connsiteX28" fmla="*/ 2516777 w 5507527"/>
              <a:gd name="connsiteY28" fmla="*/ 3350083 h 6371957"/>
              <a:gd name="connsiteX29" fmla="*/ 2499360 w 5507527"/>
              <a:gd name="connsiteY29" fmla="*/ 3393626 h 6371957"/>
              <a:gd name="connsiteX30" fmla="*/ 2464526 w 5507527"/>
              <a:gd name="connsiteY30" fmla="*/ 3445877 h 6371957"/>
              <a:gd name="connsiteX31" fmla="*/ 2420983 w 5507527"/>
              <a:gd name="connsiteY31" fmla="*/ 3524254 h 6371957"/>
              <a:gd name="connsiteX32" fmla="*/ 2386148 w 5507527"/>
              <a:gd name="connsiteY32" fmla="*/ 3593923 h 6371957"/>
              <a:gd name="connsiteX33" fmla="*/ 2325188 w 5507527"/>
              <a:gd name="connsiteY33" fmla="*/ 3654883 h 6371957"/>
              <a:gd name="connsiteX34" fmla="*/ 2299063 w 5507527"/>
              <a:gd name="connsiteY34" fmla="*/ 3681008 h 6371957"/>
              <a:gd name="connsiteX35" fmla="*/ 2220686 w 5507527"/>
              <a:gd name="connsiteY35" fmla="*/ 3785511 h 6371957"/>
              <a:gd name="connsiteX36" fmla="*/ 2177143 w 5507527"/>
              <a:gd name="connsiteY36" fmla="*/ 3829054 h 6371957"/>
              <a:gd name="connsiteX37" fmla="*/ 2133600 w 5507527"/>
              <a:gd name="connsiteY37" fmla="*/ 3881306 h 6371957"/>
              <a:gd name="connsiteX38" fmla="*/ 2098766 w 5507527"/>
              <a:gd name="connsiteY38" fmla="*/ 3933557 h 6371957"/>
              <a:gd name="connsiteX39" fmla="*/ 2055223 w 5507527"/>
              <a:gd name="connsiteY39" fmla="*/ 3968391 h 6371957"/>
              <a:gd name="connsiteX40" fmla="*/ 1950720 w 5507527"/>
              <a:gd name="connsiteY40" fmla="*/ 4072894 h 6371957"/>
              <a:gd name="connsiteX41" fmla="*/ 1889760 w 5507527"/>
              <a:gd name="connsiteY41" fmla="*/ 4116437 h 6371957"/>
              <a:gd name="connsiteX42" fmla="*/ 1828800 w 5507527"/>
              <a:gd name="connsiteY42" fmla="*/ 4186106 h 6371957"/>
              <a:gd name="connsiteX43" fmla="*/ 1793966 w 5507527"/>
              <a:gd name="connsiteY43" fmla="*/ 4212231 h 6371957"/>
              <a:gd name="connsiteX44" fmla="*/ 1715588 w 5507527"/>
              <a:gd name="connsiteY44" fmla="*/ 4255774 h 6371957"/>
              <a:gd name="connsiteX45" fmla="*/ 1672046 w 5507527"/>
              <a:gd name="connsiteY45" fmla="*/ 4299317 h 6371957"/>
              <a:gd name="connsiteX46" fmla="*/ 1645920 w 5507527"/>
              <a:gd name="connsiteY46" fmla="*/ 4316734 h 6371957"/>
              <a:gd name="connsiteX47" fmla="*/ 1602377 w 5507527"/>
              <a:gd name="connsiteY47" fmla="*/ 4490906 h 6371957"/>
              <a:gd name="connsiteX48" fmla="*/ 1576251 w 5507527"/>
              <a:gd name="connsiteY48" fmla="*/ 4525740 h 6371957"/>
              <a:gd name="connsiteX49" fmla="*/ 1541417 w 5507527"/>
              <a:gd name="connsiteY49" fmla="*/ 4612826 h 6371957"/>
              <a:gd name="connsiteX50" fmla="*/ 1506583 w 5507527"/>
              <a:gd name="connsiteY50" fmla="*/ 4665077 h 6371957"/>
              <a:gd name="connsiteX51" fmla="*/ 1480457 w 5507527"/>
              <a:gd name="connsiteY51" fmla="*/ 4752163 h 6371957"/>
              <a:gd name="connsiteX52" fmla="*/ 1463040 w 5507527"/>
              <a:gd name="connsiteY52" fmla="*/ 4830540 h 6371957"/>
              <a:gd name="connsiteX53" fmla="*/ 1436914 w 5507527"/>
              <a:gd name="connsiteY53" fmla="*/ 4900208 h 6371957"/>
              <a:gd name="connsiteX54" fmla="*/ 1428206 w 5507527"/>
              <a:gd name="connsiteY54" fmla="*/ 4943751 h 6371957"/>
              <a:gd name="connsiteX55" fmla="*/ 1410788 w 5507527"/>
              <a:gd name="connsiteY55" fmla="*/ 5004711 h 6371957"/>
              <a:gd name="connsiteX56" fmla="*/ 1402080 w 5507527"/>
              <a:gd name="connsiteY56" fmla="*/ 5056963 h 6371957"/>
              <a:gd name="connsiteX57" fmla="*/ 1375954 w 5507527"/>
              <a:gd name="connsiteY57" fmla="*/ 5135340 h 6371957"/>
              <a:gd name="connsiteX58" fmla="*/ 1358537 w 5507527"/>
              <a:gd name="connsiteY58" fmla="*/ 5248551 h 6371957"/>
              <a:gd name="connsiteX59" fmla="*/ 1349828 w 5507527"/>
              <a:gd name="connsiteY59" fmla="*/ 5274677 h 6371957"/>
              <a:gd name="connsiteX60" fmla="*/ 1323703 w 5507527"/>
              <a:gd name="connsiteY60" fmla="*/ 5300803 h 6371957"/>
              <a:gd name="connsiteX61" fmla="*/ 1306286 w 5507527"/>
              <a:gd name="connsiteY61" fmla="*/ 5326928 h 6371957"/>
              <a:gd name="connsiteX62" fmla="*/ 1201783 w 5507527"/>
              <a:gd name="connsiteY62" fmla="*/ 5379180 h 6371957"/>
              <a:gd name="connsiteX63" fmla="*/ 1175657 w 5507527"/>
              <a:gd name="connsiteY63" fmla="*/ 5387888 h 6371957"/>
              <a:gd name="connsiteX64" fmla="*/ 1123406 w 5507527"/>
              <a:gd name="connsiteY64" fmla="*/ 5440140 h 6371957"/>
              <a:gd name="connsiteX65" fmla="*/ 1018903 w 5507527"/>
              <a:gd name="connsiteY65" fmla="*/ 5535934 h 6371957"/>
              <a:gd name="connsiteX66" fmla="*/ 984068 w 5507527"/>
              <a:gd name="connsiteY66" fmla="*/ 5562060 h 6371957"/>
              <a:gd name="connsiteX67" fmla="*/ 914400 w 5507527"/>
              <a:gd name="connsiteY67" fmla="*/ 5588186 h 6371957"/>
              <a:gd name="connsiteX68" fmla="*/ 870857 w 5507527"/>
              <a:gd name="connsiteY68" fmla="*/ 5614311 h 6371957"/>
              <a:gd name="connsiteX69" fmla="*/ 844731 w 5507527"/>
              <a:gd name="connsiteY69" fmla="*/ 5623020 h 6371957"/>
              <a:gd name="connsiteX70" fmla="*/ 809897 w 5507527"/>
              <a:gd name="connsiteY70" fmla="*/ 5640437 h 6371957"/>
              <a:gd name="connsiteX71" fmla="*/ 748937 w 5507527"/>
              <a:gd name="connsiteY71" fmla="*/ 5666563 h 6371957"/>
              <a:gd name="connsiteX72" fmla="*/ 696686 w 5507527"/>
              <a:gd name="connsiteY72" fmla="*/ 5710106 h 6371957"/>
              <a:gd name="connsiteX73" fmla="*/ 679268 w 5507527"/>
              <a:gd name="connsiteY73" fmla="*/ 5736231 h 6371957"/>
              <a:gd name="connsiteX74" fmla="*/ 557348 w 5507527"/>
              <a:gd name="connsiteY74" fmla="*/ 5832026 h 6371957"/>
              <a:gd name="connsiteX75" fmla="*/ 409303 w 5507527"/>
              <a:gd name="connsiteY75" fmla="*/ 5919111 h 6371957"/>
              <a:gd name="connsiteX76" fmla="*/ 357051 w 5507527"/>
              <a:gd name="connsiteY76" fmla="*/ 5945237 h 6371957"/>
              <a:gd name="connsiteX77" fmla="*/ 287383 w 5507527"/>
              <a:gd name="connsiteY77" fmla="*/ 5953946 h 6371957"/>
              <a:gd name="connsiteX78" fmla="*/ 165463 w 5507527"/>
              <a:gd name="connsiteY78" fmla="*/ 5980071 h 6371957"/>
              <a:gd name="connsiteX79" fmla="*/ 130628 w 5507527"/>
              <a:gd name="connsiteY79" fmla="*/ 6023614 h 6371957"/>
              <a:gd name="connsiteX80" fmla="*/ 78377 w 5507527"/>
              <a:gd name="connsiteY80" fmla="*/ 6067157 h 6371957"/>
              <a:gd name="connsiteX81" fmla="*/ 34834 w 5507527"/>
              <a:gd name="connsiteY81" fmla="*/ 6119408 h 6371957"/>
              <a:gd name="connsiteX82" fmla="*/ 17417 w 5507527"/>
              <a:gd name="connsiteY82" fmla="*/ 6145534 h 6371957"/>
              <a:gd name="connsiteX83" fmla="*/ 0 w 5507527"/>
              <a:gd name="connsiteY83" fmla="*/ 6197786 h 6371957"/>
              <a:gd name="connsiteX84" fmla="*/ 8708 w 5507527"/>
              <a:gd name="connsiteY84" fmla="*/ 6258746 h 6371957"/>
              <a:gd name="connsiteX85" fmla="*/ 78377 w 5507527"/>
              <a:gd name="connsiteY85" fmla="*/ 6293580 h 6371957"/>
              <a:gd name="connsiteX86" fmla="*/ 209006 w 5507527"/>
              <a:gd name="connsiteY86" fmla="*/ 6319706 h 6371957"/>
              <a:gd name="connsiteX87" fmla="*/ 304800 w 5507527"/>
              <a:gd name="connsiteY87" fmla="*/ 6337123 h 6371957"/>
              <a:gd name="connsiteX88" fmla="*/ 2351314 w 5507527"/>
              <a:gd name="connsiteY88" fmla="*/ 6345831 h 6371957"/>
              <a:gd name="connsiteX89" fmla="*/ 2490651 w 5507527"/>
              <a:gd name="connsiteY89" fmla="*/ 6363248 h 6371957"/>
              <a:gd name="connsiteX90" fmla="*/ 2516777 w 5507527"/>
              <a:gd name="connsiteY90" fmla="*/ 6371957 h 6371957"/>
              <a:gd name="connsiteX91" fmla="*/ 2908663 w 5507527"/>
              <a:gd name="connsiteY91" fmla="*/ 6284871 h 6371957"/>
              <a:gd name="connsiteX92" fmla="*/ 3108960 w 5507527"/>
              <a:gd name="connsiteY92" fmla="*/ 6241328 h 6371957"/>
              <a:gd name="connsiteX93" fmla="*/ 3492137 w 5507527"/>
              <a:gd name="connsiteY93" fmla="*/ 6215203 h 6371957"/>
              <a:gd name="connsiteX94" fmla="*/ 3953691 w 5507527"/>
              <a:gd name="connsiteY94" fmla="*/ 6232620 h 6371957"/>
              <a:gd name="connsiteX95" fmla="*/ 4014651 w 5507527"/>
              <a:gd name="connsiteY95" fmla="*/ 6250037 h 6371957"/>
              <a:gd name="connsiteX96" fmla="*/ 4093028 w 5507527"/>
              <a:gd name="connsiteY96" fmla="*/ 6267454 h 6371957"/>
              <a:gd name="connsiteX97" fmla="*/ 4580708 w 5507527"/>
              <a:gd name="connsiteY97" fmla="*/ 5823317 h 6371957"/>
              <a:gd name="connsiteX98" fmla="*/ 4807131 w 5507527"/>
              <a:gd name="connsiteY98" fmla="*/ 5553351 h 6371957"/>
              <a:gd name="connsiteX99" fmla="*/ 4876800 w 5507527"/>
              <a:gd name="connsiteY99" fmla="*/ 5457557 h 6371957"/>
              <a:gd name="connsiteX100" fmla="*/ 4972594 w 5507527"/>
              <a:gd name="connsiteY100" fmla="*/ 5353054 h 6371957"/>
              <a:gd name="connsiteX101" fmla="*/ 4990011 w 5507527"/>
              <a:gd name="connsiteY101" fmla="*/ 5326928 h 6371957"/>
              <a:gd name="connsiteX102" fmla="*/ 5016137 w 5507527"/>
              <a:gd name="connsiteY102" fmla="*/ 5300803 h 6371957"/>
              <a:gd name="connsiteX103" fmla="*/ 5033554 w 5507527"/>
              <a:gd name="connsiteY103" fmla="*/ 5274677 h 6371957"/>
              <a:gd name="connsiteX104" fmla="*/ 5111931 w 5507527"/>
              <a:gd name="connsiteY104" fmla="*/ 5170174 h 6371957"/>
              <a:gd name="connsiteX105" fmla="*/ 5355771 w 5507527"/>
              <a:gd name="connsiteY105" fmla="*/ 4699911 h 6371957"/>
              <a:gd name="connsiteX106" fmla="*/ 5425440 w 5507527"/>
              <a:gd name="connsiteY106" fmla="*/ 4525740 h 6371957"/>
              <a:gd name="connsiteX107" fmla="*/ 5460274 w 5507527"/>
              <a:gd name="connsiteY107" fmla="*/ 3968391 h 6371957"/>
              <a:gd name="connsiteX108" fmla="*/ 5477691 w 5507527"/>
              <a:gd name="connsiteY108" fmla="*/ 3768094 h 6371957"/>
              <a:gd name="connsiteX109" fmla="*/ 5495108 w 5507527"/>
              <a:gd name="connsiteY109" fmla="*/ 3611340 h 6371957"/>
              <a:gd name="connsiteX110" fmla="*/ 5503817 w 5507527"/>
              <a:gd name="connsiteY110" fmla="*/ 2749191 h 6371957"/>
              <a:gd name="connsiteX111" fmla="*/ 5451566 w 5507527"/>
              <a:gd name="connsiteY111" fmla="*/ 2479226 h 6371957"/>
              <a:gd name="connsiteX112" fmla="*/ 5408023 w 5507527"/>
              <a:gd name="connsiteY112" fmla="*/ 2008963 h 6371957"/>
              <a:gd name="connsiteX113" fmla="*/ 5416731 w 5507527"/>
              <a:gd name="connsiteY113" fmla="*/ 1651911 h 6371957"/>
              <a:gd name="connsiteX114" fmla="*/ 5434148 w 5507527"/>
              <a:gd name="connsiteY114" fmla="*/ 1582243 h 6371957"/>
              <a:gd name="connsiteX115" fmla="*/ 5425440 w 5507527"/>
              <a:gd name="connsiteY115" fmla="*/ 1347111 h 6371957"/>
              <a:gd name="connsiteX116" fmla="*/ 5390606 w 5507527"/>
              <a:gd name="connsiteY116" fmla="*/ 876848 h 6371957"/>
              <a:gd name="connsiteX117" fmla="*/ 5373188 w 5507527"/>
              <a:gd name="connsiteY117" fmla="*/ 746220 h 6371957"/>
              <a:gd name="connsiteX118" fmla="*/ 5364480 w 5507527"/>
              <a:gd name="connsiteY118" fmla="*/ 650426 h 6371957"/>
              <a:gd name="connsiteX119" fmla="*/ 5338354 w 5507527"/>
              <a:gd name="connsiteY119" fmla="*/ 598174 h 6371957"/>
              <a:gd name="connsiteX120" fmla="*/ 5225143 w 5507527"/>
              <a:gd name="connsiteY120" fmla="*/ 424003 h 6371957"/>
              <a:gd name="connsiteX121" fmla="*/ 5103223 w 5507527"/>
              <a:gd name="connsiteY121" fmla="*/ 319500 h 6371957"/>
              <a:gd name="connsiteX122" fmla="*/ 5059680 w 5507527"/>
              <a:gd name="connsiteY122" fmla="*/ 310791 h 6371957"/>
              <a:gd name="connsiteX123" fmla="*/ 5033554 w 5507527"/>
              <a:gd name="connsiteY123" fmla="*/ 302083 h 6371957"/>
              <a:gd name="connsiteX124" fmla="*/ 5024846 w 5507527"/>
              <a:gd name="connsiteY124" fmla="*/ 188871 h 6371957"/>
              <a:gd name="connsiteX125" fmla="*/ 5007428 w 5507527"/>
              <a:gd name="connsiteY125" fmla="*/ 162746 h 6371957"/>
              <a:gd name="connsiteX126" fmla="*/ 4963886 w 5507527"/>
              <a:gd name="connsiteY126" fmla="*/ 101786 h 6371957"/>
              <a:gd name="connsiteX127" fmla="*/ 4937760 w 5507527"/>
              <a:gd name="connsiteY127" fmla="*/ 66951 h 6371957"/>
              <a:gd name="connsiteX128" fmla="*/ 4859383 w 5507527"/>
              <a:gd name="connsiteY128" fmla="*/ 40826 h 6371957"/>
              <a:gd name="connsiteX129" fmla="*/ 4833257 w 5507527"/>
              <a:gd name="connsiteY129" fmla="*/ 32117 h 6371957"/>
              <a:gd name="connsiteX130" fmla="*/ 4711337 w 5507527"/>
              <a:gd name="connsiteY130" fmla="*/ 32117 h 6371957"/>
              <a:gd name="connsiteX131" fmla="*/ 4659086 w 5507527"/>
              <a:gd name="connsiteY131" fmla="*/ 66951 h 6371957"/>
              <a:gd name="connsiteX132" fmla="*/ 4641668 w 5507527"/>
              <a:gd name="connsiteY132" fmla="*/ 101786 h 6371957"/>
              <a:gd name="connsiteX133" fmla="*/ 4119154 w 5507527"/>
              <a:gd name="connsiteY133" fmla="*/ 397877 h 637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5507527" h="6371957">
                <a:moveTo>
                  <a:pt x="4702628" y="23408"/>
                </a:moveTo>
                <a:lnTo>
                  <a:pt x="4702628" y="23408"/>
                </a:lnTo>
                <a:cubicBezTo>
                  <a:pt x="4623831" y="86447"/>
                  <a:pt x="4608377" y="103943"/>
                  <a:pt x="4519748" y="154037"/>
                </a:cubicBezTo>
                <a:cubicBezTo>
                  <a:pt x="4485843" y="173200"/>
                  <a:pt x="4449576" y="187897"/>
                  <a:pt x="4415246" y="206288"/>
                </a:cubicBezTo>
                <a:cubicBezTo>
                  <a:pt x="4368272" y="231453"/>
                  <a:pt x="4323572" y="260834"/>
                  <a:pt x="4275908" y="284666"/>
                </a:cubicBezTo>
                <a:cubicBezTo>
                  <a:pt x="4213164" y="316038"/>
                  <a:pt x="4149357" y="345459"/>
                  <a:pt x="4084320" y="371751"/>
                </a:cubicBezTo>
                <a:cubicBezTo>
                  <a:pt x="3943129" y="428828"/>
                  <a:pt x="3804406" y="471701"/>
                  <a:pt x="3657600" y="511088"/>
                </a:cubicBezTo>
                <a:cubicBezTo>
                  <a:pt x="3486507" y="556991"/>
                  <a:pt x="3537988" y="536352"/>
                  <a:pt x="3370217" y="572048"/>
                </a:cubicBezTo>
                <a:cubicBezTo>
                  <a:pt x="3363772" y="573419"/>
                  <a:pt x="3073553" y="636904"/>
                  <a:pt x="2995748" y="659134"/>
                </a:cubicBezTo>
                <a:cubicBezTo>
                  <a:pt x="2969269" y="666700"/>
                  <a:pt x="2942683" y="674412"/>
                  <a:pt x="2917371" y="685260"/>
                </a:cubicBezTo>
                <a:cubicBezTo>
                  <a:pt x="2828922" y="723167"/>
                  <a:pt x="2910786" y="695456"/>
                  <a:pt x="2847703" y="737511"/>
                </a:cubicBezTo>
                <a:cubicBezTo>
                  <a:pt x="2840065" y="742603"/>
                  <a:pt x="2830286" y="743317"/>
                  <a:pt x="2821577" y="746220"/>
                </a:cubicBezTo>
                <a:cubicBezTo>
                  <a:pt x="2750169" y="853334"/>
                  <a:pt x="2811736" y="751484"/>
                  <a:pt x="2786743" y="1059728"/>
                </a:cubicBezTo>
                <a:cubicBezTo>
                  <a:pt x="2785776" y="1071658"/>
                  <a:pt x="2781322" y="1083054"/>
                  <a:pt x="2778034" y="1094563"/>
                </a:cubicBezTo>
                <a:cubicBezTo>
                  <a:pt x="2768123" y="1129253"/>
                  <a:pt x="2762921" y="1133498"/>
                  <a:pt x="2743200" y="1172940"/>
                </a:cubicBezTo>
                <a:cubicBezTo>
                  <a:pt x="2740297" y="1190357"/>
                  <a:pt x="2739565" y="1208278"/>
                  <a:pt x="2734491" y="1225191"/>
                </a:cubicBezTo>
                <a:cubicBezTo>
                  <a:pt x="2697941" y="1347022"/>
                  <a:pt x="2733887" y="1163203"/>
                  <a:pt x="2708366" y="1303568"/>
                </a:cubicBezTo>
                <a:cubicBezTo>
                  <a:pt x="2698912" y="1355567"/>
                  <a:pt x="2701705" y="1350956"/>
                  <a:pt x="2690948" y="1399363"/>
                </a:cubicBezTo>
                <a:cubicBezTo>
                  <a:pt x="2688352" y="1411047"/>
                  <a:pt x="2684208" y="1422391"/>
                  <a:pt x="2682240" y="1434197"/>
                </a:cubicBezTo>
                <a:cubicBezTo>
                  <a:pt x="2665829" y="1532667"/>
                  <a:pt x="2683506" y="1473939"/>
                  <a:pt x="2664823" y="1529991"/>
                </a:cubicBezTo>
                <a:cubicBezTo>
                  <a:pt x="2661920" y="1553214"/>
                  <a:pt x="2659673" y="1576528"/>
                  <a:pt x="2656114" y="1599660"/>
                </a:cubicBezTo>
                <a:cubicBezTo>
                  <a:pt x="2645972" y="1665582"/>
                  <a:pt x="2650258" y="1620237"/>
                  <a:pt x="2638697" y="1678037"/>
                </a:cubicBezTo>
                <a:cubicBezTo>
                  <a:pt x="2632653" y="1708257"/>
                  <a:pt x="2625464" y="1761955"/>
                  <a:pt x="2621280" y="1791248"/>
                </a:cubicBezTo>
                <a:cubicBezTo>
                  <a:pt x="2595174" y="2208927"/>
                  <a:pt x="2606483" y="1974090"/>
                  <a:pt x="2621280" y="2810151"/>
                </a:cubicBezTo>
                <a:cubicBezTo>
                  <a:pt x="2622489" y="2878461"/>
                  <a:pt x="2628770" y="2907346"/>
                  <a:pt x="2638697" y="2966906"/>
                </a:cubicBezTo>
                <a:cubicBezTo>
                  <a:pt x="2631869" y="3110297"/>
                  <a:pt x="2641329" y="3103105"/>
                  <a:pt x="2621280" y="3193328"/>
                </a:cubicBezTo>
                <a:cubicBezTo>
                  <a:pt x="2618684" y="3205012"/>
                  <a:pt x="2617924" y="3217458"/>
                  <a:pt x="2612571" y="3228163"/>
                </a:cubicBezTo>
                <a:cubicBezTo>
                  <a:pt x="2596571" y="3260163"/>
                  <a:pt x="2588195" y="3258053"/>
                  <a:pt x="2569028" y="3280414"/>
                </a:cubicBezTo>
                <a:cubicBezTo>
                  <a:pt x="2561337" y="3289387"/>
                  <a:pt x="2525538" y="3332560"/>
                  <a:pt x="2516777" y="3350083"/>
                </a:cubicBezTo>
                <a:cubicBezTo>
                  <a:pt x="2509786" y="3364065"/>
                  <a:pt x="2506846" y="3379902"/>
                  <a:pt x="2499360" y="3393626"/>
                </a:cubicBezTo>
                <a:cubicBezTo>
                  <a:pt x="2489336" y="3412003"/>
                  <a:pt x="2471146" y="3426019"/>
                  <a:pt x="2464526" y="3445877"/>
                </a:cubicBezTo>
                <a:cubicBezTo>
                  <a:pt x="2443213" y="3509812"/>
                  <a:pt x="2460090" y="3485146"/>
                  <a:pt x="2420983" y="3524254"/>
                </a:cubicBezTo>
                <a:cubicBezTo>
                  <a:pt x="2410588" y="3550243"/>
                  <a:pt x="2404934" y="3573050"/>
                  <a:pt x="2386148" y="3593923"/>
                </a:cubicBezTo>
                <a:cubicBezTo>
                  <a:pt x="2366924" y="3615283"/>
                  <a:pt x="2345508" y="3634563"/>
                  <a:pt x="2325188" y="3654883"/>
                </a:cubicBezTo>
                <a:cubicBezTo>
                  <a:pt x="2316480" y="3663591"/>
                  <a:pt x="2305894" y="3670761"/>
                  <a:pt x="2299063" y="3681008"/>
                </a:cubicBezTo>
                <a:cubicBezTo>
                  <a:pt x="2264798" y="3732406"/>
                  <a:pt x="2263391" y="3738535"/>
                  <a:pt x="2220686" y="3785511"/>
                </a:cubicBezTo>
                <a:cubicBezTo>
                  <a:pt x="2206879" y="3800699"/>
                  <a:pt x="2190950" y="3813866"/>
                  <a:pt x="2177143" y="3829054"/>
                </a:cubicBezTo>
                <a:cubicBezTo>
                  <a:pt x="2161892" y="3845830"/>
                  <a:pt x="2147203" y="3863168"/>
                  <a:pt x="2133600" y="3881306"/>
                </a:cubicBezTo>
                <a:cubicBezTo>
                  <a:pt x="2121040" y="3898052"/>
                  <a:pt x="2112769" y="3917998"/>
                  <a:pt x="2098766" y="3933557"/>
                </a:cubicBezTo>
                <a:cubicBezTo>
                  <a:pt x="2086332" y="3947373"/>
                  <a:pt x="2068758" y="3955652"/>
                  <a:pt x="2055223" y="3968391"/>
                </a:cubicBezTo>
                <a:cubicBezTo>
                  <a:pt x="2019349" y="4002154"/>
                  <a:pt x="1990807" y="4044260"/>
                  <a:pt x="1950720" y="4072894"/>
                </a:cubicBezTo>
                <a:cubicBezTo>
                  <a:pt x="1930400" y="4087408"/>
                  <a:pt x="1909087" y="4100624"/>
                  <a:pt x="1889760" y="4116437"/>
                </a:cubicBezTo>
                <a:cubicBezTo>
                  <a:pt x="1815133" y="4177496"/>
                  <a:pt x="1890880" y="4124026"/>
                  <a:pt x="1828800" y="4186106"/>
                </a:cubicBezTo>
                <a:cubicBezTo>
                  <a:pt x="1818537" y="4196369"/>
                  <a:pt x="1805856" y="4203908"/>
                  <a:pt x="1793966" y="4212231"/>
                </a:cubicBezTo>
                <a:cubicBezTo>
                  <a:pt x="1739519" y="4250344"/>
                  <a:pt x="1759186" y="4241242"/>
                  <a:pt x="1715588" y="4255774"/>
                </a:cubicBezTo>
                <a:cubicBezTo>
                  <a:pt x="1645918" y="4302221"/>
                  <a:pt x="1730106" y="4241257"/>
                  <a:pt x="1672046" y="4299317"/>
                </a:cubicBezTo>
                <a:cubicBezTo>
                  <a:pt x="1664645" y="4306718"/>
                  <a:pt x="1654629" y="4310928"/>
                  <a:pt x="1645920" y="4316734"/>
                </a:cubicBezTo>
                <a:cubicBezTo>
                  <a:pt x="1571891" y="4427780"/>
                  <a:pt x="1644878" y="4299654"/>
                  <a:pt x="1602377" y="4490906"/>
                </a:cubicBezTo>
                <a:cubicBezTo>
                  <a:pt x="1599228" y="4505075"/>
                  <a:pt x="1582742" y="4512758"/>
                  <a:pt x="1576251" y="4525740"/>
                </a:cubicBezTo>
                <a:cubicBezTo>
                  <a:pt x="1562269" y="4553704"/>
                  <a:pt x="1558760" y="4586812"/>
                  <a:pt x="1541417" y="4612826"/>
                </a:cubicBezTo>
                <a:lnTo>
                  <a:pt x="1506583" y="4665077"/>
                </a:lnTo>
                <a:cubicBezTo>
                  <a:pt x="1486307" y="4807003"/>
                  <a:pt x="1514403" y="4672956"/>
                  <a:pt x="1480457" y="4752163"/>
                </a:cubicBezTo>
                <a:cubicBezTo>
                  <a:pt x="1473448" y="4768517"/>
                  <a:pt x="1467553" y="4815873"/>
                  <a:pt x="1463040" y="4830540"/>
                </a:cubicBezTo>
                <a:cubicBezTo>
                  <a:pt x="1455746" y="4854245"/>
                  <a:pt x="1444208" y="4876503"/>
                  <a:pt x="1436914" y="4900208"/>
                </a:cubicBezTo>
                <a:cubicBezTo>
                  <a:pt x="1432561" y="4914355"/>
                  <a:pt x="1431796" y="4929391"/>
                  <a:pt x="1428206" y="4943751"/>
                </a:cubicBezTo>
                <a:cubicBezTo>
                  <a:pt x="1423080" y="4964253"/>
                  <a:pt x="1415540" y="4984119"/>
                  <a:pt x="1410788" y="5004711"/>
                </a:cubicBezTo>
                <a:cubicBezTo>
                  <a:pt x="1406818" y="5021916"/>
                  <a:pt x="1406630" y="5039902"/>
                  <a:pt x="1402080" y="5056963"/>
                </a:cubicBezTo>
                <a:cubicBezTo>
                  <a:pt x="1394984" y="5083572"/>
                  <a:pt x="1375954" y="5135340"/>
                  <a:pt x="1375954" y="5135340"/>
                </a:cubicBezTo>
                <a:cubicBezTo>
                  <a:pt x="1368935" y="5198511"/>
                  <a:pt x="1372251" y="5200555"/>
                  <a:pt x="1358537" y="5248551"/>
                </a:cubicBezTo>
                <a:cubicBezTo>
                  <a:pt x="1356015" y="5257378"/>
                  <a:pt x="1354920" y="5267039"/>
                  <a:pt x="1349828" y="5274677"/>
                </a:cubicBezTo>
                <a:cubicBezTo>
                  <a:pt x="1342997" y="5284924"/>
                  <a:pt x="1331587" y="5291342"/>
                  <a:pt x="1323703" y="5300803"/>
                </a:cubicBezTo>
                <a:cubicBezTo>
                  <a:pt x="1317003" y="5308843"/>
                  <a:pt x="1314163" y="5320036"/>
                  <a:pt x="1306286" y="5326928"/>
                </a:cubicBezTo>
                <a:cubicBezTo>
                  <a:pt x="1264730" y="5363289"/>
                  <a:pt x="1251115" y="5362737"/>
                  <a:pt x="1201783" y="5379180"/>
                </a:cubicBezTo>
                <a:lnTo>
                  <a:pt x="1175657" y="5387888"/>
                </a:lnTo>
                <a:cubicBezTo>
                  <a:pt x="1126831" y="5420440"/>
                  <a:pt x="1170542" y="5387111"/>
                  <a:pt x="1123406" y="5440140"/>
                </a:cubicBezTo>
                <a:cubicBezTo>
                  <a:pt x="1093843" y="5473398"/>
                  <a:pt x="1052546" y="5508408"/>
                  <a:pt x="1018903" y="5535934"/>
                </a:cubicBezTo>
                <a:cubicBezTo>
                  <a:pt x="1007669" y="5545125"/>
                  <a:pt x="996756" y="5555011"/>
                  <a:pt x="984068" y="5562060"/>
                </a:cubicBezTo>
                <a:cubicBezTo>
                  <a:pt x="868591" y="5626214"/>
                  <a:pt x="992594" y="5549090"/>
                  <a:pt x="914400" y="5588186"/>
                </a:cubicBezTo>
                <a:cubicBezTo>
                  <a:pt x="899261" y="5595756"/>
                  <a:pt x="885996" y="5606741"/>
                  <a:pt x="870857" y="5614311"/>
                </a:cubicBezTo>
                <a:cubicBezTo>
                  <a:pt x="862646" y="5618416"/>
                  <a:pt x="853169" y="5619404"/>
                  <a:pt x="844731" y="5623020"/>
                </a:cubicBezTo>
                <a:cubicBezTo>
                  <a:pt x="832799" y="5628134"/>
                  <a:pt x="821829" y="5635323"/>
                  <a:pt x="809897" y="5640437"/>
                </a:cubicBezTo>
                <a:cubicBezTo>
                  <a:pt x="772187" y="5656599"/>
                  <a:pt x="790947" y="5640307"/>
                  <a:pt x="748937" y="5666563"/>
                </a:cubicBezTo>
                <a:cubicBezTo>
                  <a:pt x="735381" y="5675036"/>
                  <a:pt x="708613" y="5695198"/>
                  <a:pt x="696686" y="5710106"/>
                </a:cubicBezTo>
                <a:cubicBezTo>
                  <a:pt x="690148" y="5718279"/>
                  <a:pt x="687145" y="5729339"/>
                  <a:pt x="679268" y="5736231"/>
                </a:cubicBezTo>
                <a:cubicBezTo>
                  <a:pt x="640372" y="5770265"/>
                  <a:pt x="603576" y="5808913"/>
                  <a:pt x="557348" y="5832026"/>
                </a:cubicBezTo>
                <a:cubicBezTo>
                  <a:pt x="439754" y="5890822"/>
                  <a:pt x="582732" y="5817094"/>
                  <a:pt x="409303" y="5919111"/>
                </a:cubicBezTo>
                <a:cubicBezTo>
                  <a:pt x="392518" y="5928984"/>
                  <a:pt x="375775" y="5939887"/>
                  <a:pt x="357051" y="5945237"/>
                </a:cubicBezTo>
                <a:cubicBezTo>
                  <a:pt x="334548" y="5951667"/>
                  <a:pt x="310514" y="5950387"/>
                  <a:pt x="287383" y="5953946"/>
                </a:cubicBezTo>
                <a:cubicBezTo>
                  <a:pt x="264690" y="5957437"/>
                  <a:pt x="173141" y="5978365"/>
                  <a:pt x="165463" y="5980071"/>
                </a:cubicBezTo>
                <a:cubicBezTo>
                  <a:pt x="153851" y="5994585"/>
                  <a:pt x="143771" y="6010471"/>
                  <a:pt x="130628" y="6023614"/>
                </a:cubicBezTo>
                <a:cubicBezTo>
                  <a:pt x="114597" y="6039645"/>
                  <a:pt x="93439" y="6050212"/>
                  <a:pt x="78377" y="6067157"/>
                </a:cubicBezTo>
                <a:cubicBezTo>
                  <a:pt x="14095" y="6139475"/>
                  <a:pt x="105772" y="6072117"/>
                  <a:pt x="34834" y="6119408"/>
                </a:cubicBezTo>
                <a:cubicBezTo>
                  <a:pt x="29028" y="6128117"/>
                  <a:pt x="21668" y="6135970"/>
                  <a:pt x="17417" y="6145534"/>
                </a:cubicBezTo>
                <a:cubicBezTo>
                  <a:pt x="9961" y="6162311"/>
                  <a:pt x="0" y="6197786"/>
                  <a:pt x="0" y="6197786"/>
                </a:cubicBezTo>
                <a:cubicBezTo>
                  <a:pt x="2903" y="6218106"/>
                  <a:pt x="372" y="6239989"/>
                  <a:pt x="8708" y="6258746"/>
                </a:cubicBezTo>
                <a:cubicBezTo>
                  <a:pt x="14246" y="6271206"/>
                  <a:pt x="75293" y="6292631"/>
                  <a:pt x="78377" y="6293580"/>
                </a:cubicBezTo>
                <a:cubicBezTo>
                  <a:pt x="147975" y="6314995"/>
                  <a:pt x="141485" y="6308453"/>
                  <a:pt x="209006" y="6319706"/>
                </a:cubicBezTo>
                <a:cubicBezTo>
                  <a:pt x="226628" y="6322643"/>
                  <a:pt x="289526" y="6336996"/>
                  <a:pt x="304800" y="6337123"/>
                </a:cubicBezTo>
                <a:lnTo>
                  <a:pt x="2351314" y="6345831"/>
                </a:lnTo>
                <a:cubicBezTo>
                  <a:pt x="2395106" y="6350210"/>
                  <a:pt x="2446461" y="6353428"/>
                  <a:pt x="2490651" y="6363248"/>
                </a:cubicBezTo>
                <a:cubicBezTo>
                  <a:pt x="2499612" y="6365239"/>
                  <a:pt x="2508068" y="6369054"/>
                  <a:pt x="2516777" y="6371957"/>
                </a:cubicBezTo>
                <a:cubicBezTo>
                  <a:pt x="2710549" y="6350426"/>
                  <a:pt x="2535499" y="6373418"/>
                  <a:pt x="2908663" y="6284871"/>
                </a:cubicBezTo>
                <a:cubicBezTo>
                  <a:pt x="2975142" y="6269096"/>
                  <a:pt x="3041117" y="6249429"/>
                  <a:pt x="3108960" y="6241328"/>
                </a:cubicBezTo>
                <a:cubicBezTo>
                  <a:pt x="3236079" y="6226150"/>
                  <a:pt x="3364411" y="6223911"/>
                  <a:pt x="3492137" y="6215203"/>
                </a:cubicBezTo>
                <a:cubicBezTo>
                  <a:pt x="3645988" y="6221009"/>
                  <a:pt x="3800071" y="6222379"/>
                  <a:pt x="3953691" y="6232620"/>
                </a:cubicBezTo>
                <a:cubicBezTo>
                  <a:pt x="3974777" y="6234026"/>
                  <a:pt x="3994149" y="6244912"/>
                  <a:pt x="4014651" y="6250037"/>
                </a:cubicBezTo>
                <a:cubicBezTo>
                  <a:pt x="4040615" y="6256528"/>
                  <a:pt x="4066902" y="6261648"/>
                  <a:pt x="4093028" y="6267454"/>
                </a:cubicBezTo>
                <a:cubicBezTo>
                  <a:pt x="4340854" y="6154806"/>
                  <a:pt x="4260295" y="6205348"/>
                  <a:pt x="4580708" y="5823317"/>
                </a:cubicBezTo>
                <a:cubicBezTo>
                  <a:pt x="4656182" y="5733328"/>
                  <a:pt x="4733232" y="5644638"/>
                  <a:pt x="4807131" y="5553351"/>
                </a:cubicBezTo>
                <a:cubicBezTo>
                  <a:pt x="4831974" y="5522663"/>
                  <a:pt x="4852560" y="5488723"/>
                  <a:pt x="4876800" y="5457557"/>
                </a:cubicBezTo>
                <a:cubicBezTo>
                  <a:pt x="4969193" y="5338766"/>
                  <a:pt x="4889585" y="5447923"/>
                  <a:pt x="4972594" y="5353054"/>
                </a:cubicBezTo>
                <a:cubicBezTo>
                  <a:pt x="4979486" y="5345177"/>
                  <a:pt x="4983310" y="5334969"/>
                  <a:pt x="4990011" y="5326928"/>
                </a:cubicBezTo>
                <a:cubicBezTo>
                  <a:pt x="4997895" y="5317467"/>
                  <a:pt x="5008253" y="5310264"/>
                  <a:pt x="5016137" y="5300803"/>
                </a:cubicBezTo>
                <a:cubicBezTo>
                  <a:pt x="5022838" y="5292762"/>
                  <a:pt x="5027365" y="5283117"/>
                  <a:pt x="5033554" y="5274677"/>
                </a:cubicBezTo>
                <a:cubicBezTo>
                  <a:pt x="5059304" y="5239564"/>
                  <a:pt x="5088679" y="5206989"/>
                  <a:pt x="5111931" y="5170174"/>
                </a:cubicBezTo>
                <a:cubicBezTo>
                  <a:pt x="5222519" y="4995076"/>
                  <a:pt x="5272534" y="4890167"/>
                  <a:pt x="5355771" y="4699911"/>
                </a:cubicBezTo>
                <a:cubicBezTo>
                  <a:pt x="5380834" y="4642624"/>
                  <a:pt x="5425440" y="4525740"/>
                  <a:pt x="5425440" y="4525740"/>
                </a:cubicBezTo>
                <a:cubicBezTo>
                  <a:pt x="5437051" y="4339957"/>
                  <a:pt x="5447467" y="4154095"/>
                  <a:pt x="5460274" y="3968391"/>
                </a:cubicBezTo>
                <a:cubicBezTo>
                  <a:pt x="5464885" y="3901532"/>
                  <a:pt x="5472275" y="3834892"/>
                  <a:pt x="5477691" y="3768094"/>
                </a:cubicBezTo>
                <a:cubicBezTo>
                  <a:pt x="5489165" y="3626588"/>
                  <a:pt x="5475957" y="3687948"/>
                  <a:pt x="5495108" y="3611340"/>
                </a:cubicBezTo>
                <a:cubicBezTo>
                  <a:pt x="5498011" y="3323957"/>
                  <a:pt x="5514862" y="3036376"/>
                  <a:pt x="5503817" y="2749191"/>
                </a:cubicBezTo>
                <a:cubicBezTo>
                  <a:pt x="5500294" y="2657600"/>
                  <a:pt x="5463330" y="2570126"/>
                  <a:pt x="5451566" y="2479226"/>
                </a:cubicBezTo>
                <a:cubicBezTo>
                  <a:pt x="5431362" y="2323103"/>
                  <a:pt x="5422537" y="2165717"/>
                  <a:pt x="5408023" y="2008963"/>
                </a:cubicBezTo>
                <a:cubicBezTo>
                  <a:pt x="5410926" y="1889946"/>
                  <a:pt x="5409456" y="1770741"/>
                  <a:pt x="5416731" y="1651911"/>
                </a:cubicBezTo>
                <a:cubicBezTo>
                  <a:pt x="5418194" y="1628018"/>
                  <a:pt x="5434148" y="1582243"/>
                  <a:pt x="5434148" y="1582243"/>
                </a:cubicBezTo>
                <a:cubicBezTo>
                  <a:pt x="5431245" y="1503866"/>
                  <a:pt x="5430272" y="1425393"/>
                  <a:pt x="5425440" y="1347111"/>
                </a:cubicBezTo>
                <a:cubicBezTo>
                  <a:pt x="5415756" y="1190226"/>
                  <a:pt x="5411381" y="1032653"/>
                  <a:pt x="5390606" y="876848"/>
                </a:cubicBezTo>
                <a:cubicBezTo>
                  <a:pt x="5384800" y="833305"/>
                  <a:pt x="5378223" y="789859"/>
                  <a:pt x="5373188" y="746220"/>
                </a:cubicBezTo>
                <a:cubicBezTo>
                  <a:pt x="5369513" y="714368"/>
                  <a:pt x="5369014" y="682167"/>
                  <a:pt x="5364480" y="650426"/>
                </a:cubicBezTo>
                <a:cubicBezTo>
                  <a:pt x="5360439" y="622136"/>
                  <a:pt x="5351767" y="623085"/>
                  <a:pt x="5338354" y="598174"/>
                </a:cubicBezTo>
                <a:cubicBezTo>
                  <a:pt x="5280618" y="490949"/>
                  <a:pt x="5312300" y="521414"/>
                  <a:pt x="5225143" y="424003"/>
                </a:cubicBezTo>
                <a:cubicBezTo>
                  <a:pt x="5195369" y="390726"/>
                  <a:pt x="5150698" y="338490"/>
                  <a:pt x="5103223" y="319500"/>
                </a:cubicBezTo>
                <a:cubicBezTo>
                  <a:pt x="5089480" y="314003"/>
                  <a:pt x="5074040" y="314381"/>
                  <a:pt x="5059680" y="310791"/>
                </a:cubicBezTo>
                <a:cubicBezTo>
                  <a:pt x="5050774" y="308565"/>
                  <a:pt x="5042263" y="304986"/>
                  <a:pt x="5033554" y="302083"/>
                </a:cubicBezTo>
                <a:cubicBezTo>
                  <a:pt x="5030651" y="264346"/>
                  <a:pt x="5031821" y="226072"/>
                  <a:pt x="5024846" y="188871"/>
                </a:cubicBezTo>
                <a:cubicBezTo>
                  <a:pt x="5022917" y="178584"/>
                  <a:pt x="5012621" y="171833"/>
                  <a:pt x="5007428" y="162746"/>
                </a:cubicBezTo>
                <a:cubicBezTo>
                  <a:pt x="4964040" y="86818"/>
                  <a:pt x="5018604" y="165624"/>
                  <a:pt x="4963886" y="101786"/>
                </a:cubicBezTo>
                <a:cubicBezTo>
                  <a:pt x="4954440" y="90766"/>
                  <a:pt x="4950297" y="74264"/>
                  <a:pt x="4937760" y="66951"/>
                </a:cubicBezTo>
                <a:cubicBezTo>
                  <a:pt x="4913973" y="53075"/>
                  <a:pt x="4885509" y="49534"/>
                  <a:pt x="4859383" y="40826"/>
                </a:cubicBezTo>
                <a:lnTo>
                  <a:pt x="4833257" y="32117"/>
                </a:lnTo>
                <a:cubicBezTo>
                  <a:pt x="4787673" y="-13467"/>
                  <a:pt x="4808409" y="-7854"/>
                  <a:pt x="4711337" y="32117"/>
                </a:cubicBezTo>
                <a:cubicBezTo>
                  <a:pt x="4691981" y="40087"/>
                  <a:pt x="4659086" y="66951"/>
                  <a:pt x="4659086" y="66951"/>
                </a:cubicBezTo>
                <a:cubicBezTo>
                  <a:pt x="4649079" y="96972"/>
                  <a:pt x="4656868" y="86586"/>
                  <a:pt x="4641668" y="101786"/>
                </a:cubicBezTo>
                <a:lnTo>
                  <a:pt x="4119154" y="397877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23" y="4830601"/>
            <a:ext cx="1010243" cy="9148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34" y="1280133"/>
            <a:ext cx="1524000" cy="5486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169" y="3655242"/>
            <a:ext cx="497597" cy="550998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4431377" y="2159726"/>
            <a:ext cx="429025" cy="783771"/>
          </a:xfrm>
          <a:custGeom>
            <a:avLst/>
            <a:gdLst>
              <a:gd name="connsiteX0" fmla="*/ 367046 w 429025"/>
              <a:gd name="connsiteY0" fmla="*/ 783771 h 783771"/>
              <a:gd name="connsiteX1" fmla="*/ 367046 w 429025"/>
              <a:gd name="connsiteY1" fmla="*/ 783771 h 783771"/>
              <a:gd name="connsiteX2" fmla="*/ 428006 w 429025"/>
              <a:gd name="connsiteY2" fmla="*/ 722811 h 783771"/>
              <a:gd name="connsiteX3" fmla="*/ 401880 w 429025"/>
              <a:gd name="connsiteY3" fmla="*/ 418011 h 783771"/>
              <a:gd name="connsiteX4" fmla="*/ 393172 w 429025"/>
              <a:gd name="connsiteY4" fmla="*/ 374468 h 783771"/>
              <a:gd name="connsiteX5" fmla="*/ 384463 w 429025"/>
              <a:gd name="connsiteY5" fmla="*/ 287383 h 783771"/>
              <a:gd name="connsiteX6" fmla="*/ 323503 w 429025"/>
              <a:gd name="connsiteY6" fmla="*/ 200297 h 783771"/>
              <a:gd name="connsiteX7" fmla="*/ 306086 w 429025"/>
              <a:gd name="connsiteY7" fmla="*/ 174171 h 783771"/>
              <a:gd name="connsiteX8" fmla="*/ 288669 w 429025"/>
              <a:gd name="connsiteY8" fmla="*/ 121920 h 783771"/>
              <a:gd name="connsiteX9" fmla="*/ 262543 w 429025"/>
              <a:gd name="connsiteY9" fmla="*/ 104503 h 783771"/>
              <a:gd name="connsiteX10" fmla="*/ 253834 w 429025"/>
              <a:gd name="connsiteY10" fmla="*/ 69668 h 783771"/>
              <a:gd name="connsiteX11" fmla="*/ 245126 w 429025"/>
              <a:gd name="connsiteY11" fmla="*/ 26125 h 783771"/>
              <a:gd name="connsiteX12" fmla="*/ 219000 w 429025"/>
              <a:gd name="connsiteY12" fmla="*/ 17417 h 783771"/>
              <a:gd name="connsiteX13" fmla="*/ 114497 w 429025"/>
              <a:gd name="connsiteY13" fmla="*/ 0 h 783771"/>
              <a:gd name="connsiteX14" fmla="*/ 79663 w 429025"/>
              <a:gd name="connsiteY14" fmla="*/ 17417 h 783771"/>
              <a:gd name="connsiteX15" fmla="*/ 27412 w 429025"/>
              <a:gd name="connsiteY15" fmla="*/ 52251 h 783771"/>
              <a:gd name="connsiteX16" fmla="*/ 9994 w 429025"/>
              <a:gd name="connsiteY16" fmla="*/ 78377 h 783771"/>
              <a:gd name="connsiteX17" fmla="*/ 9994 w 429025"/>
              <a:gd name="connsiteY17" fmla="*/ 191588 h 783771"/>
              <a:gd name="connsiteX18" fmla="*/ 27412 w 429025"/>
              <a:gd name="connsiteY18" fmla="*/ 261257 h 783771"/>
              <a:gd name="connsiteX19" fmla="*/ 53537 w 429025"/>
              <a:gd name="connsiteY19" fmla="*/ 287383 h 783771"/>
              <a:gd name="connsiteX20" fmla="*/ 79663 w 429025"/>
              <a:gd name="connsiteY20" fmla="*/ 322217 h 783771"/>
              <a:gd name="connsiteX21" fmla="*/ 105789 w 429025"/>
              <a:gd name="connsiteY21" fmla="*/ 348343 h 783771"/>
              <a:gd name="connsiteX22" fmla="*/ 140623 w 429025"/>
              <a:gd name="connsiteY22" fmla="*/ 400594 h 783771"/>
              <a:gd name="connsiteX23" fmla="*/ 158040 w 429025"/>
              <a:gd name="connsiteY23" fmla="*/ 452845 h 783771"/>
              <a:gd name="connsiteX24" fmla="*/ 166749 w 429025"/>
              <a:gd name="connsiteY24" fmla="*/ 531223 h 783771"/>
              <a:gd name="connsiteX25" fmla="*/ 184166 w 429025"/>
              <a:gd name="connsiteY25" fmla="*/ 618308 h 783771"/>
              <a:gd name="connsiteX26" fmla="*/ 219000 w 429025"/>
              <a:gd name="connsiteY26" fmla="*/ 670560 h 783771"/>
              <a:gd name="connsiteX27" fmla="*/ 236417 w 429025"/>
              <a:gd name="connsiteY27" fmla="*/ 696685 h 783771"/>
              <a:gd name="connsiteX28" fmla="*/ 253834 w 429025"/>
              <a:gd name="connsiteY28" fmla="*/ 714103 h 783771"/>
              <a:gd name="connsiteX29" fmla="*/ 323503 w 429025"/>
              <a:gd name="connsiteY29" fmla="*/ 775063 h 783771"/>
              <a:gd name="connsiteX30" fmla="*/ 367046 w 429025"/>
              <a:gd name="connsiteY30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9025" h="783771">
                <a:moveTo>
                  <a:pt x="367046" y="783771"/>
                </a:moveTo>
                <a:lnTo>
                  <a:pt x="367046" y="783771"/>
                </a:lnTo>
                <a:cubicBezTo>
                  <a:pt x="387366" y="763451"/>
                  <a:pt x="423942" y="751259"/>
                  <a:pt x="428006" y="722811"/>
                </a:cubicBezTo>
                <a:cubicBezTo>
                  <a:pt x="433448" y="684718"/>
                  <a:pt x="415987" y="502655"/>
                  <a:pt x="401880" y="418011"/>
                </a:cubicBezTo>
                <a:cubicBezTo>
                  <a:pt x="399447" y="403411"/>
                  <a:pt x="395128" y="389140"/>
                  <a:pt x="393172" y="374468"/>
                </a:cubicBezTo>
                <a:cubicBezTo>
                  <a:pt x="389316" y="345551"/>
                  <a:pt x="391980" y="315571"/>
                  <a:pt x="384463" y="287383"/>
                </a:cubicBezTo>
                <a:cubicBezTo>
                  <a:pt x="378115" y="263577"/>
                  <a:pt x="336691" y="217882"/>
                  <a:pt x="323503" y="200297"/>
                </a:cubicBezTo>
                <a:cubicBezTo>
                  <a:pt x="317223" y="191924"/>
                  <a:pt x="310337" y="183735"/>
                  <a:pt x="306086" y="174171"/>
                </a:cubicBezTo>
                <a:cubicBezTo>
                  <a:pt x="298630" y="157394"/>
                  <a:pt x="303945" y="132104"/>
                  <a:pt x="288669" y="121920"/>
                </a:cubicBezTo>
                <a:lnTo>
                  <a:pt x="262543" y="104503"/>
                </a:lnTo>
                <a:cubicBezTo>
                  <a:pt x="259640" y="92891"/>
                  <a:pt x="256430" y="81352"/>
                  <a:pt x="253834" y="69668"/>
                </a:cubicBezTo>
                <a:cubicBezTo>
                  <a:pt x="250623" y="55219"/>
                  <a:pt x="253337" y="38441"/>
                  <a:pt x="245126" y="26125"/>
                </a:cubicBezTo>
                <a:cubicBezTo>
                  <a:pt x="240034" y="18487"/>
                  <a:pt x="227906" y="19643"/>
                  <a:pt x="219000" y="17417"/>
                </a:cubicBezTo>
                <a:cubicBezTo>
                  <a:pt x="185033" y="8925"/>
                  <a:pt x="148919" y="4917"/>
                  <a:pt x="114497" y="0"/>
                </a:cubicBezTo>
                <a:cubicBezTo>
                  <a:pt x="102886" y="5806"/>
                  <a:pt x="90795" y="10738"/>
                  <a:pt x="79663" y="17417"/>
                </a:cubicBezTo>
                <a:cubicBezTo>
                  <a:pt x="61713" y="28187"/>
                  <a:pt x="27412" y="52251"/>
                  <a:pt x="27412" y="52251"/>
                </a:cubicBezTo>
                <a:cubicBezTo>
                  <a:pt x="21606" y="60960"/>
                  <a:pt x="14675" y="69015"/>
                  <a:pt x="9994" y="78377"/>
                </a:cubicBezTo>
                <a:cubicBezTo>
                  <a:pt x="-9030" y="116425"/>
                  <a:pt x="3841" y="145437"/>
                  <a:pt x="9994" y="191588"/>
                </a:cubicBezTo>
                <a:cubicBezTo>
                  <a:pt x="10727" y="197085"/>
                  <a:pt x="20085" y="250267"/>
                  <a:pt x="27412" y="261257"/>
                </a:cubicBezTo>
                <a:cubicBezTo>
                  <a:pt x="34243" y="271504"/>
                  <a:pt x="45522" y="278032"/>
                  <a:pt x="53537" y="287383"/>
                </a:cubicBezTo>
                <a:cubicBezTo>
                  <a:pt x="62983" y="298403"/>
                  <a:pt x="70217" y="311197"/>
                  <a:pt x="79663" y="322217"/>
                </a:cubicBezTo>
                <a:cubicBezTo>
                  <a:pt x="87678" y="331568"/>
                  <a:pt x="98228" y="338621"/>
                  <a:pt x="105789" y="348343"/>
                </a:cubicBezTo>
                <a:cubicBezTo>
                  <a:pt x="118640" y="364866"/>
                  <a:pt x="134004" y="380736"/>
                  <a:pt x="140623" y="400594"/>
                </a:cubicBezTo>
                <a:lnTo>
                  <a:pt x="158040" y="452845"/>
                </a:lnTo>
                <a:cubicBezTo>
                  <a:pt x="160943" y="478971"/>
                  <a:pt x="163489" y="505139"/>
                  <a:pt x="166749" y="531223"/>
                </a:cubicBezTo>
                <a:cubicBezTo>
                  <a:pt x="168564" y="545747"/>
                  <a:pt x="172628" y="597541"/>
                  <a:pt x="184166" y="618308"/>
                </a:cubicBezTo>
                <a:cubicBezTo>
                  <a:pt x="194332" y="636607"/>
                  <a:pt x="207389" y="653143"/>
                  <a:pt x="219000" y="670560"/>
                </a:cubicBezTo>
                <a:cubicBezTo>
                  <a:pt x="224806" y="679268"/>
                  <a:pt x="229017" y="689284"/>
                  <a:pt x="236417" y="696685"/>
                </a:cubicBezTo>
                <a:cubicBezTo>
                  <a:pt x="242223" y="702491"/>
                  <a:pt x="248705" y="707692"/>
                  <a:pt x="253834" y="714103"/>
                </a:cubicBezTo>
                <a:cubicBezTo>
                  <a:pt x="279694" y="746428"/>
                  <a:pt x="268883" y="756856"/>
                  <a:pt x="323503" y="775063"/>
                </a:cubicBezTo>
                <a:lnTo>
                  <a:pt x="367046" y="783771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837" y="1596061"/>
            <a:ext cx="597565" cy="57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18" y="3570514"/>
            <a:ext cx="1193696" cy="7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02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2835" y="5068571"/>
            <a:ext cx="4387274" cy="105294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SADC Member States continue to show commitment towards this project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2" y="2805402"/>
            <a:ext cx="4430799" cy="354711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606815"/>
            <a:ext cx="4629150" cy="32307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88655" y="91878"/>
            <a:ext cx="7481454" cy="1283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SADC MCSCC &amp; IOC-E€OFISH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provides both long-term &amp; short to medium-term opportunity to strengthen cooperation amongst all actors (national &amp; regional, &amp; cross-regional),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241077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412153" y="0"/>
            <a:ext cx="7453313" cy="561884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783" y="1283854"/>
            <a:ext cx="5585943" cy="48513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4109" y="1006764"/>
            <a:ext cx="3454399" cy="106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April 1980: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Southern African Development Coordinating Conference (SADCC)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8727" y="4553527"/>
            <a:ext cx="2189018" cy="1315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17 August 1992: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Southern African Development Community  (SADC)</a:t>
            </a:r>
          </a:p>
        </p:txBody>
      </p:sp>
      <p:sp>
        <p:nvSpPr>
          <p:cNvPr id="5" name="Rectangle 4"/>
          <p:cNvSpPr/>
          <p:nvPr/>
        </p:nvSpPr>
        <p:spPr>
          <a:xfrm>
            <a:off x="4045527" y="5868988"/>
            <a:ext cx="2586182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Vision: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Common future</a:t>
            </a:r>
          </a:p>
        </p:txBody>
      </p:sp>
    </p:spTree>
    <p:extLst>
      <p:ext uri="{BB962C8B-B14F-4D97-AF65-F5344CB8AC3E}">
        <p14:creationId xmlns:p14="http://schemas.microsoft.com/office/powerpoint/2010/main" val="3514422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490" y="0"/>
            <a:ext cx="7444509" cy="895927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need for better alignment &amp; anchorage to improve regional cooperation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891" y="1330035"/>
            <a:ext cx="7444509" cy="5015347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MCSCC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more relevant now &amp; necessary than ever before to coordinate: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Cooperation between national agencies &amp; between neighboring countries to ensure: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Monitoring of vessel movements 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Assessing risk associated with vessels, owners and operators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Gathering &amp; analysis of information &amp; intelligence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Providing background reports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Recording fishing vessel information in a regional vessel registry or record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Coordinating the sharing of assets, including patrol vessels, planes &amp; observers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Facilitating the sharing &amp; cross checking of fisheries information, between members &amp; partners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Coordinating &amp; collaborating with other regional entities &amp; partners</a:t>
            </a:r>
          </a:p>
          <a:p>
            <a:pPr marL="0" indent="0" algn="just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13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473" y="1"/>
            <a:ext cx="7559095" cy="96058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need for better alignment &amp; anchorage to improve regional cooperation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45" y="1099127"/>
            <a:ext cx="4294910" cy="5273964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Capacity is essential to both national &amp; regional activities to enhance MCS &amp; is key to stopping illegal fishing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Regional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MCSCC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geared to provide support nationally &amp; opportunities regionally to strengthen capacity SADC &amp; partners for MCS, this include: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Sharing lessons &amp; tools in MCS, between countries &amp; also between fisheries, especially between coastal fisheries &amp; inland fisheries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Training to develop expertise, both through training workshops &amp; field work &amp; on-the-job training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Providing technical capacity &amp; support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545" y="2100731"/>
            <a:ext cx="3417455" cy="327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82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473" y="1"/>
            <a:ext cx="7518400" cy="56341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2473" y="637309"/>
            <a:ext cx="7444509" cy="577272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Lessons learned from the implementation of regional initiatives to combat IUU fishing:</a:t>
            </a:r>
          </a:p>
          <a:p>
            <a:pPr lvl="1"/>
            <a:r>
              <a:rPr lang="en-US" dirty="0"/>
              <a:t>Relying on donor funding limits regional capacities in the medium to long-term </a:t>
            </a:r>
          </a:p>
          <a:p>
            <a:pPr lvl="1"/>
            <a:r>
              <a:rPr lang="en-US" dirty="0"/>
              <a:t>Donor funding is important in setting up frameworks &amp; institutional arrangements, but implementation should be supported through commitments &amp; resources deployed from countries</a:t>
            </a:r>
          </a:p>
          <a:p>
            <a:pPr lvl="1"/>
            <a:r>
              <a:rPr lang="en-US" dirty="0"/>
              <a:t>Regional initiatives should focus on strengthening national capacities &amp; providing platforms for cooperation &amp; collaboration amongst countries</a:t>
            </a:r>
          </a:p>
          <a:p>
            <a:pPr lvl="1"/>
            <a:r>
              <a:rPr lang="en-US" dirty="0"/>
              <a:t>Regional initiatives should exist to share best practices &amp; disseminate information amongst countries (e.g. Operation </a:t>
            </a:r>
            <a:r>
              <a:rPr lang="en-US" dirty="0" err="1"/>
              <a:t>Phakisa</a:t>
            </a:r>
            <a:r>
              <a:rPr lang="en-US" dirty="0"/>
              <a:t> in South Africa- inter-agency cooperation, Operation Vanguard in Tanzania &amp; Namibia- inter-country cooperation, etc.)</a:t>
            </a:r>
          </a:p>
          <a:p>
            <a:pPr lvl="1"/>
            <a:r>
              <a:rPr lang="en-US" dirty="0"/>
              <a:t>Need for countries to prioritize fisheries governance, improve legislation (e.g. making fines deterrent, aligning &amp; harmonizing legislation)</a:t>
            </a:r>
          </a:p>
          <a:p>
            <a:pPr lvl="1"/>
            <a:endParaRPr lang="en-US" dirty="0"/>
          </a:p>
          <a:p>
            <a:r>
              <a:rPr lang="en-US" dirty="0"/>
              <a:t>Based on cases studied under FISH-</a:t>
            </a:r>
            <a:r>
              <a:rPr lang="en-US" dirty="0" err="1"/>
              <a:t>i</a:t>
            </a:r>
            <a:r>
              <a:rPr lang="en-US" dirty="0"/>
              <a:t> Africa project (vessel identity fraud, document forgery, corruption, modern day slavery &amp; human trafficking, drug smuggling, illegal by-catch etc.)- demonstrates that focus should go beyond IUU fishing to include fisheries crimes</a:t>
            </a:r>
          </a:p>
          <a:p>
            <a:r>
              <a:rPr lang="en-US" dirty="0"/>
              <a:t>Working together to stop illegal fishing – promoting regional </a:t>
            </a:r>
            <a:r>
              <a:rPr lang="en-US" dirty="0" err="1"/>
              <a:t>Centres</a:t>
            </a:r>
            <a:r>
              <a:rPr lang="en-US" dirty="0"/>
              <a:t> of Excellence aligned to MCSCC – compliance monitoring &amp; scientific data collection &amp; capacity building (e.g. </a:t>
            </a:r>
            <a:r>
              <a:rPr lang="en-US" dirty="0" err="1"/>
              <a:t>FishFORCE</a:t>
            </a:r>
            <a:r>
              <a:rPr lang="en-US" dirty="0"/>
              <a:t> etc.)</a:t>
            </a:r>
          </a:p>
          <a:p>
            <a:r>
              <a:rPr lang="en-US" dirty="0"/>
              <a:t>Strengthening collaboration with RFBs &amp; RFMOs &amp; other ROs for better alignment &amp; coordination</a:t>
            </a:r>
          </a:p>
        </p:txBody>
      </p:sp>
    </p:spTree>
    <p:extLst>
      <p:ext uri="{BB962C8B-B14F-4D97-AF65-F5344CB8AC3E}">
        <p14:creationId xmlns:p14="http://schemas.microsoft.com/office/powerpoint/2010/main" val="3923736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7132320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Partners involved in the Implementation of the SADC Fisheries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irc_ilrp_mut" descr="https://encrypted-tbn0.gstatic.com/images?q=tbn:ANd9GcTEqxKnykfdFKp_lBi9Xd0DGxMEGiq1FBgQVBBhdJbTNyUoWJZbaSrF3y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92" y="5556054"/>
            <a:ext cx="838495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age result for WorldFish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942" y="5269190"/>
            <a:ext cx="179863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" descr="https://upload.wikimedia.org/wikipedia/commons/thumb/1/1b/COI_Logo_in_English_-_Jpeg_Portrait.jpg/200px-COI_Logo_in_English_-_Jpeg_Portra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63" y="1781109"/>
            <a:ext cx="1640417" cy="127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296" y="3301828"/>
            <a:ext cx="1610486" cy="707417"/>
          </a:xfrm>
          <a:prstGeom prst="rect">
            <a:avLst/>
          </a:prstGeom>
        </p:spPr>
      </p:pic>
      <p:pic>
        <p:nvPicPr>
          <p:cNvPr id="3077" name="Image 16" descr="Logo World Wildlife F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65" y="4223260"/>
            <a:ext cx="1634836" cy="109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 10" descr="logo 1-U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74" y="5646474"/>
            <a:ext cx="923123" cy="61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 3" descr="WB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82" y="5556054"/>
            <a:ext cx="1068378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8540" y="3246107"/>
            <a:ext cx="1362119" cy="8672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245" y="3204383"/>
            <a:ext cx="820917" cy="9090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4580" y="3204383"/>
            <a:ext cx="896983" cy="867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63" y="4556724"/>
            <a:ext cx="1495117" cy="541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15" y="5541704"/>
            <a:ext cx="1143294" cy="848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257" y="1824122"/>
            <a:ext cx="1218601" cy="771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28" y="1861131"/>
            <a:ext cx="1139962" cy="1012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53" y="1788895"/>
            <a:ext cx="1438275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04" y="1734708"/>
            <a:ext cx="1213757" cy="11389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8333" y="4138069"/>
            <a:ext cx="1442935" cy="1179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25" y="4161817"/>
            <a:ext cx="1339662" cy="12416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46929" y="4356778"/>
            <a:ext cx="1016954" cy="8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2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236" y="1"/>
            <a:ext cx="7610764" cy="85898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 – Case studies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017" y="2960376"/>
            <a:ext cx="6326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Operation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Jodari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 https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youtu.be/r0XhpVnocyM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1016" y="2142639"/>
            <a:ext cx="5985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FISH-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Africa 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youtu.be/HtQ4sfkgwm4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1016" y="1274240"/>
            <a:ext cx="4280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PRSP -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youtu.be/Fh5tIg9ylbc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81018" y="3826405"/>
            <a:ext cx="6650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SWIOFish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Project1 -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youtu.be/C6VDg8x318Q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0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2484" y="406400"/>
            <a:ext cx="6575714" cy="462741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Asante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Merci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Obrigado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0023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835" y="39714"/>
            <a:ext cx="7428412" cy="7875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Policy framework for sustainable fisheries management &amp;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144" y="1052945"/>
            <a:ext cx="6957103" cy="5357090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Regional Indicative Strategic Development Plan (RISDP) (2020-2030), SADC Industrialization Strategy &amp; Roadmap to 2063, Regional Agriculture Policy (RAP)</a:t>
            </a:r>
          </a:p>
          <a:p>
            <a:pPr marL="0" indent="0" algn="just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Protocol on Fisheries (2001), aims to promote responsible &amp; sustainable use of the living aquatic resources &amp; aquatic ecosystems of interest to State Parties, in order to:</a:t>
            </a:r>
          </a:p>
          <a:p>
            <a:pPr marL="0" indent="0" algn="just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promote &amp; enhance food security &amp; human health 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safeguard the livelihood of fishing communities 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generate economic opportunities from nationals in the region 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ensure that future generations benefit from these renewable resources </a:t>
            </a:r>
          </a:p>
          <a:p>
            <a:pPr lvl="1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alleviate poverty with the ultimate objective of its eradication 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7968"/>
            <a:ext cx="2336799" cy="32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63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273" y="38813"/>
            <a:ext cx="7703127" cy="79865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Status of fisheries resources in SADC region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07" y="4239491"/>
            <a:ext cx="1183769" cy="103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247014" y="5270006"/>
            <a:ext cx="2835563" cy="104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/>
                </a:solidFill>
              </a:rPr>
              <a:t>~12 kg/annum</a:t>
            </a:r>
            <a:endParaRPr lang="en-US" sz="2000" dirty="0"/>
          </a:p>
          <a:p>
            <a:pPr marL="0" indent="0" algn="ctr">
              <a:defRPr/>
            </a:pPr>
            <a:r>
              <a:rPr lang="en-US" sz="1600" dirty="0"/>
              <a:t>Per capita fish consumption in the SADC region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247892" y="2544461"/>
            <a:ext cx="2872509" cy="64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>
              <a:defRPr/>
            </a:pPr>
            <a:r>
              <a:rPr lang="en-US" sz="2000" b="1" dirty="0">
                <a:solidFill>
                  <a:schemeClr val="accent6"/>
                </a:solidFill>
              </a:rPr>
              <a:t>2.4 million tons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</a:p>
          <a:p>
            <a:pPr marL="0" indent="0" algn="ctr">
              <a:defRPr/>
            </a:pPr>
            <a:r>
              <a:rPr lang="en-US" sz="1700" dirty="0"/>
              <a:t>Total fish caught</a:t>
            </a:r>
          </a:p>
        </p:txBody>
      </p:sp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6" y="1467360"/>
            <a:ext cx="1473648" cy="1000588"/>
          </a:xfrm>
          <a:prstGeom prst="rect">
            <a:avLst/>
          </a:prstGeom>
          <a:noFill/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04" y="3907110"/>
            <a:ext cx="1146590" cy="915786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956091" y="4906625"/>
            <a:ext cx="2830817" cy="88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>
              <a:defRPr/>
            </a:pPr>
            <a:r>
              <a:rPr lang="en-US" sz="2000" b="1" dirty="0">
                <a:solidFill>
                  <a:schemeClr val="accent6"/>
                </a:solidFill>
              </a:rPr>
              <a:t>2.3 million</a:t>
            </a:r>
          </a:p>
          <a:p>
            <a:pPr marL="0" indent="0" algn="ctr">
              <a:defRPr/>
            </a:pPr>
            <a:r>
              <a:rPr lang="en-US" sz="1600" dirty="0"/>
              <a:t>Total people employed in the fisheries sector</a:t>
            </a:r>
            <a:endParaRPr lang="en-US" sz="1700" dirty="0"/>
          </a:p>
        </p:txBody>
      </p:sp>
      <p:pic>
        <p:nvPicPr>
          <p:cNvPr id="19" name="Picture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7" y="837469"/>
            <a:ext cx="1810470" cy="1484332"/>
          </a:xfrm>
          <a:prstGeom prst="rect">
            <a:avLst/>
          </a:prstGeom>
          <a:noFill/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6452320" y="2321801"/>
            <a:ext cx="2630257" cy="87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/>
                </a:solidFill>
              </a:rPr>
              <a:t>3,5%</a:t>
            </a:r>
            <a:endParaRPr lang="en-US" sz="2000" dirty="0"/>
          </a:p>
          <a:p>
            <a:pPr marL="0" indent="0" algn="ctr">
              <a:defRPr/>
            </a:pPr>
            <a:r>
              <a:rPr lang="en-US" sz="1600" dirty="0"/>
              <a:t>Contribution of fisheries to regional GDP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126145" y="2385227"/>
            <a:ext cx="2129381" cy="88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>
              <a:defRPr/>
            </a:pPr>
            <a:r>
              <a:rPr lang="en-US" sz="2000" b="1" dirty="0">
                <a:solidFill>
                  <a:schemeClr val="accent6"/>
                </a:solidFill>
              </a:rPr>
              <a:t>121,130 tons </a:t>
            </a:r>
          </a:p>
          <a:p>
            <a:pPr marL="0" indent="0" algn="ctr">
              <a:defRPr/>
            </a:pPr>
            <a:r>
              <a:rPr lang="en-US" sz="1600" dirty="0"/>
              <a:t>Total fish production from aquaculture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120401" y="3622725"/>
            <a:ext cx="1606145" cy="1432468"/>
            <a:chOff x="5148064" y="1854852"/>
            <a:chExt cx="3528392" cy="4022420"/>
          </a:xfrm>
        </p:grpSpPr>
        <p:pic>
          <p:nvPicPr>
            <p:cNvPr id="22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813" y="1854852"/>
              <a:ext cx="2121558" cy="19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5148064" y="4005752"/>
              <a:ext cx="3528392" cy="187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en-US" sz="2000" b="1" dirty="0">
                  <a:solidFill>
                    <a:schemeClr val="accent1"/>
                  </a:solidFill>
                </a:rPr>
                <a:t>77,967</a:t>
              </a:r>
              <a:r>
                <a:rPr lang="en-US" sz="2800" dirty="0"/>
                <a:t> </a:t>
              </a:r>
            </a:p>
            <a:p>
              <a:pPr marL="0" indent="0" algn="ctr">
                <a:defRPr/>
              </a:pPr>
              <a:r>
                <a:rPr lang="en-US" sz="1600" dirty="0"/>
                <a:t>Total number of people employed in the regional aquaculture value-chain</a:t>
              </a:r>
            </a:p>
          </p:txBody>
        </p:sp>
      </p:grpSp>
      <p:pic>
        <p:nvPicPr>
          <p:cNvPr id="24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55" y="1533235"/>
            <a:ext cx="1089891" cy="85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60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-10407"/>
          <a:stretch/>
        </p:blipFill>
        <p:spPr>
          <a:xfrm>
            <a:off x="1839054" y="1052945"/>
            <a:ext cx="7304946" cy="529027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30614" y="0"/>
            <a:ext cx="7886700" cy="87745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Challenges facing fisheries sector in SADC region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5444" y="1052945"/>
            <a:ext cx="2124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(© Stop Illegal Fishing)</a:t>
            </a:r>
          </a:p>
        </p:txBody>
      </p:sp>
    </p:spTree>
    <p:extLst>
      <p:ext uri="{BB962C8B-B14F-4D97-AF65-F5344CB8AC3E}">
        <p14:creationId xmlns:p14="http://schemas.microsoft.com/office/powerpoint/2010/main" val="220773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61" b="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7296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Overfishing 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Globally 33.1% (over-exploited), 59.9% (fully fished) &amp; only 7% (under-fished) (FAO, 2018)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09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891" y="18473"/>
            <a:ext cx="7546109" cy="1006763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Negative ecosystem impacts 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can result from fishing with destructive fishing gear (explosives, poisons, heavy bottom trawls &amp; small meshed nets), by-catch &amp; discards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419" y="1099127"/>
            <a:ext cx="6493163" cy="52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0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08" y="0"/>
            <a:ext cx="7592291" cy="1325563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Climate Change &amp; degradation of critical coastal habitats (mangrove, sea-grass beds &amp; estuaries) 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 from natural &amp; anthropogenic factors, affecting reproduction &amp; nursery grounds, &amp; consequently the recruitment of relevant fish stocks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255" y="1413164"/>
            <a:ext cx="7272892" cy="49115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7075" y="1413164"/>
            <a:ext cx="1576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(©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7197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7529</TotalTime>
  <Words>2198</Words>
  <Application>Microsoft Office PowerPoint</Application>
  <PresentationFormat>On-screen Show (4:3)</PresentationFormat>
  <Paragraphs>196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ＭＳ Ｐゴシック</vt:lpstr>
      <vt:lpstr>Arial</vt:lpstr>
      <vt:lpstr>Calibri</vt:lpstr>
      <vt:lpstr>Calibri Light</vt:lpstr>
      <vt:lpstr>Office Theme</vt:lpstr>
      <vt:lpstr>Strengthening cooperation &amp; capacity to stop illegal fishing &amp; to build sustainable blue growth in the SADC region</vt:lpstr>
      <vt:lpstr>Outline</vt:lpstr>
      <vt:lpstr>Background</vt:lpstr>
      <vt:lpstr>Policy framework for sustainable fisheries management &amp; development</vt:lpstr>
      <vt:lpstr>Status of fisheries resources in SADC region</vt:lpstr>
      <vt:lpstr>Challenges facing fisheries sector in SADC region</vt:lpstr>
      <vt:lpstr>PowerPoint Presentation</vt:lpstr>
      <vt:lpstr>Negative ecosystem impacts - can result from fishing with destructive fishing gear (explosives, poisons, heavy bottom trawls &amp; small meshed nets), by-catch &amp; discards </vt:lpstr>
      <vt:lpstr>Climate Change &amp; degradation of critical coastal habitats (mangrove, sea-grass beds &amp; estuaries)  -  from natural &amp; anthropogenic factors, affecting reproduction &amp; nursery grounds, &amp; consequently the recruitment of relevant fish stocks</vt:lpstr>
      <vt:lpstr>IUU fishing -  a main contributor to overfishing &amp; aquatic &amp; marine ecosystem damage</vt:lpstr>
      <vt:lpstr>Costs &amp; impacts of IUU fishing in the SADC region</vt:lpstr>
      <vt:lpstr>Combatting IUU fishing</vt:lpstr>
      <vt:lpstr>Regional cooperation in strengthening MCS to combat IUU fishing</vt:lpstr>
      <vt:lpstr>SADC Statement of Commitment to combat IUU fishing, July 2008, Windhoek, Namibia</vt:lpstr>
      <vt:lpstr>SADC Regional MCS Coordination Centre</vt:lpstr>
      <vt:lpstr>SADC Regional MCS Coordination Centre (cont’d)</vt:lpstr>
      <vt:lpstr>SADC Regional MCS Coordination Centre (cont’d)</vt:lpstr>
      <vt:lpstr>SADC Regional MCS Coordination Centre (cont’d)</vt:lpstr>
      <vt:lpstr>SADC Regional MCS Coordination Centre (cont’d)</vt:lpstr>
      <vt:lpstr>PowerPoint Presentation</vt:lpstr>
      <vt:lpstr>Bilateral Agreements </vt:lpstr>
      <vt:lpstr>IOC PRSP (SWIO Islands, Kenya, Mozambique &amp; URT)</vt:lpstr>
      <vt:lpstr>IOC-SWIOFish1 Project (SWIO Islands, Maldives, Mozambique, Kenya, Somalia, South Africa &amp; URT) </vt:lpstr>
      <vt:lpstr>FISH-i Africa Project (Comoros, Kenya, Madagascar, Mauritius, Mozambique, Seychelles, Somalia &amp; URT)</vt:lpstr>
      <vt:lpstr>SIF-SADC-Sea Shepherd Operation Vanguard (URT, Namibia)  </vt:lpstr>
      <vt:lpstr>WWF SWIO Initiatives</vt:lpstr>
      <vt:lpstr>PowerPoint Presentation</vt:lpstr>
      <vt:lpstr>A need for better alignment &amp; anchorage to improve regional cooperation</vt:lpstr>
      <vt:lpstr>SADC Member States continue to show commitment towards this project</vt:lpstr>
      <vt:lpstr>A need for better alignment &amp; anchorage to improve regional cooperation (cont’d)</vt:lpstr>
      <vt:lpstr>A need for better alignment &amp; anchorage to improve regional cooperation (cont’d)</vt:lpstr>
      <vt:lpstr>Conclusions</vt:lpstr>
      <vt:lpstr>Partners involved in the Implementation of the SADC Fisheries Programme</vt:lpstr>
      <vt:lpstr>Resources – Case studies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Letso Shine Mpho</dc:creator>
  <cp:lastModifiedBy>Motseki Hlatshwayo</cp:lastModifiedBy>
  <cp:revision>217</cp:revision>
  <dcterms:created xsi:type="dcterms:W3CDTF">2017-05-23T09:05:39Z</dcterms:created>
  <dcterms:modified xsi:type="dcterms:W3CDTF">2020-03-10T07:54:56Z</dcterms:modified>
</cp:coreProperties>
</file>