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1" r:id="rId3"/>
    <p:sldId id="403" r:id="rId4"/>
    <p:sldId id="298" r:id="rId5"/>
    <p:sldId id="317" r:id="rId6"/>
    <p:sldId id="386" r:id="rId7"/>
    <p:sldId id="416" r:id="rId8"/>
    <p:sldId id="423" r:id="rId9"/>
    <p:sldId id="402" r:id="rId10"/>
    <p:sldId id="400" r:id="rId11"/>
    <p:sldId id="401" r:id="rId12"/>
    <p:sldId id="315" r:id="rId13"/>
    <p:sldId id="415" r:id="rId14"/>
    <p:sldId id="417" r:id="rId15"/>
    <p:sldId id="418" r:id="rId16"/>
    <p:sldId id="387" r:id="rId17"/>
    <p:sldId id="379" r:id="rId18"/>
    <p:sldId id="300" r:id="rId19"/>
    <p:sldId id="325" r:id="rId20"/>
    <p:sldId id="388" r:id="rId21"/>
    <p:sldId id="425" r:id="rId22"/>
    <p:sldId id="426" r:id="rId23"/>
    <p:sldId id="427" r:id="rId24"/>
    <p:sldId id="414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Limberis" initials="NL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>
      <p:cViewPr>
        <p:scale>
          <a:sx n="52" d="100"/>
          <a:sy n="52" d="100"/>
        </p:scale>
        <p:origin x="-84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4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2B391-F15C-429B-8179-D03686DC1E81}" type="doc">
      <dgm:prSet loTypeId="urn:microsoft.com/office/officeart/2005/8/layout/hProcess9" loCatId="process" qsTypeId="urn:microsoft.com/office/officeart/2005/8/quickstyle/3d9" qsCatId="3D" csTypeId="urn:microsoft.com/office/officeart/2005/8/colors/colorful5" csCatId="colorful" phldr="1"/>
      <dgm:spPr/>
    </dgm:pt>
    <dgm:pt modelId="{AE44CD1B-4CF3-401C-BC93-1A0B36EF1C91}">
      <dgm:prSet phldrT="[Text]"/>
      <dgm:spPr/>
      <dgm:t>
        <a:bodyPr/>
        <a:lstStyle/>
        <a:p>
          <a:r>
            <a:rPr lang="en-ZA" b="1" dirty="0" smtClean="0">
              <a:solidFill>
                <a:schemeClr val="tx1"/>
              </a:solidFill>
            </a:rPr>
            <a:t>Apartheid</a:t>
          </a:r>
          <a:r>
            <a:rPr lang="en-ZA" dirty="0" smtClean="0">
              <a:solidFill>
                <a:schemeClr val="tx1"/>
              </a:solidFill>
            </a:rPr>
            <a:t> </a:t>
          </a:r>
          <a:r>
            <a:rPr lang="en-ZA" dirty="0" smtClean="0"/>
            <a:t>Border Management</a:t>
          </a:r>
          <a:endParaRPr lang="en-ZA" dirty="0"/>
        </a:p>
      </dgm:t>
    </dgm:pt>
    <dgm:pt modelId="{1C7719F3-9255-42C8-B672-A659CC70B06D}" type="parTrans" cxnId="{B1FF40B1-B4F8-4088-A1BC-E50451995C2D}">
      <dgm:prSet/>
      <dgm:spPr/>
      <dgm:t>
        <a:bodyPr/>
        <a:lstStyle/>
        <a:p>
          <a:endParaRPr lang="en-ZA"/>
        </a:p>
      </dgm:t>
    </dgm:pt>
    <dgm:pt modelId="{60E3F4D1-A5F2-4FBF-A02E-EF6AA743C9DE}" type="sibTrans" cxnId="{B1FF40B1-B4F8-4088-A1BC-E50451995C2D}">
      <dgm:prSet/>
      <dgm:spPr/>
      <dgm:t>
        <a:bodyPr/>
        <a:lstStyle/>
        <a:p>
          <a:endParaRPr lang="en-ZA"/>
        </a:p>
      </dgm:t>
    </dgm:pt>
    <dgm:pt modelId="{251B43F5-A7ED-4413-956F-CB5FB9B3514C}">
      <dgm:prSet phldrT="[Text]"/>
      <dgm:spPr/>
      <dgm:t>
        <a:bodyPr/>
        <a:lstStyle/>
        <a:p>
          <a:r>
            <a:rPr lang="en-ZA" b="1" dirty="0" smtClean="0">
              <a:solidFill>
                <a:schemeClr val="tx1"/>
              </a:solidFill>
            </a:rPr>
            <a:t>Coordinated</a:t>
          </a:r>
          <a:r>
            <a:rPr lang="en-ZA" dirty="0" smtClean="0"/>
            <a:t> Border Management</a:t>
          </a:r>
          <a:endParaRPr lang="en-ZA" dirty="0"/>
        </a:p>
      </dgm:t>
    </dgm:pt>
    <dgm:pt modelId="{29EE5A7F-F555-451B-972F-418C471277AA}" type="parTrans" cxnId="{642C4B81-655F-4464-B521-E3D5844F9C81}">
      <dgm:prSet/>
      <dgm:spPr/>
      <dgm:t>
        <a:bodyPr/>
        <a:lstStyle/>
        <a:p>
          <a:endParaRPr lang="en-ZA"/>
        </a:p>
      </dgm:t>
    </dgm:pt>
    <dgm:pt modelId="{DD839E5E-37E9-496A-B54E-57E44B6BD15A}" type="sibTrans" cxnId="{642C4B81-655F-4464-B521-E3D5844F9C81}">
      <dgm:prSet/>
      <dgm:spPr/>
      <dgm:t>
        <a:bodyPr/>
        <a:lstStyle/>
        <a:p>
          <a:endParaRPr lang="en-ZA"/>
        </a:p>
      </dgm:t>
    </dgm:pt>
    <dgm:pt modelId="{4BC78C87-3EC9-4639-B0F2-6CC3ABF77D05}">
      <dgm:prSet phldrT="[Text]"/>
      <dgm:spPr/>
      <dgm:t>
        <a:bodyPr/>
        <a:lstStyle/>
        <a:p>
          <a:r>
            <a:rPr lang="en-ZA" b="1" dirty="0" smtClean="0">
              <a:solidFill>
                <a:schemeClr val="tx1"/>
              </a:solidFill>
            </a:rPr>
            <a:t>Integrated</a:t>
          </a:r>
          <a:r>
            <a:rPr lang="en-ZA" dirty="0" smtClean="0"/>
            <a:t> Border Management</a:t>
          </a:r>
          <a:endParaRPr lang="en-ZA" dirty="0"/>
        </a:p>
      </dgm:t>
    </dgm:pt>
    <dgm:pt modelId="{D1B65A1F-5F37-48CB-8242-A31DA8CE008D}" type="parTrans" cxnId="{93089227-5E60-4DB7-B23F-37F3FAE366D0}">
      <dgm:prSet/>
      <dgm:spPr/>
      <dgm:t>
        <a:bodyPr/>
        <a:lstStyle/>
        <a:p>
          <a:endParaRPr lang="en-ZA"/>
        </a:p>
      </dgm:t>
    </dgm:pt>
    <dgm:pt modelId="{323EE135-E525-4D9B-8A37-B5D227A5AEAE}" type="sibTrans" cxnId="{93089227-5E60-4DB7-B23F-37F3FAE366D0}">
      <dgm:prSet/>
      <dgm:spPr/>
      <dgm:t>
        <a:bodyPr/>
        <a:lstStyle/>
        <a:p>
          <a:endParaRPr lang="en-ZA"/>
        </a:p>
      </dgm:t>
    </dgm:pt>
    <dgm:pt modelId="{BB182BA7-66D9-4698-926A-231287D9CA8F}" type="pres">
      <dgm:prSet presAssocID="{ACE2B391-F15C-429B-8179-D03686DC1E81}" presName="CompostProcess" presStyleCnt="0">
        <dgm:presLayoutVars>
          <dgm:dir/>
          <dgm:resizeHandles val="exact"/>
        </dgm:presLayoutVars>
      </dgm:prSet>
      <dgm:spPr/>
    </dgm:pt>
    <dgm:pt modelId="{5660EA69-2D80-4611-951C-C4E99F5E996C}" type="pres">
      <dgm:prSet presAssocID="{ACE2B391-F15C-429B-8179-D03686DC1E81}" presName="arrow" presStyleLbl="bgShp" presStyleIdx="0" presStyleCnt="1"/>
      <dgm:spPr/>
    </dgm:pt>
    <dgm:pt modelId="{44AB09A4-8B9A-47DB-B653-1304225BA3A8}" type="pres">
      <dgm:prSet presAssocID="{ACE2B391-F15C-429B-8179-D03686DC1E81}" presName="linearProcess" presStyleCnt="0"/>
      <dgm:spPr/>
    </dgm:pt>
    <dgm:pt modelId="{F99EAF16-2BE7-4B25-88A6-9659B4FACF43}" type="pres">
      <dgm:prSet presAssocID="{AE44CD1B-4CF3-401C-BC93-1A0B36EF1C9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36DECCE-9E5C-46D2-9F76-46C5C491EBDC}" type="pres">
      <dgm:prSet presAssocID="{60E3F4D1-A5F2-4FBF-A02E-EF6AA743C9DE}" presName="sibTrans" presStyleCnt="0"/>
      <dgm:spPr/>
    </dgm:pt>
    <dgm:pt modelId="{C4063680-33B2-4D8C-8A6F-ECD96C88918F}" type="pres">
      <dgm:prSet presAssocID="{251B43F5-A7ED-4413-956F-CB5FB9B3514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0A4CC29-3315-4667-9490-55D2F4C1509B}" type="pres">
      <dgm:prSet presAssocID="{DD839E5E-37E9-496A-B54E-57E44B6BD15A}" presName="sibTrans" presStyleCnt="0"/>
      <dgm:spPr/>
    </dgm:pt>
    <dgm:pt modelId="{274575DE-E651-457F-A0BF-ACBD0515FA0D}" type="pres">
      <dgm:prSet presAssocID="{4BC78C87-3EC9-4639-B0F2-6CC3ABF77D0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E736F1A8-37D8-4353-B689-8BCB825BCE9D}" type="presOf" srcId="{AE44CD1B-4CF3-401C-BC93-1A0B36EF1C91}" destId="{F99EAF16-2BE7-4B25-88A6-9659B4FACF43}" srcOrd="0" destOrd="0" presId="urn:microsoft.com/office/officeart/2005/8/layout/hProcess9"/>
    <dgm:cxn modelId="{28F3590D-A277-40AF-AD7F-F93456A6DBE1}" type="presOf" srcId="{4BC78C87-3EC9-4639-B0F2-6CC3ABF77D05}" destId="{274575DE-E651-457F-A0BF-ACBD0515FA0D}" srcOrd="0" destOrd="0" presId="urn:microsoft.com/office/officeart/2005/8/layout/hProcess9"/>
    <dgm:cxn modelId="{B4453468-BE91-4CE4-83BF-2A2D5BE7F5C3}" type="presOf" srcId="{ACE2B391-F15C-429B-8179-D03686DC1E81}" destId="{BB182BA7-66D9-4698-926A-231287D9CA8F}" srcOrd="0" destOrd="0" presId="urn:microsoft.com/office/officeart/2005/8/layout/hProcess9"/>
    <dgm:cxn modelId="{642C4B81-655F-4464-B521-E3D5844F9C81}" srcId="{ACE2B391-F15C-429B-8179-D03686DC1E81}" destId="{251B43F5-A7ED-4413-956F-CB5FB9B3514C}" srcOrd="1" destOrd="0" parTransId="{29EE5A7F-F555-451B-972F-418C471277AA}" sibTransId="{DD839E5E-37E9-496A-B54E-57E44B6BD15A}"/>
    <dgm:cxn modelId="{93089227-5E60-4DB7-B23F-37F3FAE366D0}" srcId="{ACE2B391-F15C-429B-8179-D03686DC1E81}" destId="{4BC78C87-3EC9-4639-B0F2-6CC3ABF77D05}" srcOrd="2" destOrd="0" parTransId="{D1B65A1F-5F37-48CB-8242-A31DA8CE008D}" sibTransId="{323EE135-E525-4D9B-8A37-B5D227A5AEAE}"/>
    <dgm:cxn modelId="{A01CD091-C4EB-43A6-8E8C-6E3033C58153}" type="presOf" srcId="{251B43F5-A7ED-4413-956F-CB5FB9B3514C}" destId="{C4063680-33B2-4D8C-8A6F-ECD96C88918F}" srcOrd="0" destOrd="0" presId="urn:microsoft.com/office/officeart/2005/8/layout/hProcess9"/>
    <dgm:cxn modelId="{B1FF40B1-B4F8-4088-A1BC-E50451995C2D}" srcId="{ACE2B391-F15C-429B-8179-D03686DC1E81}" destId="{AE44CD1B-4CF3-401C-BC93-1A0B36EF1C91}" srcOrd="0" destOrd="0" parTransId="{1C7719F3-9255-42C8-B672-A659CC70B06D}" sibTransId="{60E3F4D1-A5F2-4FBF-A02E-EF6AA743C9DE}"/>
    <dgm:cxn modelId="{6FD74789-04D8-4999-92B2-116F0CD47A86}" type="presParOf" srcId="{BB182BA7-66D9-4698-926A-231287D9CA8F}" destId="{5660EA69-2D80-4611-951C-C4E99F5E996C}" srcOrd="0" destOrd="0" presId="urn:microsoft.com/office/officeart/2005/8/layout/hProcess9"/>
    <dgm:cxn modelId="{09650D5E-286F-4BCA-B84D-C1490897B61B}" type="presParOf" srcId="{BB182BA7-66D9-4698-926A-231287D9CA8F}" destId="{44AB09A4-8B9A-47DB-B653-1304225BA3A8}" srcOrd="1" destOrd="0" presId="urn:microsoft.com/office/officeart/2005/8/layout/hProcess9"/>
    <dgm:cxn modelId="{D034C8FA-206B-4E71-B7BC-8D3073686BE6}" type="presParOf" srcId="{44AB09A4-8B9A-47DB-B653-1304225BA3A8}" destId="{F99EAF16-2BE7-4B25-88A6-9659B4FACF43}" srcOrd="0" destOrd="0" presId="urn:microsoft.com/office/officeart/2005/8/layout/hProcess9"/>
    <dgm:cxn modelId="{416F0D33-E005-4555-B5C3-3E8F38867A97}" type="presParOf" srcId="{44AB09A4-8B9A-47DB-B653-1304225BA3A8}" destId="{636DECCE-9E5C-46D2-9F76-46C5C491EBDC}" srcOrd="1" destOrd="0" presId="urn:microsoft.com/office/officeart/2005/8/layout/hProcess9"/>
    <dgm:cxn modelId="{9164F66E-C897-4662-87E8-707FC434FDEC}" type="presParOf" srcId="{44AB09A4-8B9A-47DB-B653-1304225BA3A8}" destId="{C4063680-33B2-4D8C-8A6F-ECD96C88918F}" srcOrd="2" destOrd="0" presId="urn:microsoft.com/office/officeart/2005/8/layout/hProcess9"/>
    <dgm:cxn modelId="{B02FB113-5A45-4F82-B259-4058BE504400}" type="presParOf" srcId="{44AB09A4-8B9A-47DB-B653-1304225BA3A8}" destId="{30A4CC29-3315-4667-9490-55D2F4C1509B}" srcOrd="3" destOrd="0" presId="urn:microsoft.com/office/officeart/2005/8/layout/hProcess9"/>
    <dgm:cxn modelId="{19E6384F-3409-4244-B4A8-02C077AFF8A1}" type="presParOf" srcId="{44AB09A4-8B9A-47DB-B653-1304225BA3A8}" destId="{274575DE-E651-457F-A0BF-ACBD0515FA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E0A24-C2C2-464D-8D33-D3989CB061B8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E6D2B49E-35C7-47A1-B8F0-1D91CB66399E}">
      <dgm:prSet phldrT="[Text]"/>
      <dgm:spPr/>
      <dgm:t>
        <a:bodyPr/>
        <a:lstStyle/>
        <a:p>
          <a:r>
            <a:rPr lang="en-ZA" b="1" dirty="0" smtClean="0"/>
            <a:t>Immigration </a:t>
          </a:r>
          <a:r>
            <a:rPr lang="en-ZA" b="1" dirty="0"/>
            <a:t>Control</a:t>
          </a:r>
        </a:p>
      </dgm:t>
    </dgm:pt>
    <dgm:pt modelId="{0154A202-4586-4E59-8224-DC53F11C9D40}" type="parTrans" cxnId="{077B29C2-092B-41BE-AACB-E070407C1BDB}">
      <dgm:prSet/>
      <dgm:spPr/>
      <dgm:t>
        <a:bodyPr/>
        <a:lstStyle/>
        <a:p>
          <a:endParaRPr lang="en-ZA"/>
        </a:p>
      </dgm:t>
    </dgm:pt>
    <dgm:pt modelId="{7547C94C-2118-481E-A4D9-1088696EB488}" type="sibTrans" cxnId="{077B29C2-092B-41BE-AACB-E070407C1BDB}">
      <dgm:prSet/>
      <dgm:spPr/>
      <dgm:t>
        <a:bodyPr/>
        <a:lstStyle/>
        <a:p>
          <a:endParaRPr lang="en-ZA"/>
        </a:p>
      </dgm:t>
    </dgm:pt>
    <dgm:pt modelId="{52753BF6-F209-427A-9429-CD206210FD9F}">
      <dgm:prSet phldrT="[Text]"/>
      <dgm:spPr/>
      <dgm:t>
        <a:bodyPr/>
        <a:lstStyle/>
        <a:p>
          <a:r>
            <a:rPr lang="en-ZA"/>
            <a:t> Immigration service</a:t>
          </a:r>
        </a:p>
      </dgm:t>
    </dgm:pt>
    <dgm:pt modelId="{F111D826-DA66-450A-A691-9F798AF515E3}" type="parTrans" cxnId="{00E9D3EE-3F5C-4E7D-BDFF-04A7F19A9EC5}">
      <dgm:prSet/>
      <dgm:spPr/>
      <dgm:t>
        <a:bodyPr/>
        <a:lstStyle/>
        <a:p>
          <a:endParaRPr lang="en-ZA"/>
        </a:p>
      </dgm:t>
    </dgm:pt>
    <dgm:pt modelId="{07422641-F994-48FA-82CC-E481D1B7F252}" type="sibTrans" cxnId="{00E9D3EE-3F5C-4E7D-BDFF-04A7F19A9EC5}">
      <dgm:prSet/>
      <dgm:spPr/>
      <dgm:t>
        <a:bodyPr/>
        <a:lstStyle/>
        <a:p>
          <a:endParaRPr lang="en-ZA"/>
        </a:p>
      </dgm:t>
    </dgm:pt>
    <dgm:pt modelId="{7973CE75-B552-4C2A-A7C5-6BDABC97964A}">
      <dgm:prSet phldrT="[Text]"/>
      <dgm:spPr/>
      <dgm:t>
        <a:bodyPr/>
        <a:lstStyle/>
        <a:p>
          <a:r>
            <a:rPr lang="en-ZA"/>
            <a:t> Specialised law enforcement / intelligence agencies</a:t>
          </a:r>
        </a:p>
      </dgm:t>
    </dgm:pt>
    <dgm:pt modelId="{CF0C8D27-DC8C-494A-A9B6-9082097AD2DE}" type="parTrans" cxnId="{22EBC061-CBCA-4FF1-91A0-D2CA43EEE78B}">
      <dgm:prSet/>
      <dgm:spPr/>
      <dgm:t>
        <a:bodyPr/>
        <a:lstStyle/>
        <a:p>
          <a:endParaRPr lang="en-ZA"/>
        </a:p>
      </dgm:t>
    </dgm:pt>
    <dgm:pt modelId="{0A66DBAF-3B01-4DAD-B936-573C765CB10C}" type="sibTrans" cxnId="{22EBC061-CBCA-4FF1-91A0-D2CA43EEE78B}">
      <dgm:prSet/>
      <dgm:spPr/>
      <dgm:t>
        <a:bodyPr/>
        <a:lstStyle/>
        <a:p>
          <a:endParaRPr lang="en-ZA"/>
        </a:p>
      </dgm:t>
    </dgm:pt>
    <dgm:pt modelId="{50AC44DF-D8EC-413D-B080-7C34ED0FBC22}">
      <dgm:prSet phldrT="[Text]"/>
      <dgm:spPr/>
      <dgm:t>
        <a:bodyPr/>
        <a:lstStyle/>
        <a:p>
          <a:r>
            <a:rPr lang="en-ZA" b="1"/>
            <a:t>Customs Control</a:t>
          </a:r>
        </a:p>
      </dgm:t>
    </dgm:pt>
    <dgm:pt modelId="{4C6EC25D-C53C-4D1F-9CB5-805D50148036}" type="parTrans" cxnId="{DBC66E4F-D83D-4225-9830-040864C4898F}">
      <dgm:prSet/>
      <dgm:spPr/>
      <dgm:t>
        <a:bodyPr/>
        <a:lstStyle/>
        <a:p>
          <a:endParaRPr lang="en-ZA"/>
        </a:p>
      </dgm:t>
    </dgm:pt>
    <dgm:pt modelId="{DEF4B272-B565-40B9-BB6B-568DB47B8677}" type="sibTrans" cxnId="{DBC66E4F-D83D-4225-9830-040864C4898F}">
      <dgm:prSet/>
      <dgm:spPr/>
      <dgm:t>
        <a:bodyPr/>
        <a:lstStyle/>
        <a:p>
          <a:endParaRPr lang="en-ZA"/>
        </a:p>
      </dgm:t>
    </dgm:pt>
    <dgm:pt modelId="{C1832DFE-959D-4E8F-839A-A68890670CA2}">
      <dgm:prSet phldrT="[Text]"/>
      <dgm:spPr/>
      <dgm:t>
        <a:bodyPr/>
        <a:lstStyle/>
        <a:p>
          <a:r>
            <a:rPr lang="en-ZA"/>
            <a:t> Custom control and  VAT services</a:t>
          </a:r>
        </a:p>
      </dgm:t>
    </dgm:pt>
    <dgm:pt modelId="{AC50B5C5-CEBC-4227-99B4-1BFB1A33FDD6}" type="parTrans" cxnId="{F7D75B65-94B1-4310-A411-9997D50DA854}">
      <dgm:prSet/>
      <dgm:spPr/>
      <dgm:t>
        <a:bodyPr/>
        <a:lstStyle/>
        <a:p>
          <a:endParaRPr lang="en-ZA"/>
        </a:p>
      </dgm:t>
    </dgm:pt>
    <dgm:pt modelId="{68495C44-3522-4F99-A2D6-7AE8A61C872C}" type="sibTrans" cxnId="{F7D75B65-94B1-4310-A411-9997D50DA854}">
      <dgm:prSet/>
      <dgm:spPr/>
      <dgm:t>
        <a:bodyPr/>
        <a:lstStyle/>
        <a:p>
          <a:endParaRPr lang="en-ZA"/>
        </a:p>
      </dgm:t>
    </dgm:pt>
    <dgm:pt modelId="{DE2D0D23-B425-4AE4-8A69-CF1A405D6572}">
      <dgm:prSet phldrT="[Text]"/>
      <dgm:spPr/>
      <dgm:t>
        <a:bodyPr/>
        <a:lstStyle/>
        <a:p>
          <a:r>
            <a:rPr lang="en-ZA" dirty="0"/>
            <a:t> Customs law enforcement</a:t>
          </a:r>
        </a:p>
      </dgm:t>
    </dgm:pt>
    <dgm:pt modelId="{13F0A511-41EC-4F87-9E24-554111ABD166}" type="parTrans" cxnId="{F99E1900-6692-42FB-A025-F734EB961C78}">
      <dgm:prSet/>
      <dgm:spPr/>
      <dgm:t>
        <a:bodyPr/>
        <a:lstStyle/>
        <a:p>
          <a:endParaRPr lang="en-ZA"/>
        </a:p>
      </dgm:t>
    </dgm:pt>
    <dgm:pt modelId="{38AB4BC6-445C-482F-9753-C78E69707F7B}" type="sibTrans" cxnId="{F99E1900-6692-42FB-A025-F734EB961C78}">
      <dgm:prSet/>
      <dgm:spPr/>
      <dgm:t>
        <a:bodyPr/>
        <a:lstStyle/>
        <a:p>
          <a:endParaRPr lang="en-ZA"/>
        </a:p>
      </dgm:t>
    </dgm:pt>
    <dgm:pt modelId="{9F3389A3-BF7E-4720-9E9E-644160F28E25}">
      <dgm:prSet phldrT="[Text]"/>
      <dgm:spPr/>
      <dgm:t>
        <a:bodyPr/>
        <a:lstStyle/>
        <a:p>
          <a:r>
            <a:rPr lang="en-ZA" b="1"/>
            <a:t>Human Health Inspection</a:t>
          </a:r>
        </a:p>
      </dgm:t>
    </dgm:pt>
    <dgm:pt modelId="{614F0B7D-4D9F-49E6-B755-729F1BF92753}" type="parTrans" cxnId="{20AED770-5770-4E4C-B905-F8B6EB9275AA}">
      <dgm:prSet/>
      <dgm:spPr/>
      <dgm:t>
        <a:bodyPr/>
        <a:lstStyle/>
        <a:p>
          <a:endParaRPr lang="en-ZA"/>
        </a:p>
      </dgm:t>
    </dgm:pt>
    <dgm:pt modelId="{5CA9D91E-3CC7-483B-ACC8-D6C614DF7864}" type="sibTrans" cxnId="{20AED770-5770-4E4C-B905-F8B6EB9275AA}">
      <dgm:prSet/>
      <dgm:spPr/>
      <dgm:t>
        <a:bodyPr/>
        <a:lstStyle/>
        <a:p>
          <a:endParaRPr lang="en-ZA"/>
        </a:p>
      </dgm:t>
    </dgm:pt>
    <dgm:pt modelId="{01AFFA1D-1B27-4157-8D74-893A8B1CB1F1}">
      <dgm:prSet phldrT="[Text]"/>
      <dgm:spPr/>
      <dgm:t>
        <a:bodyPr/>
        <a:lstStyle/>
        <a:p>
          <a:r>
            <a:rPr lang="en-ZA"/>
            <a:t> Public  health &amp; sanitary inspection service</a:t>
          </a:r>
        </a:p>
      </dgm:t>
    </dgm:pt>
    <dgm:pt modelId="{7EC7F92F-A257-4F19-9776-5F26A647EB2E}" type="parTrans" cxnId="{603EFF48-C7B7-4B5F-A4D5-0065899E6F7E}">
      <dgm:prSet/>
      <dgm:spPr/>
      <dgm:t>
        <a:bodyPr/>
        <a:lstStyle/>
        <a:p>
          <a:endParaRPr lang="en-ZA"/>
        </a:p>
      </dgm:t>
    </dgm:pt>
    <dgm:pt modelId="{6D838108-8A41-4453-B307-A0C08EDF802C}" type="sibTrans" cxnId="{603EFF48-C7B7-4B5F-A4D5-0065899E6F7E}">
      <dgm:prSet/>
      <dgm:spPr/>
      <dgm:t>
        <a:bodyPr/>
        <a:lstStyle/>
        <a:p>
          <a:endParaRPr lang="en-ZA"/>
        </a:p>
      </dgm:t>
    </dgm:pt>
    <dgm:pt modelId="{C4FFE028-E50B-4B66-AC45-A02D72A89666}">
      <dgm:prSet phldrT="[Text]"/>
      <dgm:spPr/>
      <dgm:t>
        <a:bodyPr/>
        <a:lstStyle/>
        <a:p>
          <a:r>
            <a:rPr lang="en-ZA"/>
            <a:t> Quarantine service</a:t>
          </a:r>
        </a:p>
      </dgm:t>
    </dgm:pt>
    <dgm:pt modelId="{69401895-CF85-44CC-AC64-CF2F4C803828}" type="parTrans" cxnId="{780BB868-86D7-4723-8669-FB395FB9292D}">
      <dgm:prSet/>
      <dgm:spPr/>
      <dgm:t>
        <a:bodyPr/>
        <a:lstStyle/>
        <a:p>
          <a:endParaRPr lang="en-ZA"/>
        </a:p>
      </dgm:t>
    </dgm:pt>
    <dgm:pt modelId="{58B3FE3D-625D-4AD2-9AF8-90D635D86245}" type="sibTrans" cxnId="{780BB868-86D7-4723-8669-FB395FB9292D}">
      <dgm:prSet/>
      <dgm:spPr/>
      <dgm:t>
        <a:bodyPr/>
        <a:lstStyle/>
        <a:p>
          <a:endParaRPr lang="en-ZA"/>
        </a:p>
      </dgm:t>
    </dgm:pt>
    <dgm:pt modelId="{DE1C208B-71E8-4FCB-93D9-999C54E1C701}">
      <dgm:prSet/>
      <dgm:spPr/>
      <dgm:t>
        <a:bodyPr/>
        <a:lstStyle/>
        <a:p>
          <a:r>
            <a:rPr lang="en-ZA" b="1" dirty="0"/>
            <a:t>Inspection of Plants and Plant Products</a:t>
          </a:r>
        </a:p>
      </dgm:t>
    </dgm:pt>
    <dgm:pt modelId="{19D38F47-03F6-4FCE-AA00-9DF5CB3BF8D3}" type="parTrans" cxnId="{E1B2EC1B-30D8-498B-AD7A-70248194926A}">
      <dgm:prSet/>
      <dgm:spPr/>
      <dgm:t>
        <a:bodyPr/>
        <a:lstStyle/>
        <a:p>
          <a:endParaRPr lang="en-ZA"/>
        </a:p>
      </dgm:t>
    </dgm:pt>
    <dgm:pt modelId="{790F1FB5-6FEE-4FA4-AE56-137C9F49DE54}" type="sibTrans" cxnId="{E1B2EC1B-30D8-498B-AD7A-70248194926A}">
      <dgm:prSet/>
      <dgm:spPr/>
      <dgm:t>
        <a:bodyPr/>
        <a:lstStyle/>
        <a:p>
          <a:endParaRPr lang="en-ZA"/>
        </a:p>
      </dgm:t>
    </dgm:pt>
    <dgm:pt modelId="{5A9E5F81-886D-4F96-94D5-BA79CFF2D520}">
      <dgm:prSet/>
      <dgm:spPr/>
      <dgm:t>
        <a:bodyPr/>
        <a:lstStyle/>
        <a:p>
          <a:r>
            <a:rPr lang="en-ZA" b="1" dirty="0"/>
            <a:t>Border </a:t>
          </a:r>
          <a:r>
            <a:rPr lang="en-ZA" b="1" dirty="0" smtClean="0"/>
            <a:t>Safeguarding &amp; Surveillance</a:t>
          </a:r>
          <a:endParaRPr lang="en-ZA" b="1" dirty="0"/>
        </a:p>
      </dgm:t>
    </dgm:pt>
    <dgm:pt modelId="{5837884F-9316-42CE-8673-97C31BCDAA12}" type="parTrans" cxnId="{9268C9B5-2588-48C2-AFB4-5A8A6BF3E998}">
      <dgm:prSet/>
      <dgm:spPr/>
      <dgm:t>
        <a:bodyPr/>
        <a:lstStyle/>
        <a:p>
          <a:endParaRPr lang="en-ZA"/>
        </a:p>
      </dgm:t>
    </dgm:pt>
    <dgm:pt modelId="{CBBE9F44-E585-4F3C-8F49-58B8186B0F6B}" type="sibTrans" cxnId="{9268C9B5-2588-48C2-AFB4-5A8A6BF3E998}">
      <dgm:prSet/>
      <dgm:spPr/>
      <dgm:t>
        <a:bodyPr/>
        <a:lstStyle/>
        <a:p>
          <a:endParaRPr lang="en-ZA"/>
        </a:p>
      </dgm:t>
    </dgm:pt>
    <dgm:pt modelId="{5883BC66-0BE7-452F-BE81-282B1067932D}">
      <dgm:prSet/>
      <dgm:spPr/>
      <dgm:t>
        <a:bodyPr/>
        <a:lstStyle/>
        <a:p>
          <a:r>
            <a:rPr lang="en-ZA" b="1" dirty="0"/>
            <a:t>Inspection of Animals,  </a:t>
          </a:r>
          <a:r>
            <a:rPr lang="en-ZA" b="1" dirty="0" smtClean="0"/>
            <a:t>Fish, Animal </a:t>
          </a:r>
          <a:r>
            <a:rPr lang="en-ZA" b="1" dirty="0"/>
            <a:t>Products &amp; Foodstuff</a:t>
          </a:r>
        </a:p>
      </dgm:t>
    </dgm:pt>
    <dgm:pt modelId="{185DD577-C136-4822-9B78-7F07974768B9}" type="parTrans" cxnId="{06BB9E9D-E337-4464-BE21-EA8444F3FF28}">
      <dgm:prSet/>
      <dgm:spPr/>
      <dgm:t>
        <a:bodyPr/>
        <a:lstStyle/>
        <a:p>
          <a:endParaRPr lang="en-ZA"/>
        </a:p>
      </dgm:t>
    </dgm:pt>
    <dgm:pt modelId="{F29D1E2A-35F4-4E09-829A-B7DFD80B28C6}" type="sibTrans" cxnId="{06BB9E9D-E337-4464-BE21-EA8444F3FF28}">
      <dgm:prSet/>
      <dgm:spPr/>
      <dgm:t>
        <a:bodyPr/>
        <a:lstStyle/>
        <a:p>
          <a:endParaRPr lang="en-ZA"/>
        </a:p>
      </dgm:t>
    </dgm:pt>
    <dgm:pt modelId="{9ACA7938-F611-4CD9-9EF3-ACB55738BA7A}">
      <dgm:prSet/>
      <dgm:spPr/>
      <dgm:t>
        <a:bodyPr/>
        <a:lstStyle/>
        <a:p>
          <a:r>
            <a:rPr lang="en-ZA"/>
            <a:t> Armed forces (army, navy, air force)</a:t>
          </a:r>
        </a:p>
      </dgm:t>
    </dgm:pt>
    <dgm:pt modelId="{3F968FE7-E160-4CE0-8110-0507F24F12A0}" type="parTrans" cxnId="{A962EEBA-7C2B-44F9-B1DD-2EEC69D0FC6E}">
      <dgm:prSet/>
      <dgm:spPr/>
      <dgm:t>
        <a:bodyPr/>
        <a:lstStyle/>
        <a:p>
          <a:endParaRPr lang="en-ZA"/>
        </a:p>
      </dgm:t>
    </dgm:pt>
    <dgm:pt modelId="{D2096C11-756B-4E2C-944B-6997BB6BA9F6}" type="sibTrans" cxnId="{A962EEBA-7C2B-44F9-B1DD-2EEC69D0FC6E}">
      <dgm:prSet/>
      <dgm:spPr/>
      <dgm:t>
        <a:bodyPr/>
        <a:lstStyle/>
        <a:p>
          <a:endParaRPr lang="en-ZA"/>
        </a:p>
      </dgm:t>
    </dgm:pt>
    <dgm:pt modelId="{515636D2-A251-4E8E-AD7D-6F2DA45CD85F}">
      <dgm:prSet/>
      <dgm:spPr/>
      <dgm:t>
        <a:bodyPr/>
        <a:lstStyle/>
        <a:p>
          <a:r>
            <a:rPr lang="en-ZA"/>
            <a:t> Specialised law enforcement / intelligence agencies</a:t>
          </a:r>
        </a:p>
      </dgm:t>
    </dgm:pt>
    <dgm:pt modelId="{CADBFCD2-E40C-435A-8659-A2CF393A7CD5}" type="parTrans" cxnId="{5BA1C859-9CF8-4551-BB97-DBCCFD373492}">
      <dgm:prSet/>
      <dgm:spPr/>
      <dgm:t>
        <a:bodyPr/>
        <a:lstStyle/>
        <a:p>
          <a:endParaRPr lang="en-ZA"/>
        </a:p>
      </dgm:t>
    </dgm:pt>
    <dgm:pt modelId="{23349523-40B6-4801-9B91-04AA2D38D548}" type="sibTrans" cxnId="{5BA1C859-9CF8-4551-BB97-DBCCFD373492}">
      <dgm:prSet/>
      <dgm:spPr/>
      <dgm:t>
        <a:bodyPr/>
        <a:lstStyle/>
        <a:p>
          <a:endParaRPr lang="en-ZA"/>
        </a:p>
      </dgm:t>
    </dgm:pt>
    <dgm:pt modelId="{C50D65BB-06BC-413E-8232-E58D3FC98A22}">
      <dgm:prSet/>
      <dgm:spPr/>
      <dgm:t>
        <a:bodyPr/>
        <a:lstStyle/>
        <a:p>
          <a:r>
            <a:rPr lang="en-ZA" dirty="0"/>
            <a:t> Plant health &amp; </a:t>
          </a:r>
          <a:r>
            <a:rPr lang="en-ZA" dirty="0" err="1"/>
            <a:t>phytosanitary</a:t>
          </a:r>
          <a:r>
            <a:rPr lang="en-ZA" dirty="0"/>
            <a:t> inspection service</a:t>
          </a:r>
        </a:p>
      </dgm:t>
    </dgm:pt>
    <dgm:pt modelId="{786F0C2E-8394-4452-888C-ABDA0DE0CBFC}" type="parTrans" cxnId="{5B1021DA-F5D2-4A3C-9395-195DE8964C33}">
      <dgm:prSet/>
      <dgm:spPr/>
      <dgm:t>
        <a:bodyPr/>
        <a:lstStyle/>
        <a:p>
          <a:endParaRPr lang="en-ZA"/>
        </a:p>
      </dgm:t>
    </dgm:pt>
    <dgm:pt modelId="{D8488129-91BF-4A20-8FED-0F33355FFE7E}" type="sibTrans" cxnId="{5B1021DA-F5D2-4A3C-9395-195DE8964C33}">
      <dgm:prSet/>
      <dgm:spPr/>
      <dgm:t>
        <a:bodyPr/>
        <a:lstStyle/>
        <a:p>
          <a:endParaRPr lang="en-ZA"/>
        </a:p>
      </dgm:t>
    </dgm:pt>
    <dgm:pt modelId="{28D75760-4A42-440A-805E-286E764BC60C}">
      <dgm:prSet/>
      <dgm:spPr/>
      <dgm:t>
        <a:bodyPr/>
        <a:lstStyle/>
        <a:p>
          <a:r>
            <a:rPr lang="en-ZA"/>
            <a:t> Plant quarantine service</a:t>
          </a:r>
        </a:p>
      </dgm:t>
    </dgm:pt>
    <dgm:pt modelId="{5AE19F2E-5314-4982-B303-CF889D05258F}" type="parTrans" cxnId="{42F4D19F-0A56-4776-8FB7-E484F2078316}">
      <dgm:prSet/>
      <dgm:spPr/>
      <dgm:t>
        <a:bodyPr/>
        <a:lstStyle/>
        <a:p>
          <a:endParaRPr lang="en-ZA"/>
        </a:p>
      </dgm:t>
    </dgm:pt>
    <dgm:pt modelId="{D6C2011F-E16D-4020-8405-4C8CD4E9B26B}" type="sibTrans" cxnId="{42F4D19F-0A56-4776-8FB7-E484F2078316}">
      <dgm:prSet/>
      <dgm:spPr/>
      <dgm:t>
        <a:bodyPr/>
        <a:lstStyle/>
        <a:p>
          <a:endParaRPr lang="en-ZA"/>
        </a:p>
      </dgm:t>
    </dgm:pt>
    <dgm:pt modelId="{C57CFBF1-0A6C-453E-B52D-8A32F280F703}">
      <dgm:prSet/>
      <dgm:spPr/>
      <dgm:t>
        <a:bodyPr/>
        <a:lstStyle/>
        <a:p>
          <a:r>
            <a:rPr lang="en-ZA" dirty="0"/>
            <a:t> Veterinary , </a:t>
          </a:r>
          <a:r>
            <a:rPr lang="en-ZA" dirty="0" smtClean="0"/>
            <a:t>animal, fish  </a:t>
          </a:r>
          <a:r>
            <a:rPr lang="en-ZA" dirty="0"/>
            <a:t>&amp; food inspection service</a:t>
          </a:r>
        </a:p>
      </dgm:t>
    </dgm:pt>
    <dgm:pt modelId="{FCCEEBD1-67E4-4786-A355-43A46CE22D8A}" type="parTrans" cxnId="{C3617954-3D27-4420-AB7D-53493AAE4F3F}">
      <dgm:prSet/>
      <dgm:spPr/>
      <dgm:t>
        <a:bodyPr/>
        <a:lstStyle/>
        <a:p>
          <a:endParaRPr lang="en-ZA"/>
        </a:p>
      </dgm:t>
    </dgm:pt>
    <dgm:pt modelId="{FE8656BE-6AD6-4072-9D42-99847E9D2A61}" type="sibTrans" cxnId="{C3617954-3D27-4420-AB7D-53493AAE4F3F}">
      <dgm:prSet/>
      <dgm:spPr/>
      <dgm:t>
        <a:bodyPr/>
        <a:lstStyle/>
        <a:p>
          <a:endParaRPr lang="en-ZA"/>
        </a:p>
      </dgm:t>
    </dgm:pt>
    <dgm:pt modelId="{801E26D9-DC1A-452F-99A8-387A3BFAFA2E}">
      <dgm:prSet/>
      <dgm:spPr/>
      <dgm:t>
        <a:bodyPr/>
        <a:lstStyle/>
        <a:p>
          <a:r>
            <a:rPr lang="en-ZA"/>
            <a:t> Quarantine service</a:t>
          </a:r>
        </a:p>
      </dgm:t>
    </dgm:pt>
    <dgm:pt modelId="{418F32A0-3034-4A40-ABDD-99C76D22B45F}" type="parTrans" cxnId="{67CA15F1-15E9-41CB-8865-A0F42A258741}">
      <dgm:prSet/>
      <dgm:spPr/>
      <dgm:t>
        <a:bodyPr/>
        <a:lstStyle/>
        <a:p>
          <a:endParaRPr lang="en-ZA"/>
        </a:p>
      </dgm:t>
    </dgm:pt>
    <dgm:pt modelId="{165B3078-BE3F-41BE-B473-8E82BCDE743B}" type="sibTrans" cxnId="{67CA15F1-15E9-41CB-8865-A0F42A258741}">
      <dgm:prSet/>
      <dgm:spPr/>
      <dgm:t>
        <a:bodyPr/>
        <a:lstStyle/>
        <a:p>
          <a:endParaRPr lang="en-ZA"/>
        </a:p>
      </dgm:t>
    </dgm:pt>
    <dgm:pt modelId="{825B1B69-3BCF-42D4-95C7-1E2DE697A7E1}">
      <dgm:prSet/>
      <dgm:spPr/>
      <dgm:t>
        <a:bodyPr/>
        <a:lstStyle/>
        <a:p>
          <a:r>
            <a:rPr lang="en-ZA" b="1" dirty="0" smtClean="0"/>
            <a:t>Border Policing</a:t>
          </a:r>
          <a:endParaRPr lang="en-ZA" b="1" dirty="0"/>
        </a:p>
      </dgm:t>
    </dgm:pt>
    <dgm:pt modelId="{975F07DC-7800-4044-A64C-6267E702074D}" type="parTrans" cxnId="{E6FB5C34-ECF2-4477-BAE5-BBE540E0B939}">
      <dgm:prSet/>
      <dgm:spPr/>
      <dgm:t>
        <a:bodyPr/>
        <a:lstStyle/>
        <a:p>
          <a:endParaRPr lang="en-ZA"/>
        </a:p>
      </dgm:t>
    </dgm:pt>
    <dgm:pt modelId="{5C9D4D76-1C2E-43E9-95B6-202B49AF4E69}" type="sibTrans" cxnId="{E6FB5C34-ECF2-4477-BAE5-BBE540E0B939}">
      <dgm:prSet/>
      <dgm:spPr/>
      <dgm:t>
        <a:bodyPr/>
        <a:lstStyle/>
        <a:p>
          <a:endParaRPr lang="en-ZA"/>
        </a:p>
      </dgm:t>
    </dgm:pt>
    <dgm:pt modelId="{C707F9FB-799A-4C5F-8384-84E6A8FBDE47}">
      <dgm:prSet/>
      <dgm:spPr/>
      <dgm:t>
        <a:bodyPr/>
        <a:lstStyle/>
        <a:p>
          <a:r>
            <a:rPr lang="en-ZA" dirty="0" smtClean="0"/>
            <a:t>Cross-border policing &amp; law enforcement</a:t>
          </a:r>
          <a:endParaRPr lang="en-ZA" dirty="0"/>
        </a:p>
      </dgm:t>
    </dgm:pt>
    <dgm:pt modelId="{09E1C77A-7642-401B-86DF-E5A425FD8171}" type="parTrans" cxnId="{DA96FF34-006F-4842-BD43-D1F606AC09F2}">
      <dgm:prSet/>
      <dgm:spPr/>
      <dgm:t>
        <a:bodyPr/>
        <a:lstStyle/>
        <a:p>
          <a:endParaRPr lang="en-ZA"/>
        </a:p>
      </dgm:t>
    </dgm:pt>
    <dgm:pt modelId="{49FFF9A5-6903-4CED-9FD9-0BF07ADF4434}" type="sibTrans" cxnId="{DA96FF34-006F-4842-BD43-D1F606AC09F2}">
      <dgm:prSet/>
      <dgm:spPr/>
      <dgm:t>
        <a:bodyPr/>
        <a:lstStyle/>
        <a:p>
          <a:endParaRPr lang="en-ZA"/>
        </a:p>
      </dgm:t>
    </dgm:pt>
    <dgm:pt modelId="{BB50268E-CD1C-422E-947A-1F41F1224385}" type="pres">
      <dgm:prSet presAssocID="{CACE0A24-C2C2-464D-8D33-D3989CB061B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648C5F7F-E091-4679-B043-5C5ABBB1E005}" type="pres">
      <dgm:prSet presAssocID="{E6D2B49E-35C7-47A1-B8F0-1D91CB66399E}" presName="linNode" presStyleCnt="0"/>
      <dgm:spPr/>
      <dgm:t>
        <a:bodyPr/>
        <a:lstStyle/>
        <a:p>
          <a:endParaRPr lang="en-ZA"/>
        </a:p>
      </dgm:t>
    </dgm:pt>
    <dgm:pt modelId="{601756AD-01C4-4D39-8E11-D4CBFE2EF9BF}" type="pres">
      <dgm:prSet presAssocID="{E6D2B49E-35C7-47A1-B8F0-1D91CB66399E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E96CEC7-DC96-4A3C-AA18-9BBC7BDDEE58}" type="pres">
      <dgm:prSet presAssocID="{E6D2B49E-35C7-47A1-B8F0-1D91CB66399E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1D430FB-83EA-4BE7-9550-14086AC98CFF}" type="pres">
      <dgm:prSet presAssocID="{7547C94C-2118-481E-A4D9-1088696EB488}" presName="spacing" presStyleCnt="0"/>
      <dgm:spPr/>
      <dgm:t>
        <a:bodyPr/>
        <a:lstStyle/>
        <a:p>
          <a:endParaRPr lang="en-ZA"/>
        </a:p>
      </dgm:t>
    </dgm:pt>
    <dgm:pt modelId="{5765D538-30A0-4373-875D-219FF205B1CC}" type="pres">
      <dgm:prSet presAssocID="{50AC44DF-D8EC-413D-B080-7C34ED0FBC22}" presName="linNode" presStyleCnt="0"/>
      <dgm:spPr/>
      <dgm:t>
        <a:bodyPr/>
        <a:lstStyle/>
        <a:p>
          <a:endParaRPr lang="en-ZA"/>
        </a:p>
      </dgm:t>
    </dgm:pt>
    <dgm:pt modelId="{5DBA561D-F5B0-4B89-8F4B-793F5577E5BC}" type="pres">
      <dgm:prSet presAssocID="{50AC44DF-D8EC-413D-B080-7C34ED0FBC22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85FB94A-A527-4A5E-A883-6C58880341C5}" type="pres">
      <dgm:prSet presAssocID="{50AC44DF-D8EC-413D-B080-7C34ED0FBC22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CDA179C-4322-4C33-A893-9283DCB7790C}" type="pres">
      <dgm:prSet presAssocID="{DEF4B272-B565-40B9-BB6B-568DB47B8677}" presName="spacing" presStyleCnt="0"/>
      <dgm:spPr/>
      <dgm:t>
        <a:bodyPr/>
        <a:lstStyle/>
        <a:p>
          <a:endParaRPr lang="en-ZA"/>
        </a:p>
      </dgm:t>
    </dgm:pt>
    <dgm:pt modelId="{039E681F-B4C4-4184-9ED4-135F8F49CDD7}" type="pres">
      <dgm:prSet presAssocID="{5A9E5F81-886D-4F96-94D5-BA79CFF2D520}" presName="linNode" presStyleCnt="0"/>
      <dgm:spPr/>
      <dgm:t>
        <a:bodyPr/>
        <a:lstStyle/>
        <a:p>
          <a:endParaRPr lang="en-ZA"/>
        </a:p>
      </dgm:t>
    </dgm:pt>
    <dgm:pt modelId="{DFBD9070-3646-44CB-824B-BC4994BE61CF}" type="pres">
      <dgm:prSet presAssocID="{5A9E5F81-886D-4F96-94D5-BA79CFF2D520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2527385-ED79-4306-A07D-927EF4637FC0}" type="pres">
      <dgm:prSet presAssocID="{5A9E5F81-886D-4F96-94D5-BA79CFF2D520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0404A2F-0A40-474D-8B35-EAEB05174EAB}" type="pres">
      <dgm:prSet presAssocID="{CBBE9F44-E585-4F3C-8F49-58B8186B0F6B}" presName="spacing" presStyleCnt="0"/>
      <dgm:spPr/>
      <dgm:t>
        <a:bodyPr/>
        <a:lstStyle/>
        <a:p>
          <a:endParaRPr lang="en-ZA"/>
        </a:p>
      </dgm:t>
    </dgm:pt>
    <dgm:pt modelId="{53AF4CDD-2C28-4BC7-8776-61D319193F04}" type="pres">
      <dgm:prSet presAssocID="{DE1C208B-71E8-4FCB-93D9-999C54E1C701}" presName="linNode" presStyleCnt="0"/>
      <dgm:spPr/>
      <dgm:t>
        <a:bodyPr/>
        <a:lstStyle/>
        <a:p>
          <a:endParaRPr lang="en-ZA"/>
        </a:p>
      </dgm:t>
    </dgm:pt>
    <dgm:pt modelId="{411E009E-F698-4F5E-8326-20E5783CF98C}" type="pres">
      <dgm:prSet presAssocID="{DE1C208B-71E8-4FCB-93D9-999C54E1C701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B7D66C4-0A35-4638-8091-1AEAE076CC7C}" type="pres">
      <dgm:prSet presAssocID="{DE1C208B-71E8-4FCB-93D9-999C54E1C701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7C26BF7-1E60-4631-A39F-53B772771EEF}" type="pres">
      <dgm:prSet presAssocID="{790F1FB5-6FEE-4FA4-AE56-137C9F49DE54}" presName="spacing" presStyleCnt="0"/>
      <dgm:spPr/>
      <dgm:t>
        <a:bodyPr/>
        <a:lstStyle/>
        <a:p>
          <a:endParaRPr lang="en-ZA"/>
        </a:p>
      </dgm:t>
    </dgm:pt>
    <dgm:pt modelId="{5C3B1403-9C89-4310-AA3B-C44BB7E07B64}" type="pres">
      <dgm:prSet presAssocID="{825B1B69-3BCF-42D4-95C7-1E2DE697A7E1}" presName="linNode" presStyleCnt="0"/>
      <dgm:spPr/>
      <dgm:t>
        <a:bodyPr/>
        <a:lstStyle/>
        <a:p>
          <a:endParaRPr lang="en-ZA"/>
        </a:p>
      </dgm:t>
    </dgm:pt>
    <dgm:pt modelId="{A2F6A55E-8E51-4245-BDED-F3FAD452AFE8}" type="pres">
      <dgm:prSet presAssocID="{825B1B69-3BCF-42D4-95C7-1E2DE697A7E1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0FB1D99-51F3-46B5-93D3-36506272BE11}" type="pres">
      <dgm:prSet presAssocID="{825B1B69-3BCF-42D4-95C7-1E2DE697A7E1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522C3E9-E850-468E-A6E0-AA943CC327F7}" type="pres">
      <dgm:prSet presAssocID="{5C9D4D76-1C2E-43E9-95B6-202B49AF4E69}" presName="spacing" presStyleCnt="0"/>
      <dgm:spPr/>
      <dgm:t>
        <a:bodyPr/>
        <a:lstStyle/>
        <a:p>
          <a:endParaRPr lang="en-ZA"/>
        </a:p>
      </dgm:t>
    </dgm:pt>
    <dgm:pt modelId="{D06FE8B7-0DB3-463F-BDCA-6749EE7BCC6A}" type="pres">
      <dgm:prSet presAssocID="{5883BC66-0BE7-452F-BE81-282B1067932D}" presName="linNode" presStyleCnt="0"/>
      <dgm:spPr/>
      <dgm:t>
        <a:bodyPr/>
        <a:lstStyle/>
        <a:p>
          <a:endParaRPr lang="en-ZA"/>
        </a:p>
      </dgm:t>
    </dgm:pt>
    <dgm:pt modelId="{0181A991-A902-4F46-8801-F9EBD92E50E7}" type="pres">
      <dgm:prSet presAssocID="{5883BC66-0BE7-452F-BE81-282B1067932D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835252B-0E2D-4133-8FE2-302F08FAE20D}" type="pres">
      <dgm:prSet presAssocID="{5883BC66-0BE7-452F-BE81-282B1067932D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8DE1DB5-BA4E-4976-B2B0-C37672AA0242}" type="pres">
      <dgm:prSet presAssocID="{F29D1E2A-35F4-4E09-829A-B7DFD80B28C6}" presName="spacing" presStyleCnt="0"/>
      <dgm:spPr/>
      <dgm:t>
        <a:bodyPr/>
        <a:lstStyle/>
        <a:p>
          <a:endParaRPr lang="en-ZA"/>
        </a:p>
      </dgm:t>
    </dgm:pt>
    <dgm:pt modelId="{5BE37C3D-9FFC-4A3D-A8FA-C352BED5EE96}" type="pres">
      <dgm:prSet presAssocID="{9F3389A3-BF7E-4720-9E9E-644160F28E25}" presName="linNode" presStyleCnt="0"/>
      <dgm:spPr/>
      <dgm:t>
        <a:bodyPr/>
        <a:lstStyle/>
        <a:p>
          <a:endParaRPr lang="en-ZA"/>
        </a:p>
      </dgm:t>
    </dgm:pt>
    <dgm:pt modelId="{6D937774-D600-4F3E-828D-D952DDB3046A}" type="pres">
      <dgm:prSet presAssocID="{9F3389A3-BF7E-4720-9E9E-644160F28E25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5E6291A-A965-472B-97A0-C99485949893}" type="pres">
      <dgm:prSet presAssocID="{9F3389A3-BF7E-4720-9E9E-644160F28E25}" presName="childShp" presStyleLbl="bgAccFollowNode1" presStyleIdx="6" presStyleCnt="7" custLinFactNeighborX="464" custLinFactNeighborY="7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BC66E4F-D83D-4225-9830-040864C4898F}" srcId="{CACE0A24-C2C2-464D-8D33-D3989CB061B8}" destId="{50AC44DF-D8EC-413D-B080-7C34ED0FBC22}" srcOrd="1" destOrd="0" parTransId="{4C6EC25D-C53C-4D1F-9CB5-805D50148036}" sibTransId="{DEF4B272-B565-40B9-BB6B-568DB47B8677}"/>
    <dgm:cxn modelId="{E06DD901-E541-43A5-91E1-F971A9CF435F}" type="presOf" srcId="{9ACA7938-F611-4CD9-9EF3-ACB55738BA7A}" destId="{32527385-ED79-4306-A07D-927EF4637FC0}" srcOrd="0" destOrd="0" presId="urn:microsoft.com/office/officeart/2005/8/layout/vList6"/>
    <dgm:cxn modelId="{03041C67-D207-45A9-BDD5-EC2B506BB1D8}" type="presOf" srcId="{C707F9FB-799A-4C5F-8384-84E6A8FBDE47}" destId="{60FB1D99-51F3-46B5-93D3-36506272BE11}" srcOrd="0" destOrd="0" presId="urn:microsoft.com/office/officeart/2005/8/layout/vList6"/>
    <dgm:cxn modelId="{42F4D19F-0A56-4776-8FB7-E484F2078316}" srcId="{DE1C208B-71E8-4FCB-93D9-999C54E1C701}" destId="{28D75760-4A42-440A-805E-286E764BC60C}" srcOrd="1" destOrd="0" parTransId="{5AE19F2E-5314-4982-B303-CF889D05258F}" sibTransId="{D6C2011F-E16D-4020-8405-4C8CD4E9B26B}"/>
    <dgm:cxn modelId="{F3074522-1E72-4D37-B569-23FD186E8C01}" type="presOf" srcId="{9F3389A3-BF7E-4720-9E9E-644160F28E25}" destId="{6D937774-D600-4F3E-828D-D952DDB3046A}" srcOrd="0" destOrd="0" presId="urn:microsoft.com/office/officeart/2005/8/layout/vList6"/>
    <dgm:cxn modelId="{5B1021DA-F5D2-4A3C-9395-195DE8964C33}" srcId="{DE1C208B-71E8-4FCB-93D9-999C54E1C701}" destId="{C50D65BB-06BC-413E-8232-E58D3FC98A22}" srcOrd="0" destOrd="0" parTransId="{786F0C2E-8394-4452-888C-ABDA0DE0CBFC}" sibTransId="{D8488129-91BF-4A20-8FED-0F33355FFE7E}"/>
    <dgm:cxn modelId="{60C00FFE-8B68-440C-B3A6-29A0C57168ED}" type="presOf" srcId="{C57CFBF1-0A6C-453E-B52D-8A32F280F703}" destId="{2835252B-0E2D-4133-8FE2-302F08FAE20D}" srcOrd="0" destOrd="0" presId="urn:microsoft.com/office/officeart/2005/8/layout/vList6"/>
    <dgm:cxn modelId="{19A3F0B5-9DDA-4FAF-8A3B-B1DEB4506B70}" type="presOf" srcId="{C1832DFE-959D-4E8F-839A-A68890670CA2}" destId="{E85FB94A-A527-4A5E-A883-6C58880341C5}" srcOrd="0" destOrd="0" presId="urn:microsoft.com/office/officeart/2005/8/layout/vList6"/>
    <dgm:cxn modelId="{F99E1900-6692-42FB-A025-F734EB961C78}" srcId="{50AC44DF-D8EC-413D-B080-7C34ED0FBC22}" destId="{DE2D0D23-B425-4AE4-8A69-CF1A405D6572}" srcOrd="1" destOrd="0" parTransId="{13F0A511-41EC-4F87-9E24-554111ABD166}" sibTransId="{38AB4BC6-445C-482F-9753-C78E69707F7B}"/>
    <dgm:cxn modelId="{15586E7D-0373-45B7-8C9A-2134EC63062F}" type="presOf" srcId="{7973CE75-B552-4C2A-A7C5-6BDABC97964A}" destId="{5E96CEC7-DC96-4A3C-AA18-9BBC7BDDEE58}" srcOrd="0" destOrd="1" presId="urn:microsoft.com/office/officeart/2005/8/layout/vList6"/>
    <dgm:cxn modelId="{20AED770-5770-4E4C-B905-F8B6EB9275AA}" srcId="{CACE0A24-C2C2-464D-8D33-D3989CB061B8}" destId="{9F3389A3-BF7E-4720-9E9E-644160F28E25}" srcOrd="6" destOrd="0" parTransId="{614F0B7D-4D9F-49E6-B755-729F1BF92753}" sibTransId="{5CA9D91E-3CC7-483B-ACC8-D6C614DF7864}"/>
    <dgm:cxn modelId="{B253A82D-CCD4-47B7-B499-9B4FA7894036}" type="presOf" srcId="{C50D65BB-06BC-413E-8232-E58D3FC98A22}" destId="{4B7D66C4-0A35-4638-8091-1AEAE076CC7C}" srcOrd="0" destOrd="0" presId="urn:microsoft.com/office/officeart/2005/8/layout/vList6"/>
    <dgm:cxn modelId="{22EBC061-CBCA-4FF1-91A0-D2CA43EEE78B}" srcId="{E6D2B49E-35C7-47A1-B8F0-1D91CB66399E}" destId="{7973CE75-B552-4C2A-A7C5-6BDABC97964A}" srcOrd="1" destOrd="0" parTransId="{CF0C8D27-DC8C-494A-A9B6-9082097AD2DE}" sibTransId="{0A66DBAF-3B01-4DAD-B936-573C765CB10C}"/>
    <dgm:cxn modelId="{C2BD6418-6C92-44D4-A6F6-6C3FBFC18DDC}" type="presOf" srcId="{5A9E5F81-886D-4F96-94D5-BA79CFF2D520}" destId="{DFBD9070-3646-44CB-824B-BC4994BE61CF}" srcOrd="0" destOrd="0" presId="urn:microsoft.com/office/officeart/2005/8/layout/vList6"/>
    <dgm:cxn modelId="{F7D75B65-94B1-4310-A411-9997D50DA854}" srcId="{50AC44DF-D8EC-413D-B080-7C34ED0FBC22}" destId="{C1832DFE-959D-4E8F-839A-A68890670CA2}" srcOrd="0" destOrd="0" parTransId="{AC50B5C5-CEBC-4227-99B4-1BFB1A33FDD6}" sibTransId="{68495C44-3522-4F99-A2D6-7AE8A61C872C}"/>
    <dgm:cxn modelId="{780BB868-86D7-4723-8669-FB395FB9292D}" srcId="{9F3389A3-BF7E-4720-9E9E-644160F28E25}" destId="{C4FFE028-E50B-4B66-AC45-A02D72A89666}" srcOrd="1" destOrd="0" parTransId="{69401895-CF85-44CC-AC64-CF2F4C803828}" sibTransId="{58B3FE3D-625D-4AD2-9AF8-90D635D86245}"/>
    <dgm:cxn modelId="{88C7A11C-63F1-469F-8D5C-0821FB678254}" type="presOf" srcId="{28D75760-4A42-440A-805E-286E764BC60C}" destId="{4B7D66C4-0A35-4638-8091-1AEAE076CC7C}" srcOrd="0" destOrd="1" presId="urn:microsoft.com/office/officeart/2005/8/layout/vList6"/>
    <dgm:cxn modelId="{A06DEF61-DEBE-4309-933E-C3310638D4B7}" type="presOf" srcId="{C4FFE028-E50B-4B66-AC45-A02D72A89666}" destId="{E5E6291A-A965-472B-97A0-C99485949893}" srcOrd="0" destOrd="1" presId="urn:microsoft.com/office/officeart/2005/8/layout/vList6"/>
    <dgm:cxn modelId="{48D921AF-D377-4EC7-9FFE-CD7D883D71CE}" type="presOf" srcId="{01AFFA1D-1B27-4157-8D74-893A8B1CB1F1}" destId="{E5E6291A-A965-472B-97A0-C99485949893}" srcOrd="0" destOrd="0" presId="urn:microsoft.com/office/officeart/2005/8/layout/vList6"/>
    <dgm:cxn modelId="{DCF3A451-0344-45CB-BF89-D41690EEC98F}" type="presOf" srcId="{DE2D0D23-B425-4AE4-8A69-CF1A405D6572}" destId="{E85FB94A-A527-4A5E-A883-6C58880341C5}" srcOrd="0" destOrd="1" presId="urn:microsoft.com/office/officeart/2005/8/layout/vList6"/>
    <dgm:cxn modelId="{077B29C2-092B-41BE-AACB-E070407C1BDB}" srcId="{CACE0A24-C2C2-464D-8D33-D3989CB061B8}" destId="{E6D2B49E-35C7-47A1-B8F0-1D91CB66399E}" srcOrd="0" destOrd="0" parTransId="{0154A202-4586-4E59-8224-DC53F11C9D40}" sibTransId="{7547C94C-2118-481E-A4D9-1088696EB488}"/>
    <dgm:cxn modelId="{603EFF48-C7B7-4B5F-A4D5-0065899E6F7E}" srcId="{9F3389A3-BF7E-4720-9E9E-644160F28E25}" destId="{01AFFA1D-1B27-4157-8D74-893A8B1CB1F1}" srcOrd="0" destOrd="0" parTransId="{7EC7F92F-A257-4F19-9776-5F26A647EB2E}" sibTransId="{6D838108-8A41-4453-B307-A0C08EDF802C}"/>
    <dgm:cxn modelId="{D0F5F1A3-2597-4054-B773-FE939AB11EE2}" type="presOf" srcId="{CACE0A24-C2C2-464D-8D33-D3989CB061B8}" destId="{BB50268E-CD1C-422E-947A-1F41F1224385}" srcOrd="0" destOrd="0" presId="urn:microsoft.com/office/officeart/2005/8/layout/vList6"/>
    <dgm:cxn modelId="{2DFEA0DE-AFDD-41E3-AD62-5FB7F875BDEE}" type="presOf" srcId="{50AC44DF-D8EC-413D-B080-7C34ED0FBC22}" destId="{5DBA561D-F5B0-4B89-8F4B-793F5577E5BC}" srcOrd="0" destOrd="0" presId="urn:microsoft.com/office/officeart/2005/8/layout/vList6"/>
    <dgm:cxn modelId="{5BA1C859-9CF8-4551-BB97-DBCCFD373492}" srcId="{5A9E5F81-886D-4F96-94D5-BA79CFF2D520}" destId="{515636D2-A251-4E8E-AD7D-6F2DA45CD85F}" srcOrd="1" destOrd="0" parTransId="{CADBFCD2-E40C-435A-8659-A2CF393A7CD5}" sibTransId="{23349523-40B6-4801-9B91-04AA2D38D548}"/>
    <dgm:cxn modelId="{7AD72F17-BC1D-475E-B8BA-BACEDE685321}" type="presOf" srcId="{E6D2B49E-35C7-47A1-B8F0-1D91CB66399E}" destId="{601756AD-01C4-4D39-8E11-D4CBFE2EF9BF}" srcOrd="0" destOrd="0" presId="urn:microsoft.com/office/officeart/2005/8/layout/vList6"/>
    <dgm:cxn modelId="{DA96FF34-006F-4842-BD43-D1F606AC09F2}" srcId="{825B1B69-3BCF-42D4-95C7-1E2DE697A7E1}" destId="{C707F9FB-799A-4C5F-8384-84E6A8FBDE47}" srcOrd="0" destOrd="0" parTransId="{09E1C77A-7642-401B-86DF-E5A425FD8171}" sibTransId="{49FFF9A5-6903-4CED-9FD9-0BF07ADF4434}"/>
    <dgm:cxn modelId="{E1B2EC1B-30D8-498B-AD7A-70248194926A}" srcId="{CACE0A24-C2C2-464D-8D33-D3989CB061B8}" destId="{DE1C208B-71E8-4FCB-93D9-999C54E1C701}" srcOrd="3" destOrd="0" parTransId="{19D38F47-03F6-4FCE-AA00-9DF5CB3BF8D3}" sibTransId="{790F1FB5-6FEE-4FA4-AE56-137C9F49DE54}"/>
    <dgm:cxn modelId="{17AA6028-DBBA-487B-B41F-62B5E1C6A913}" type="presOf" srcId="{5883BC66-0BE7-452F-BE81-282B1067932D}" destId="{0181A991-A902-4F46-8801-F9EBD92E50E7}" srcOrd="0" destOrd="0" presId="urn:microsoft.com/office/officeart/2005/8/layout/vList6"/>
    <dgm:cxn modelId="{605BEF2F-9E58-4BBA-826A-5F3FE5BBA8FA}" type="presOf" srcId="{801E26D9-DC1A-452F-99A8-387A3BFAFA2E}" destId="{2835252B-0E2D-4133-8FE2-302F08FAE20D}" srcOrd="0" destOrd="1" presId="urn:microsoft.com/office/officeart/2005/8/layout/vList6"/>
    <dgm:cxn modelId="{06BB9E9D-E337-4464-BE21-EA8444F3FF28}" srcId="{CACE0A24-C2C2-464D-8D33-D3989CB061B8}" destId="{5883BC66-0BE7-452F-BE81-282B1067932D}" srcOrd="5" destOrd="0" parTransId="{185DD577-C136-4822-9B78-7F07974768B9}" sibTransId="{F29D1E2A-35F4-4E09-829A-B7DFD80B28C6}"/>
    <dgm:cxn modelId="{F7BD136A-EAE1-4063-AA70-B6BC38EB983E}" type="presOf" srcId="{515636D2-A251-4E8E-AD7D-6F2DA45CD85F}" destId="{32527385-ED79-4306-A07D-927EF4637FC0}" srcOrd="0" destOrd="1" presId="urn:microsoft.com/office/officeart/2005/8/layout/vList6"/>
    <dgm:cxn modelId="{67CA15F1-15E9-41CB-8865-A0F42A258741}" srcId="{5883BC66-0BE7-452F-BE81-282B1067932D}" destId="{801E26D9-DC1A-452F-99A8-387A3BFAFA2E}" srcOrd="1" destOrd="0" parTransId="{418F32A0-3034-4A40-ABDD-99C76D22B45F}" sibTransId="{165B3078-BE3F-41BE-B473-8E82BCDE743B}"/>
    <dgm:cxn modelId="{A1052B92-2A90-4951-B71D-DC392902BDC4}" type="presOf" srcId="{825B1B69-3BCF-42D4-95C7-1E2DE697A7E1}" destId="{A2F6A55E-8E51-4245-BDED-F3FAD452AFE8}" srcOrd="0" destOrd="0" presId="urn:microsoft.com/office/officeart/2005/8/layout/vList6"/>
    <dgm:cxn modelId="{C3617954-3D27-4420-AB7D-53493AAE4F3F}" srcId="{5883BC66-0BE7-452F-BE81-282B1067932D}" destId="{C57CFBF1-0A6C-453E-B52D-8A32F280F703}" srcOrd="0" destOrd="0" parTransId="{FCCEEBD1-67E4-4786-A355-43A46CE22D8A}" sibTransId="{FE8656BE-6AD6-4072-9D42-99847E9D2A61}"/>
    <dgm:cxn modelId="{4020CEB2-3865-4FF7-B330-42F444043105}" type="presOf" srcId="{DE1C208B-71E8-4FCB-93D9-999C54E1C701}" destId="{411E009E-F698-4F5E-8326-20E5783CF98C}" srcOrd="0" destOrd="0" presId="urn:microsoft.com/office/officeart/2005/8/layout/vList6"/>
    <dgm:cxn modelId="{9268C9B5-2588-48C2-AFB4-5A8A6BF3E998}" srcId="{CACE0A24-C2C2-464D-8D33-D3989CB061B8}" destId="{5A9E5F81-886D-4F96-94D5-BA79CFF2D520}" srcOrd="2" destOrd="0" parTransId="{5837884F-9316-42CE-8673-97C31BCDAA12}" sibTransId="{CBBE9F44-E585-4F3C-8F49-58B8186B0F6B}"/>
    <dgm:cxn modelId="{91F59117-AC3E-4EA7-910A-AB73284E1228}" type="presOf" srcId="{52753BF6-F209-427A-9429-CD206210FD9F}" destId="{5E96CEC7-DC96-4A3C-AA18-9BBC7BDDEE58}" srcOrd="0" destOrd="0" presId="urn:microsoft.com/office/officeart/2005/8/layout/vList6"/>
    <dgm:cxn modelId="{E6FB5C34-ECF2-4477-BAE5-BBE540E0B939}" srcId="{CACE0A24-C2C2-464D-8D33-D3989CB061B8}" destId="{825B1B69-3BCF-42D4-95C7-1E2DE697A7E1}" srcOrd="4" destOrd="0" parTransId="{975F07DC-7800-4044-A64C-6267E702074D}" sibTransId="{5C9D4D76-1C2E-43E9-95B6-202B49AF4E69}"/>
    <dgm:cxn modelId="{A962EEBA-7C2B-44F9-B1DD-2EEC69D0FC6E}" srcId="{5A9E5F81-886D-4F96-94D5-BA79CFF2D520}" destId="{9ACA7938-F611-4CD9-9EF3-ACB55738BA7A}" srcOrd="0" destOrd="0" parTransId="{3F968FE7-E160-4CE0-8110-0507F24F12A0}" sibTransId="{D2096C11-756B-4E2C-944B-6997BB6BA9F6}"/>
    <dgm:cxn modelId="{00E9D3EE-3F5C-4E7D-BDFF-04A7F19A9EC5}" srcId="{E6D2B49E-35C7-47A1-B8F0-1D91CB66399E}" destId="{52753BF6-F209-427A-9429-CD206210FD9F}" srcOrd="0" destOrd="0" parTransId="{F111D826-DA66-450A-A691-9F798AF515E3}" sibTransId="{07422641-F994-48FA-82CC-E481D1B7F252}"/>
    <dgm:cxn modelId="{1B98BE7C-139E-4F50-9643-803E9A0C12F8}" type="presParOf" srcId="{BB50268E-CD1C-422E-947A-1F41F1224385}" destId="{648C5F7F-E091-4679-B043-5C5ABBB1E005}" srcOrd="0" destOrd="0" presId="urn:microsoft.com/office/officeart/2005/8/layout/vList6"/>
    <dgm:cxn modelId="{FCECA4FE-3BBF-4F28-8144-A1835E01A01B}" type="presParOf" srcId="{648C5F7F-E091-4679-B043-5C5ABBB1E005}" destId="{601756AD-01C4-4D39-8E11-D4CBFE2EF9BF}" srcOrd="0" destOrd="0" presId="urn:microsoft.com/office/officeart/2005/8/layout/vList6"/>
    <dgm:cxn modelId="{467953D5-1B40-4E30-83B0-7CD5479198D5}" type="presParOf" srcId="{648C5F7F-E091-4679-B043-5C5ABBB1E005}" destId="{5E96CEC7-DC96-4A3C-AA18-9BBC7BDDEE58}" srcOrd="1" destOrd="0" presId="urn:microsoft.com/office/officeart/2005/8/layout/vList6"/>
    <dgm:cxn modelId="{575537A3-1077-4D55-BD3B-3C4B66363AB8}" type="presParOf" srcId="{BB50268E-CD1C-422E-947A-1F41F1224385}" destId="{71D430FB-83EA-4BE7-9550-14086AC98CFF}" srcOrd="1" destOrd="0" presId="urn:microsoft.com/office/officeart/2005/8/layout/vList6"/>
    <dgm:cxn modelId="{854DB0D9-3B0D-4B5E-A8F6-C25E63B29A69}" type="presParOf" srcId="{BB50268E-CD1C-422E-947A-1F41F1224385}" destId="{5765D538-30A0-4373-875D-219FF205B1CC}" srcOrd="2" destOrd="0" presId="urn:microsoft.com/office/officeart/2005/8/layout/vList6"/>
    <dgm:cxn modelId="{5E15BB15-A4CB-4C42-BF89-B19A42156C26}" type="presParOf" srcId="{5765D538-30A0-4373-875D-219FF205B1CC}" destId="{5DBA561D-F5B0-4B89-8F4B-793F5577E5BC}" srcOrd="0" destOrd="0" presId="urn:microsoft.com/office/officeart/2005/8/layout/vList6"/>
    <dgm:cxn modelId="{DCF03E8D-E4F4-4D1A-8E80-4B8D95EF8CF5}" type="presParOf" srcId="{5765D538-30A0-4373-875D-219FF205B1CC}" destId="{E85FB94A-A527-4A5E-A883-6C58880341C5}" srcOrd="1" destOrd="0" presId="urn:microsoft.com/office/officeart/2005/8/layout/vList6"/>
    <dgm:cxn modelId="{95A7B78A-822C-4FDD-B348-C8E3A1E71D55}" type="presParOf" srcId="{BB50268E-CD1C-422E-947A-1F41F1224385}" destId="{0CDA179C-4322-4C33-A893-9283DCB7790C}" srcOrd="3" destOrd="0" presId="urn:microsoft.com/office/officeart/2005/8/layout/vList6"/>
    <dgm:cxn modelId="{1FB4885F-5EE6-44F6-B129-790F994F2477}" type="presParOf" srcId="{BB50268E-CD1C-422E-947A-1F41F1224385}" destId="{039E681F-B4C4-4184-9ED4-135F8F49CDD7}" srcOrd="4" destOrd="0" presId="urn:microsoft.com/office/officeart/2005/8/layout/vList6"/>
    <dgm:cxn modelId="{DF84F6DD-FC47-4B31-8286-2CEF861E2F38}" type="presParOf" srcId="{039E681F-B4C4-4184-9ED4-135F8F49CDD7}" destId="{DFBD9070-3646-44CB-824B-BC4994BE61CF}" srcOrd="0" destOrd="0" presId="urn:microsoft.com/office/officeart/2005/8/layout/vList6"/>
    <dgm:cxn modelId="{AC806BDC-C4BF-46CD-A09D-4DEDE95421B1}" type="presParOf" srcId="{039E681F-B4C4-4184-9ED4-135F8F49CDD7}" destId="{32527385-ED79-4306-A07D-927EF4637FC0}" srcOrd="1" destOrd="0" presId="urn:microsoft.com/office/officeart/2005/8/layout/vList6"/>
    <dgm:cxn modelId="{6E0748D1-3262-4FD0-AB5C-9EE0AD7DD291}" type="presParOf" srcId="{BB50268E-CD1C-422E-947A-1F41F1224385}" destId="{F0404A2F-0A40-474D-8B35-EAEB05174EAB}" srcOrd="5" destOrd="0" presId="urn:microsoft.com/office/officeart/2005/8/layout/vList6"/>
    <dgm:cxn modelId="{7F3AC734-A72F-46C2-A968-CCF02D4C868A}" type="presParOf" srcId="{BB50268E-CD1C-422E-947A-1F41F1224385}" destId="{53AF4CDD-2C28-4BC7-8776-61D319193F04}" srcOrd="6" destOrd="0" presId="urn:microsoft.com/office/officeart/2005/8/layout/vList6"/>
    <dgm:cxn modelId="{13FF2C82-0B72-47E7-8E9B-69BAE42C3440}" type="presParOf" srcId="{53AF4CDD-2C28-4BC7-8776-61D319193F04}" destId="{411E009E-F698-4F5E-8326-20E5783CF98C}" srcOrd="0" destOrd="0" presId="urn:microsoft.com/office/officeart/2005/8/layout/vList6"/>
    <dgm:cxn modelId="{9B342A2D-ADAB-4E8A-840C-3D53F0DB9FCC}" type="presParOf" srcId="{53AF4CDD-2C28-4BC7-8776-61D319193F04}" destId="{4B7D66C4-0A35-4638-8091-1AEAE076CC7C}" srcOrd="1" destOrd="0" presId="urn:microsoft.com/office/officeart/2005/8/layout/vList6"/>
    <dgm:cxn modelId="{D0913661-C7FA-4671-86AF-AAF9D47830A6}" type="presParOf" srcId="{BB50268E-CD1C-422E-947A-1F41F1224385}" destId="{67C26BF7-1E60-4631-A39F-53B772771EEF}" srcOrd="7" destOrd="0" presId="urn:microsoft.com/office/officeart/2005/8/layout/vList6"/>
    <dgm:cxn modelId="{585B39D9-B6E7-47A4-A91C-46D089F754B1}" type="presParOf" srcId="{BB50268E-CD1C-422E-947A-1F41F1224385}" destId="{5C3B1403-9C89-4310-AA3B-C44BB7E07B64}" srcOrd="8" destOrd="0" presId="urn:microsoft.com/office/officeart/2005/8/layout/vList6"/>
    <dgm:cxn modelId="{116AAAE8-0780-4B6C-B405-EC43A020B8FF}" type="presParOf" srcId="{5C3B1403-9C89-4310-AA3B-C44BB7E07B64}" destId="{A2F6A55E-8E51-4245-BDED-F3FAD452AFE8}" srcOrd="0" destOrd="0" presId="urn:microsoft.com/office/officeart/2005/8/layout/vList6"/>
    <dgm:cxn modelId="{A84FFD27-4074-43F4-B624-744D117D836B}" type="presParOf" srcId="{5C3B1403-9C89-4310-AA3B-C44BB7E07B64}" destId="{60FB1D99-51F3-46B5-93D3-36506272BE11}" srcOrd="1" destOrd="0" presId="urn:microsoft.com/office/officeart/2005/8/layout/vList6"/>
    <dgm:cxn modelId="{764B3EFA-635F-40C5-81AB-18F3A3B1C2EA}" type="presParOf" srcId="{BB50268E-CD1C-422E-947A-1F41F1224385}" destId="{1522C3E9-E850-468E-A6E0-AA943CC327F7}" srcOrd="9" destOrd="0" presId="urn:microsoft.com/office/officeart/2005/8/layout/vList6"/>
    <dgm:cxn modelId="{1046BD38-C0AB-4F0D-A47E-D0D591A33CC2}" type="presParOf" srcId="{BB50268E-CD1C-422E-947A-1F41F1224385}" destId="{D06FE8B7-0DB3-463F-BDCA-6749EE7BCC6A}" srcOrd="10" destOrd="0" presId="urn:microsoft.com/office/officeart/2005/8/layout/vList6"/>
    <dgm:cxn modelId="{5F51BA94-0B9C-4579-9054-73D5216100B1}" type="presParOf" srcId="{D06FE8B7-0DB3-463F-BDCA-6749EE7BCC6A}" destId="{0181A991-A902-4F46-8801-F9EBD92E50E7}" srcOrd="0" destOrd="0" presId="urn:microsoft.com/office/officeart/2005/8/layout/vList6"/>
    <dgm:cxn modelId="{1517F85B-E76E-464C-B58F-B330960B8EE0}" type="presParOf" srcId="{D06FE8B7-0DB3-463F-BDCA-6749EE7BCC6A}" destId="{2835252B-0E2D-4133-8FE2-302F08FAE20D}" srcOrd="1" destOrd="0" presId="urn:microsoft.com/office/officeart/2005/8/layout/vList6"/>
    <dgm:cxn modelId="{A36567EC-E387-43C0-A7A6-05AE12795384}" type="presParOf" srcId="{BB50268E-CD1C-422E-947A-1F41F1224385}" destId="{28DE1DB5-BA4E-4976-B2B0-C37672AA0242}" srcOrd="11" destOrd="0" presId="urn:microsoft.com/office/officeart/2005/8/layout/vList6"/>
    <dgm:cxn modelId="{7FFAA9B9-4EAA-453A-9E6C-B61FFCA421FC}" type="presParOf" srcId="{BB50268E-CD1C-422E-947A-1F41F1224385}" destId="{5BE37C3D-9FFC-4A3D-A8FA-C352BED5EE96}" srcOrd="12" destOrd="0" presId="urn:microsoft.com/office/officeart/2005/8/layout/vList6"/>
    <dgm:cxn modelId="{7D4D5A4A-89AC-4501-AD01-9D40A3EE5B4F}" type="presParOf" srcId="{5BE37C3D-9FFC-4A3D-A8FA-C352BED5EE96}" destId="{6D937774-D600-4F3E-828D-D952DDB3046A}" srcOrd="0" destOrd="0" presId="urn:microsoft.com/office/officeart/2005/8/layout/vList6"/>
    <dgm:cxn modelId="{6FACBF1C-C6AD-4D00-BB95-AF88C8075E7E}" type="presParOf" srcId="{5BE37C3D-9FFC-4A3D-A8FA-C352BED5EE96}" destId="{E5E6291A-A965-472B-97A0-C9948594989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8EED07-F0A3-489B-AA71-1913D1BCF6CE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98A685A3-00B9-433C-9BFF-C8624F1CF46E}">
      <dgm:prSet phldrT="[Text]" custT="1"/>
      <dgm:spPr/>
      <dgm:t>
        <a:bodyPr/>
        <a:lstStyle/>
        <a:p>
          <a:r>
            <a:rPr lang="en-ZA" sz="1600" dirty="0" smtClean="0"/>
            <a:t>Limited surveillance capability &amp; coverage over the country’s airspace; many small airstrips close to the borderline </a:t>
          </a:r>
          <a:endParaRPr lang="en-ZA" sz="1600" dirty="0"/>
        </a:p>
      </dgm:t>
    </dgm:pt>
    <dgm:pt modelId="{710216E7-0C8A-416A-8340-FF3187732EEC}" type="parTrans" cxnId="{C077BF1C-17FD-4A96-B722-21F1AD4DCEAA}">
      <dgm:prSet/>
      <dgm:spPr/>
      <dgm:t>
        <a:bodyPr/>
        <a:lstStyle/>
        <a:p>
          <a:endParaRPr lang="en-ZA"/>
        </a:p>
      </dgm:t>
    </dgm:pt>
    <dgm:pt modelId="{E9C000CB-1B9E-4AE9-8787-8D861866F99D}" type="sibTrans" cxnId="{C077BF1C-17FD-4A96-B722-21F1AD4DCEAA}">
      <dgm:prSet/>
      <dgm:spPr/>
      <dgm:t>
        <a:bodyPr/>
        <a:lstStyle/>
        <a:p>
          <a:endParaRPr lang="en-ZA"/>
        </a:p>
      </dgm:t>
    </dgm:pt>
    <dgm:pt modelId="{984196F4-546E-4814-8EC8-A222D37EE656}">
      <dgm:prSet phldrT="[Text]" custT="1"/>
      <dgm:spPr/>
      <dgm:t>
        <a:bodyPr/>
        <a:lstStyle/>
        <a:p>
          <a:r>
            <a:rPr lang="en-ZA" sz="1600" dirty="0" smtClean="0"/>
            <a:t>Extensive maritime jurisdiction; Vessel Monitoring System (VMS) is transponder based; Large volumes of cargo pass through maritime Ports of Entry; illegal fishing; illicit movement of contraband and narcotics </a:t>
          </a:r>
          <a:endParaRPr lang="en-ZA" sz="1600" dirty="0"/>
        </a:p>
      </dgm:t>
    </dgm:pt>
    <dgm:pt modelId="{42BC8F26-8559-4250-877D-94BF109C1549}" type="parTrans" cxnId="{B38D10E4-302B-4F1A-9BC5-9FDBB5A4B64B}">
      <dgm:prSet/>
      <dgm:spPr/>
      <dgm:t>
        <a:bodyPr/>
        <a:lstStyle/>
        <a:p>
          <a:endParaRPr lang="en-ZA"/>
        </a:p>
      </dgm:t>
    </dgm:pt>
    <dgm:pt modelId="{88DD27F8-1E8D-47EB-A147-49AFB78C9D89}" type="sibTrans" cxnId="{B38D10E4-302B-4F1A-9BC5-9FDBB5A4B64B}">
      <dgm:prSet/>
      <dgm:spPr/>
      <dgm:t>
        <a:bodyPr/>
        <a:lstStyle/>
        <a:p>
          <a:endParaRPr lang="en-ZA"/>
        </a:p>
      </dgm:t>
    </dgm:pt>
    <dgm:pt modelId="{8A752127-43D9-440B-A4D0-C8A8EBF48D59}">
      <dgm:prSet phldrT="[Text]" custT="1"/>
      <dgm:spPr/>
      <dgm:t>
        <a:bodyPr/>
        <a:lstStyle/>
        <a:p>
          <a:r>
            <a:rPr lang="en-ZA" sz="1600" dirty="0" smtClean="0"/>
            <a:t>Over 39m people move through 72 Ports of Entry annually; Extensive land (4471km) &amp; coastal (3924km) borders; high number of Ports of Entry; 7 </a:t>
          </a:r>
          <a:r>
            <a:rPr lang="en-ZA" sz="1600" dirty="0" err="1" smtClean="0"/>
            <a:t>Transfrontier</a:t>
          </a:r>
          <a:r>
            <a:rPr lang="en-ZA" sz="1600" dirty="0" smtClean="0"/>
            <a:t> Conservation Parks; many informal border crossings;  cross-border communities; inadequate border fences &amp; patrol roads; strategic gaps in the borderline; wild-life poaching; illegal migration    </a:t>
          </a:r>
          <a:endParaRPr lang="en-ZA" sz="1600" dirty="0"/>
        </a:p>
      </dgm:t>
    </dgm:pt>
    <dgm:pt modelId="{36655838-45B0-42B8-AFBD-813CF2D11E7C}" type="parTrans" cxnId="{7309B9E1-1BA3-4FDA-A92F-8D2B95425461}">
      <dgm:prSet/>
      <dgm:spPr/>
      <dgm:t>
        <a:bodyPr/>
        <a:lstStyle/>
        <a:p>
          <a:endParaRPr lang="en-ZA"/>
        </a:p>
      </dgm:t>
    </dgm:pt>
    <dgm:pt modelId="{83FACED5-FBE7-483A-9785-F1D8AE163042}" type="sibTrans" cxnId="{7309B9E1-1BA3-4FDA-A92F-8D2B95425461}">
      <dgm:prSet/>
      <dgm:spPr/>
      <dgm:t>
        <a:bodyPr/>
        <a:lstStyle/>
        <a:p>
          <a:endParaRPr lang="en-ZA"/>
        </a:p>
      </dgm:t>
    </dgm:pt>
    <dgm:pt modelId="{7C519386-338F-4B6B-B801-97FD1EE9187D}" type="pres">
      <dgm:prSet presAssocID="{738EED07-F0A3-489B-AA71-1913D1BCF6CE}" presName="compositeShape" presStyleCnt="0">
        <dgm:presLayoutVars>
          <dgm:dir/>
          <dgm:resizeHandles/>
        </dgm:presLayoutVars>
      </dgm:prSet>
      <dgm:spPr/>
    </dgm:pt>
    <dgm:pt modelId="{797C9FFB-978B-4656-8C17-D9B9855E69C1}" type="pres">
      <dgm:prSet presAssocID="{738EED07-F0A3-489B-AA71-1913D1BCF6CE}" presName="pyramid" presStyleLbl="node1" presStyleIdx="0" presStyleCnt="1"/>
      <dgm:spPr/>
    </dgm:pt>
    <dgm:pt modelId="{3505D5B4-B4EC-4D8C-87EC-82FCFFE124AC}" type="pres">
      <dgm:prSet presAssocID="{738EED07-F0A3-489B-AA71-1913D1BCF6CE}" presName="theList" presStyleCnt="0"/>
      <dgm:spPr/>
    </dgm:pt>
    <dgm:pt modelId="{73DC96E3-C5C4-441A-BD8C-D7767BBC3446}" type="pres">
      <dgm:prSet presAssocID="{98A685A3-00B9-433C-9BFF-C8624F1CF46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6DB42CD-13D3-481C-89B7-7A9B9FA9038E}" type="pres">
      <dgm:prSet presAssocID="{98A685A3-00B9-433C-9BFF-C8624F1CF46E}" presName="aSpace" presStyleCnt="0"/>
      <dgm:spPr/>
    </dgm:pt>
    <dgm:pt modelId="{ED363A33-E3FF-4637-AC20-26FAC60D78B0}" type="pres">
      <dgm:prSet presAssocID="{984196F4-546E-4814-8EC8-A222D37EE656}" presName="aNode" presStyleLbl="fgAcc1" presStyleIdx="1" presStyleCnt="3" custScaleX="17355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F68A383-DD9F-4027-8CD8-CDB7C1BEA89F}" type="pres">
      <dgm:prSet presAssocID="{984196F4-546E-4814-8EC8-A222D37EE656}" presName="aSpace" presStyleCnt="0"/>
      <dgm:spPr/>
    </dgm:pt>
    <dgm:pt modelId="{7D3EE237-6E78-4D7A-B5EF-BCECA75157A0}" type="pres">
      <dgm:prSet presAssocID="{8A752127-43D9-440B-A4D0-C8A8EBF48D59}" presName="aNode" presStyleLbl="fgAcc1" presStyleIdx="2" presStyleCnt="3" custScaleX="184287" custScaleY="16144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FCB970A-00F7-432D-9BE2-58EFB1387866}" type="pres">
      <dgm:prSet presAssocID="{8A752127-43D9-440B-A4D0-C8A8EBF48D59}" presName="aSpace" presStyleCnt="0"/>
      <dgm:spPr/>
    </dgm:pt>
  </dgm:ptLst>
  <dgm:cxnLst>
    <dgm:cxn modelId="{AF2592A3-744B-4C0D-B568-C478871F16EE}" type="presOf" srcId="{8A752127-43D9-440B-A4D0-C8A8EBF48D59}" destId="{7D3EE237-6E78-4D7A-B5EF-BCECA75157A0}" srcOrd="0" destOrd="0" presId="urn:microsoft.com/office/officeart/2005/8/layout/pyramid2"/>
    <dgm:cxn modelId="{C077BF1C-17FD-4A96-B722-21F1AD4DCEAA}" srcId="{738EED07-F0A3-489B-AA71-1913D1BCF6CE}" destId="{98A685A3-00B9-433C-9BFF-C8624F1CF46E}" srcOrd="0" destOrd="0" parTransId="{710216E7-0C8A-416A-8340-FF3187732EEC}" sibTransId="{E9C000CB-1B9E-4AE9-8787-8D861866F99D}"/>
    <dgm:cxn modelId="{B38D10E4-302B-4F1A-9BC5-9FDBB5A4B64B}" srcId="{738EED07-F0A3-489B-AA71-1913D1BCF6CE}" destId="{984196F4-546E-4814-8EC8-A222D37EE656}" srcOrd="1" destOrd="0" parTransId="{42BC8F26-8559-4250-877D-94BF109C1549}" sibTransId="{88DD27F8-1E8D-47EB-A147-49AFB78C9D89}"/>
    <dgm:cxn modelId="{116A823D-D8D8-4424-A372-58AE9F658F40}" type="presOf" srcId="{984196F4-546E-4814-8EC8-A222D37EE656}" destId="{ED363A33-E3FF-4637-AC20-26FAC60D78B0}" srcOrd="0" destOrd="0" presId="urn:microsoft.com/office/officeart/2005/8/layout/pyramid2"/>
    <dgm:cxn modelId="{A10060BB-EF45-4323-92F7-AD20C0511CA9}" type="presOf" srcId="{98A685A3-00B9-433C-9BFF-C8624F1CF46E}" destId="{73DC96E3-C5C4-441A-BD8C-D7767BBC3446}" srcOrd="0" destOrd="0" presId="urn:microsoft.com/office/officeart/2005/8/layout/pyramid2"/>
    <dgm:cxn modelId="{7309B9E1-1BA3-4FDA-A92F-8D2B95425461}" srcId="{738EED07-F0A3-489B-AA71-1913D1BCF6CE}" destId="{8A752127-43D9-440B-A4D0-C8A8EBF48D59}" srcOrd="2" destOrd="0" parTransId="{36655838-45B0-42B8-AFBD-813CF2D11E7C}" sibTransId="{83FACED5-FBE7-483A-9785-F1D8AE163042}"/>
    <dgm:cxn modelId="{087880EA-467E-4E53-AD87-99BAF7CE718F}" type="presOf" srcId="{738EED07-F0A3-489B-AA71-1913D1BCF6CE}" destId="{7C519386-338F-4B6B-B801-97FD1EE9187D}" srcOrd="0" destOrd="0" presId="urn:microsoft.com/office/officeart/2005/8/layout/pyramid2"/>
    <dgm:cxn modelId="{B459DED9-8A4E-445F-A028-AFD827A60C6D}" type="presParOf" srcId="{7C519386-338F-4B6B-B801-97FD1EE9187D}" destId="{797C9FFB-978B-4656-8C17-D9B9855E69C1}" srcOrd="0" destOrd="0" presId="urn:microsoft.com/office/officeart/2005/8/layout/pyramid2"/>
    <dgm:cxn modelId="{C0BA6E1F-25C3-4CFC-92D9-A8E3B09C63A9}" type="presParOf" srcId="{7C519386-338F-4B6B-B801-97FD1EE9187D}" destId="{3505D5B4-B4EC-4D8C-87EC-82FCFFE124AC}" srcOrd="1" destOrd="0" presId="urn:microsoft.com/office/officeart/2005/8/layout/pyramid2"/>
    <dgm:cxn modelId="{75C36B44-1733-4B1D-9608-66274C700156}" type="presParOf" srcId="{3505D5B4-B4EC-4D8C-87EC-82FCFFE124AC}" destId="{73DC96E3-C5C4-441A-BD8C-D7767BBC3446}" srcOrd="0" destOrd="0" presId="urn:microsoft.com/office/officeart/2005/8/layout/pyramid2"/>
    <dgm:cxn modelId="{57831F05-8E8E-4A51-AEF8-67A22C907AB0}" type="presParOf" srcId="{3505D5B4-B4EC-4D8C-87EC-82FCFFE124AC}" destId="{66DB42CD-13D3-481C-89B7-7A9B9FA9038E}" srcOrd="1" destOrd="0" presId="urn:microsoft.com/office/officeart/2005/8/layout/pyramid2"/>
    <dgm:cxn modelId="{18AAC48F-CF3A-49CF-A76A-94DB1A950A2D}" type="presParOf" srcId="{3505D5B4-B4EC-4D8C-87EC-82FCFFE124AC}" destId="{ED363A33-E3FF-4637-AC20-26FAC60D78B0}" srcOrd="2" destOrd="0" presId="urn:microsoft.com/office/officeart/2005/8/layout/pyramid2"/>
    <dgm:cxn modelId="{E203CE1E-1AEF-4412-B637-8F68A4F33A8A}" type="presParOf" srcId="{3505D5B4-B4EC-4D8C-87EC-82FCFFE124AC}" destId="{1F68A383-DD9F-4027-8CD8-CDB7C1BEA89F}" srcOrd="3" destOrd="0" presId="urn:microsoft.com/office/officeart/2005/8/layout/pyramid2"/>
    <dgm:cxn modelId="{78247590-5AC1-44D7-879E-CA677A76656F}" type="presParOf" srcId="{3505D5B4-B4EC-4D8C-87EC-82FCFFE124AC}" destId="{7D3EE237-6E78-4D7A-B5EF-BCECA75157A0}" srcOrd="4" destOrd="0" presId="urn:microsoft.com/office/officeart/2005/8/layout/pyramid2"/>
    <dgm:cxn modelId="{6B551161-3B67-43B0-85A0-837A6BFF97EF}" type="presParOf" srcId="{3505D5B4-B4EC-4D8C-87EC-82FCFFE124AC}" destId="{2FCB970A-00F7-432D-9BE2-58EFB138786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008FE-55AF-42B4-9F63-2C87416D0496}" type="datetimeFigureOut">
              <a:rPr lang="en-ZA" smtClean="0"/>
              <a:t>2017/11/09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632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632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49A1E-10FB-4E63-957E-64D5CDF1772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36623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C69BD-7A01-484E-AFB5-67296923DA1A}" type="datetimeFigureOut">
              <a:rPr lang="en-ZA" smtClean="0"/>
              <a:t>2017/11/09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14878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6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428166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EE4B8-AE22-4164-9962-6DE0BACC11C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50455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E4B8-AE22-4164-9962-6DE0BACC11CD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257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E4B8-AE22-4164-9962-6DE0BACC11CD}" type="slidenum">
              <a:rPr lang="en-ZA" smtClean="0"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2572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E4B8-AE22-4164-9962-6DE0BACC11CD}" type="slidenum">
              <a:rPr lang="en-ZA" smtClean="0"/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948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E4B8-AE22-4164-9962-6DE0BACC11CD}" type="slidenum">
              <a:rPr lang="en-ZA" smtClean="0"/>
              <a:t>23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7543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E4B8-AE22-4164-9962-6DE0BACC11CD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2572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E4B8-AE22-4164-9962-6DE0BACC11CD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257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E4B8-AE22-4164-9962-6DE0BACC11CD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2572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E4B8-AE22-4164-9962-6DE0BACC11CD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2572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E4B8-AE22-4164-9962-6DE0BACC11CD}" type="slidenum">
              <a:rPr lang="en-ZA" smtClean="0"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2572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E4B8-AE22-4164-9962-6DE0BACC11CD}" type="slidenum">
              <a:rPr lang="en-ZA" smtClean="0"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2572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E4B8-AE22-4164-9962-6DE0BACC11CD}" type="slidenum">
              <a:rPr lang="en-ZA" smtClean="0"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2572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E4B8-AE22-4164-9962-6DE0BACC11CD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257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EF78-40B6-46D3-8741-5BBA864D464E}" type="datetime1">
              <a:rPr lang="en-ZA" smtClean="0"/>
              <a:t>2017/11/09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6514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677E-8534-4735-9E34-E8649A081E66}" type="datetime1">
              <a:rPr lang="en-ZA" smtClean="0"/>
              <a:t>2017/11/09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3620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7156-7C12-4943-97ED-43614A050D93}" type="datetime1">
              <a:rPr lang="en-ZA" smtClean="0"/>
              <a:t>2017/11/09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567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6493-6140-408E-873F-0D4AA919C6F0}" type="datetime1">
              <a:rPr lang="en-ZA" smtClean="0"/>
              <a:t>2017/11/09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1157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2A5F-CCE7-4889-A965-8856E550D16B}" type="datetime1">
              <a:rPr lang="en-ZA" smtClean="0"/>
              <a:t>2017/11/09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344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A953-ECB6-4F0A-BC66-66ED52888F79}" type="datetime1">
              <a:rPr lang="en-ZA" smtClean="0"/>
              <a:t>2017/11/09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3085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337D-C4F9-4C2A-9347-AD391D05D7F7}" type="datetime1">
              <a:rPr lang="en-ZA" smtClean="0"/>
              <a:t>2017/11/09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2246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40C-F8F5-4E11-9B58-8C0A9351F8B3}" type="datetime1">
              <a:rPr lang="en-ZA" smtClean="0"/>
              <a:t>2017/11/09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1031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D82B-6F30-4FF7-8424-C0DA5E0C7FDB}" type="datetime1">
              <a:rPr lang="en-ZA" smtClean="0"/>
              <a:t>2017/11/09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5949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E7D-E90B-41F6-BF9F-B9CF6DCA3E18}" type="datetime1">
              <a:rPr lang="en-ZA" smtClean="0"/>
              <a:t>2017/11/09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7620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64B-82C6-4132-A45D-66447C990BA8}" type="datetime1">
              <a:rPr lang="en-ZA" smtClean="0"/>
              <a:t>2017/11/09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108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C64B2-B995-4816-9362-149649846EB3}" type="datetime1">
              <a:rPr lang="en-ZA" smtClean="0"/>
              <a:t>2017/11/09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smtClean="0"/>
              <a:t>CONFIDENTIAL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3117-1FA1-40CD-8E90-1A700EF97A9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594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mailto:bma.pmo@dha.gov.za" TargetMode="External"/><Relationship Id="rId4" Type="http://schemas.openxmlformats.org/officeDocument/2006/relationships/hyperlink" Target="mailto:elroy.africa@dha.gov.z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5"/>
            <a:ext cx="8352927" cy="1374945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ZA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700" b="1" dirty="0" smtClean="0">
                <a:latin typeface="Arial" pitchFamily="34" charset="0"/>
                <a:cs typeface="Arial" pitchFamily="34" charset="0"/>
              </a:rPr>
            </a:br>
            <a:r>
              <a:rPr lang="en-ZA" sz="2700" b="1" dirty="0" smtClean="0">
                <a:latin typeface="Arial" pitchFamily="34" charset="0"/>
                <a:cs typeface="Arial" pitchFamily="34" charset="0"/>
              </a:rPr>
              <a:t>UPDATE:</a:t>
            </a:r>
            <a:br>
              <a:rPr lang="en-ZA" sz="2700" b="1" dirty="0" smtClean="0">
                <a:latin typeface="Arial" pitchFamily="34" charset="0"/>
                <a:cs typeface="Arial" pitchFamily="34" charset="0"/>
              </a:rPr>
            </a:br>
            <a:r>
              <a:rPr lang="en-ZA" sz="2700" b="1" dirty="0" smtClean="0">
                <a:latin typeface="Arial" pitchFamily="34" charset="0"/>
                <a:cs typeface="Arial" pitchFamily="34" charset="0"/>
              </a:rPr>
              <a:t>ESTABLISHMENT OF A BORDER MANAGEMENT AUTHORITY IN SOUTH AFRICA</a:t>
            </a:r>
            <a:br>
              <a:rPr lang="en-ZA" sz="2700" b="1" dirty="0" smtClean="0">
                <a:latin typeface="Arial" pitchFamily="34" charset="0"/>
                <a:cs typeface="Arial" pitchFamily="34" charset="0"/>
              </a:rPr>
            </a:br>
            <a:r>
              <a:rPr lang="en-ZA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800" b="1" dirty="0" smtClean="0">
                <a:latin typeface="Arial" pitchFamily="34" charset="0"/>
                <a:cs typeface="Arial" pitchFamily="34" charset="0"/>
              </a:rPr>
            </a:br>
            <a:r>
              <a:rPr lang="en-ZA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ZA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5866132"/>
            <a:ext cx="3888432" cy="792088"/>
          </a:xfrm>
        </p:spPr>
        <p:txBody>
          <a:bodyPr>
            <a:normAutofit/>
          </a:bodyPr>
          <a:lstStyle/>
          <a:p>
            <a:pPr algn="r"/>
            <a:r>
              <a:rPr lang="en-ZA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NOVEMBER 2017</a:t>
            </a:r>
            <a:endParaRPr lang="en-ZA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z="1050" smtClean="0">
                <a:latin typeface="Arial" pitchFamily="34" charset="0"/>
                <a:cs typeface="Arial" pitchFamily="34" charset="0"/>
              </a:rPr>
              <a:t>1</a:t>
            </a:fld>
            <a:endParaRPr lang="en-ZA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9" y="1916832"/>
            <a:ext cx="7734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ome affai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29825"/>
            <a:ext cx="3380740" cy="112839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 descr="C:\Users\Elroy Africa\Pictures\SA Flag 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95" y="5529825"/>
            <a:ext cx="1385887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51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ZA" sz="2800" b="1" dirty="0" smtClean="0">
                <a:solidFill>
                  <a:schemeClr val="bg1"/>
                </a:solidFill>
              </a:rPr>
              <a:t>PORTS OF ENTRY IN SOUTH AFRICA</a:t>
            </a:r>
            <a:endParaRPr lang="en-ZA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3641-75E4-4BFF-A1B5-ABEAD808BD99}" type="slidenum">
              <a:rPr lang="en-ZA" smtClean="0"/>
              <a:t>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pic>
        <p:nvPicPr>
          <p:cNvPr id="7" name="Picture 6" descr="home affai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69303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81675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1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ZA" sz="3200" b="1" dirty="0" smtClean="0">
                <a:solidFill>
                  <a:schemeClr val="bg1"/>
                </a:solidFill>
              </a:rPr>
              <a:t>OVERVIEW OF SA BORDER ENVIRONMENT</a:t>
            </a:r>
            <a:endParaRPr lang="en-ZA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630"/>
            <a:ext cx="5050904" cy="5035833"/>
          </a:xfr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ZA" sz="2000" dirty="0" smtClean="0"/>
              <a:t>About </a:t>
            </a:r>
            <a:r>
              <a:rPr lang="en-ZA" sz="2000" b="1" i="1" dirty="0" smtClean="0">
                <a:solidFill>
                  <a:srgbClr val="FF0000"/>
                </a:solidFill>
              </a:rPr>
              <a:t>22 </a:t>
            </a:r>
            <a:r>
              <a:rPr lang="en-ZA" sz="2000" b="1" i="1" dirty="0">
                <a:solidFill>
                  <a:srgbClr val="FF0000"/>
                </a:solidFill>
              </a:rPr>
              <a:t>government departments </a:t>
            </a:r>
            <a:r>
              <a:rPr lang="en-ZA" sz="2000" dirty="0" smtClean="0"/>
              <a:t>and </a:t>
            </a:r>
            <a:r>
              <a:rPr lang="en-ZA" sz="2000" b="1" i="1" dirty="0" smtClean="0">
                <a:solidFill>
                  <a:srgbClr val="FF0000"/>
                </a:solidFill>
              </a:rPr>
              <a:t>State agencies </a:t>
            </a:r>
            <a:r>
              <a:rPr lang="en-ZA" sz="2000" dirty="0" smtClean="0"/>
              <a:t>active in the border environment </a:t>
            </a:r>
          </a:p>
          <a:p>
            <a:pPr marL="457200" indent="-457200">
              <a:buFont typeface="+mj-lt"/>
              <a:buAutoNum type="arabicPeriod"/>
            </a:pPr>
            <a:endParaRPr lang="en-ZA" sz="2000" i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ZA" sz="2000" dirty="0" smtClean="0"/>
              <a:t>Above responsible for </a:t>
            </a:r>
            <a:r>
              <a:rPr lang="en-ZA" sz="2000" b="1" i="1" dirty="0" smtClean="0">
                <a:solidFill>
                  <a:srgbClr val="FF0000"/>
                </a:solidFill>
              </a:rPr>
              <a:t>cross-border trends</a:t>
            </a:r>
            <a:r>
              <a:rPr lang="en-ZA" sz="2000" dirty="0" smtClean="0"/>
              <a:t>:</a:t>
            </a:r>
          </a:p>
          <a:p>
            <a:pPr marL="857250" lvl="1" indent="-457200"/>
            <a:r>
              <a:rPr lang="en-ZA" sz="1800" dirty="0" smtClean="0"/>
              <a:t>Processing of 36,6m people leaving or entering SA (2012)</a:t>
            </a:r>
          </a:p>
          <a:p>
            <a:pPr marL="857250" lvl="1" indent="-457200"/>
            <a:r>
              <a:rPr lang="en-ZA" sz="1800" dirty="0" smtClean="0"/>
              <a:t>Of above, 26m were foreign nationals</a:t>
            </a:r>
          </a:p>
          <a:p>
            <a:pPr marL="857250" lvl="1" indent="-457200"/>
            <a:r>
              <a:rPr lang="en-ZA" sz="1800" dirty="0" smtClean="0"/>
              <a:t>Processing of 4,3m containers crossing Ports of Entry (2012)</a:t>
            </a:r>
          </a:p>
          <a:p>
            <a:pPr marL="857250" lvl="1" indent="-457200"/>
            <a:r>
              <a:rPr lang="en-ZA" sz="1800" dirty="0" smtClean="0"/>
              <a:t>Managing over 5m export and import transactions annually</a:t>
            </a:r>
          </a:p>
          <a:p>
            <a:pPr marL="857250" lvl="1" indent="-457200"/>
            <a:endParaRPr lang="en-ZA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3641-75E4-4BFF-A1B5-ABEAD808BD99}" type="slidenum">
              <a:rPr lang="en-ZA" smtClean="0"/>
              <a:t>11</a:t>
            </a:fld>
            <a:endParaRPr lang="en-ZA"/>
          </a:p>
        </p:txBody>
      </p:sp>
      <p:pic>
        <p:nvPicPr>
          <p:cNvPr id="7" name="Picture 6" descr="C:\Users\Boo\Documents\1 - consulting\02 - GTAC\BMA\BMA 2\borderline status quo report\images\3 - SA Border Lin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529533"/>
            <a:ext cx="273630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oo\Documents\1 - consulting\02 - GTAC\BMA\BMA 2\borderline status quo report\images\5 - SA Marine Bo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073254"/>
            <a:ext cx="2736304" cy="19464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pic>
        <p:nvPicPr>
          <p:cNvPr id="9" name="Picture 8" descr="home affair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" y="6305307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0649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873" y="116632"/>
            <a:ext cx="8219256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sz="3300" b="1" dirty="0" smtClean="0"/>
          </a:p>
          <a:p>
            <a:r>
              <a:rPr lang="en-ZA" sz="3300" b="1" dirty="0" smtClean="0">
                <a:solidFill>
                  <a:schemeClr val="bg1"/>
                </a:solidFill>
              </a:rPr>
              <a:t>SOUTH AFRICAN PORT OF ENTRY CHALLENGES</a:t>
            </a:r>
            <a:endParaRPr lang="en-ZA" sz="3300" b="1" dirty="0">
              <a:solidFill>
                <a:schemeClr val="bg1"/>
              </a:solidFill>
            </a:endParaRPr>
          </a:p>
          <a:p>
            <a:endParaRPr lang="en-ZA" sz="30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12</a:t>
            </a:fld>
            <a:endParaRPr lang="en-Z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52736"/>
            <a:ext cx="8153577" cy="50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pic>
        <p:nvPicPr>
          <p:cNvPr id="7" name="Picture 6" descr="home affair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91734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088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ZA" sz="2800" b="1" dirty="0" smtClean="0">
                <a:solidFill>
                  <a:schemeClr val="bg1"/>
                </a:solidFill>
              </a:rPr>
              <a:t>SOME KEY CHALLENGES &amp; RISKS FACING SOUTH AFRICA’S BORDER ENVIRONMENT</a:t>
            </a:r>
            <a:endParaRPr lang="en-ZA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3641-75E4-4BFF-A1B5-ABEAD808BD99}" type="slidenum">
              <a:rPr lang="en-ZA" smtClean="0"/>
              <a:t>13</a:t>
            </a:fld>
            <a:endParaRPr lang="en-ZA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1680898"/>
              </p:ext>
            </p:extLst>
          </p:nvPr>
        </p:nvGraphicFramePr>
        <p:xfrm>
          <a:off x="539552" y="1484784"/>
          <a:ext cx="808856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331640" y="1806516"/>
            <a:ext cx="122413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Air</a:t>
            </a:r>
            <a:endParaRPr lang="en-ZA" dirty="0"/>
          </a:p>
        </p:txBody>
      </p:sp>
      <p:sp>
        <p:nvSpPr>
          <p:cNvPr id="9" name="Oval 8"/>
          <p:cNvSpPr/>
          <p:nvPr/>
        </p:nvSpPr>
        <p:spPr>
          <a:xfrm>
            <a:off x="919752" y="3140968"/>
            <a:ext cx="122413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Sea</a:t>
            </a:r>
            <a:endParaRPr lang="en-ZA" dirty="0"/>
          </a:p>
        </p:txBody>
      </p:sp>
      <p:sp>
        <p:nvSpPr>
          <p:cNvPr id="10" name="Oval 9"/>
          <p:cNvSpPr/>
          <p:nvPr/>
        </p:nvSpPr>
        <p:spPr>
          <a:xfrm>
            <a:off x="323528" y="4653136"/>
            <a:ext cx="122413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Land</a:t>
            </a:r>
            <a:endParaRPr lang="en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pic>
        <p:nvPicPr>
          <p:cNvPr id="11" name="Picture 10" descr="home affair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4" y="6293803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8843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873" y="116632"/>
            <a:ext cx="8219256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300" b="1" dirty="0" smtClean="0">
                <a:solidFill>
                  <a:schemeClr val="bg1"/>
                </a:solidFill>
              </a:rPr>
              <a:t>KEY FEATURES OF FRAGMENTED BORDER MANAGEMENT APPROACH</a:t>
            </a:r>
            <a:endParaRPr lang="en-ZA" sz="3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14</a:t>
            </a:fld>
            <a:endParaRPr lang="en-Z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3873" y="1124744"/>
            <a:ext cx="8346599" cy="5544616"/>
          </a:xfrm>
          <a:solidFill>
            <a:schemeClr val="bg1"/>
          </a:solidFill>
          <a:ln w="12700">
            <a:noFill/>
          </a:ln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ZA" sz="2400" b="1" dirty="0" smtClean="0">
                <a:solidFill>
                  <a:srgbClr val="FF0000"/>
                </a:solidFill>
              </a:rPr>
              <a:t>About 8891 state officials from at least 5 organs of state (DHA, SARS, DAFF, SAPS, </a:t>
            </a:r>
            <a:r>
              <a:rPr lang="en-ZA" sz="2400" b="1" dirty="0" err="1" smtClean="0">
                <a:solidFill>
                  <a:srgbClr val="FF0000"/>
                </a:solidFill>
              </a:rPr>
              <a:t>DoH</a:t>
            </a:r>
            <a:r>
              <a:rPr lang="en-ZA" sz="2400" b="1" dirty="0" smtClean="0">
                <a:solidFill>
                  <a:srgbClr val="FF0000"/>
                </a:solidFill>
              </a:rPr>
              <a:t>) are working at the country’s 72 Ports of Entry,</a:t>
            </a:r>
          </a:p>
          <a:p>
            <a:pPr marL="457200" indent="-457200">
              <a:buFont typeface="+mj-lt"/>
              <a:buAutoNum type="arabicPeriod"/>
            </a:pPr>
            <a:endParaRPr lang="en-ZA" sz="2800" b="1" dirty="0" smtClean="0">
              <a:solidFill>
                <a:srgbClr val="FF0000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ZA" sz="2000" dirty="0" smtClean="0"/>
              <a:t>With different conditions of service and remuneration;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ZA" sz="2000" dirty="0" smtClean="0"/>
              <a:t>Implementing distinct Departmental mandates in at least 58 pieces of legislation;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ZA" sz="2000" dirty="0" smtClean="0"/>
              <a:t>With competing priorities and deliverables;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ZA" sz="2000" dirty="0" smtClean="0"/>
              <a:t>Having dissimilar tools of trade and equipment;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ZA" sz="2000" dirty="0" smtClean="0"/>
              <a:t>With some systems that are not automated, e.g. DOH </a:t>
            </a:r>
            <a:r>
              <a:rPr lang="en-ZA" sz="2000" dirty="0"/>
              <a:t>and </a:t>
            </a:r>
            <a:r>
              <a:rPr lang="en-ZA" sz="2000" dirty="0" smtClean="0"/>
              <a:t>DAFF;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ZA" sz="2000" dirty="0" smtClean="0"/>
              <a:t>Engaging in limited sharing of information; and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ZA" sz="2000" dirty="0" smtClean="0"/>
              <a:t>Lacking a single management, command and control structure.</a:t>
            </a:r>
          </a:p>
          <a:p>
            <a:pPr lvl="1">
              <a:buFont typeface="+mj-lt"/>
              <a:buAutoNum type="alphaLcParenR"/>
            </a:pPr>
            <a:endParaRPr lang="en-ZA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pic>
        <p:nvPicPr>
          <p:cNvPr id="6" name="Picture 5" descr="home affai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9179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0130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873" y="116632"/>
            <a:ext cx="8219256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300" b="1" dirty="0" smtClean="0">
                <a:solidFill>
                  <a:schemeClr val="bg1"/>
                </a:solidFill>
              </a:rPr>
              <a:t>KEY FEATURES OF FRAGMENTED BORDER MANAGEMENT APPROACH</a:t>
            </a:r>
            <a:endParaRPr lang="en-ZA" sz="3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15</a:t>
            </a:fld>
            <a:endParaRPr lang="en-Z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3873" y="1124744"/>
            <a:ext cx="8346599" cy="5544616"/>
          </a:xfrm>
          <a:solidFill>
            <a:schemeClr val="bg1"/>
          </a:solidFill>
          <a:ln w="12700">
            <a:noFill/>
          </a:ln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ZA" sz="2400" b="1" dirty="0" smtClean="0">
                <a:solidFill>
                  <a:srgbClr val="FF0000"/>
                </a:solidFill>
              </a:rPr>
              <a:t>The consequences of the above fragmentation are:</a:t>
            </a:r>
          </a:p>
          <a:p>
            <a:pPr marL="0" lvl="0" indent="0">
              <a:buNone/>
            </a:pPr>
            <a:endParaRPr lang="en-ZA" sz="2400" b="1" dirty="0" smtClean="0">
              <a:solidFill>
                <a:srgbClr val="FF0000"/>
              </a:solidFill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en-ZA" sz="1800" dirty="0" smtClean="0"/>
              <a:t>Non-aligned and often poor border control-related service </a:t>
            </a:r>
            <a:r>
              <a:rPr lang="en-ZA" sz="1800" dirty="0"/>
              <a:t>delivery </a:t>
            </a:r>
            <a:r>
              <a:rPr lang="en-ZA" sz="1800" dirty="0" smtClean="0"/>
              <a:t>;</a:t>
            </a:r>
            <a:endParaRPr lang="en-ZA" sz="1800" dirty="0"/>
          </a:p>
          <a:p>
            <a:pPr marL="857250" lvl="1" indent="-457200">
              <a:buFont typeface="+mj-lt"/>
              <a:buAutoNum type="alphaLcParenR"/>
            </a:pPr>
            <a:r>
              <a:rPr lang="en-ZA" sz="1800" dirty="0"/>
              <a:t>Ineffective facilitation of the movement of persons and goods (unnecessary delays and cost to clients)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ZA" sz="1800" dirty="0"/>
              <a:t>Compromised </a:t>
            </a:r>
            <a:r>
              <a:rPr lang="en-ZA" sz="1800" dirty="0" smtClean="0"/>
              <a:t>joint efforts </a:t>
            </a:r>
            <a:r>
              <a:rPr lang="en-ZA" sz="1800" dirty="0"/>
              <a:t>and </a:t>
            </a:r>
            <a:r>
              <a:rPr lang="en-ZA" sz="1800" dirty="0" smtClean="0"/>
              <a:t>outcomes resulting from different risk management tools and approaches;</a:t>
            </a:r>
            <a:endParaRPr lang="en-ZA" sz="1800" dirty="0"/>
          </a:p>
          <a:p>
            <a:pPr marL="857250" lvl="1" indent="-457200">
              <a:buFont typeface="+mj-lt"/>
              <a:buAutoNum type="alphaLcParenR"/>
            </a:pPr>
            <a:r>
              <a:rPr lang="en-ZA" sz="1800" dirty="0" smtClean="0"/>
              <a:t>The ineffective </a:t>
            </a:r>
            <a:r>
              <a:rPr lang="en-ZA" sz="1800" dirty="0" err="1" smtClean="0"/>
              <a:t>utilisaton</a:t>
            </a:r>
            <a:r>
              <a:rPr lang="en-ZA" sz="1800" dirty="0" smtClean="0"/>
              <a:t> of public resources </a:t>
            </a:r>
            <a:r>
              <a:rPr lang="en-ZA" sz="1800" dirty="0"/>
              <a:t>due to </a:t>
            </a:r>
            <a:r>
              <a:rPr lang="en-ZA" sz="1800" dirty="0" smtClean="0"/>
              <a:t>limited </a:t>
            </a:r>
            <a:r>
              <a:rPr lang="en-ZA" sz="1800" dirty="0"/>
              <a:t>information </a:t>
            </a:r>
            <a:r>
              <a:rPr lang="en-ZA" sz="1800" dirty="0" smtClean="0"/>
              <a:t>sharing;</a:t>
            </a:r>
            <a:endParaRPr lang="en-ZA" sz="1800" dirty="0"/>
          </a:p>
          <a:p>
            <a:pPr marL="857250" lvl="1" indent="-457200">
              <a:buFont typeface="+mj-lt"/>
              <a:buAutoNum type="alphaLcParenR"/>
            </a:pPr>
            <a:r>
              <a:rPr lang="en-ZA" sz="1800" dirty="0"/>
              <a:t>Inability to enforce a standard approach in dealing with </a:t>
            </a:r>
            <a:r>
              <a:rPr lang="en-ZA" sz="1800" dirty="0" smtClean="0"/>
              <a:t>border law enforcement transgressions;</a:t>
            </a:r>
            <a:endParaRPr lang="en-ZA" sz="1800" dirty="0"/>
          </a:p>
          <a:p>
            <a:pPr marL="857250" lvl="1" indent="-457200">
              <a:buFont typeface="+mj-lt"/>
              <a:buAutoNum type="alphaLcParenR"/>
            </a:pPr>
            <a:r>
              <a:rPr lang="en-ZA" sz="1800" dirty="0" smtClean="0"/>
              <a:t>A higher volume of Illegal </a:t>
            </a:r>
            <a:r>
              <a:rPr lang="en-ZA" sz="1800" dirty="0"/>
              <a:t>goods </a:t>
            </a:r>
            <a:r>
              <a:rPr lang="en-ZA" sz="1800" dirty="0" smtClean="0"/>
              <a:t>entering </a:t>
            </a:r>
            <a:r>
              <a:rPr lang="en-ZA" sz="1800" dirty="0"/>
              <a:t>the </a:t>
            </a:r>
            <a:r>
              <a:rPr lang="en-ZA" sz="1800" dirty="0" smtClean="0"/>
              <a:t>country;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ZA" sz="1800" dirty="0" smtClean="0"/>
              <a:t>Corruption and organised crime thriving in a fragmented management environment</a:t>
            </a:r>
            <a:endParaRPr lang="en-ZA" sz="1800" dirty="0"/>
          </a:p>
          <a:p>
            <a:pPr marL="857250" lvl="1" indent="-457200">
              <a:buFont typeface="+mj-lt"/>
              <a:buAutoNum type="alphaLcParenR"/>
            </a:pPr>
            <a:r>
              <a:rPr lang="en-ZA" sz="1800" dirty="0"/>
              <a:t>An increase of undocumented foreign nationals within the </a:t>
            </a:r>
            <a:r>
              <a:rPr lang="en-ZA" sz="1800" dirty="0" smtClean="0"/>
              <a:t>country; and</a:t>
            </a:r>
            <a:endParaRPr lang="en-ZA" sz="1800" dirty="0"/>
          </a:p>
          <a:p>
            <a:pPr marL="857250" lvl="1" indent="-457200">
              <a:buFont typeface="+mj-lt"/>
              <a:buAutoNum type="alphaLcParenR"/>
            </a:pPr>
            <a:r>
              <a:rPr lang="en-ZA" sz="1800" dirty="0" err="1" smtClean="0"/>
              <a:t>Siloism</a:t>
            </a:r>
            <a:r>
              <a:rPr lang="en-ZA" sz="1800" dirty="0" smtClean="0"/>
              <a:t> </a:t>
            </a:r>
            <a:r>
              <a:rPr lang="en-ZA" sz="1800" dirty="0"/>
              <a:t>with agencies focusing on their own </a:t>
            </a:r>
            <a:r>
              <a:rPr lang="en-ZA" sz="1800" dirty="0" smtClean="0"/>
              <a:t>mandates. </a:t>
            </a:r>
            <a:endParaRPr lang="en-ZA" sz="1800" dirty="0"/>
          </a:p>
          <a:p>
            <a:pPr>
              <a:buFont typeface="+mj-lt"/>
              <a:buAutoNum type="alphaLcParenR"/>
            </a:pPr>
            <a:endParaRPr lang="en-ZA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pic>
        <p:nvPicPr>
          <p:cNvPr id="6" name="Picture 5" descr="home affai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5392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2136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47" y="1700808"/>
            <a:ext cx="8229600" cy="288032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SOUTH AFRICAN GOVERNMENT’S RESPONSE TO BORDER MANAGEMENT CHALLENGES</a:t>
            </a:r>
            <a:endParaRPr lang="en-ZA" sz="48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16</a:t>
            </a:fld>
            <a:endParaRPr lang="en-ZA" dirty="0"/>
          </a:p>
        </p:txBody>
      </p:sp>
      <p:pic>
        <p:nvPicPr>
          <p:cNvPr id="6" name="Picture 2" descr="C:\Users\Elroy Africa\Pictures\SA Flag 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44" y="4800298"/>
            <a:ext cx="1385887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lroy Africa\Pictures\SA Flag 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92696"/>
            <a:ext cx="1385887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pic>
        <p:nvPicPr>
          <p:cNvPr id="8" name="Picture 7" descr="home affai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93803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5422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29" y="1227387"/>
            <a:ext cx="8229600" cy="4980756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en-ZA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ZA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2009 </a:t>
            </a:r>
            <a:endParaRPr lang="en-ZA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the State of the Nation Address: President JG Zuma stated that government “</a:t>
            </a:r>
            <a:r>
              <a:rPr lang="en-ZA" sz="1500" i="1" dirty="0">
                <a:latin typeface="Arial" panose="020B0604020202020204" pitchFamily="34" charset="0"/>
                <a:cs typeface="Arial" panose="020B0604020202020204" pitchFamily="34" charset="0"/>
              </a:rPr>
              <a:t>will start the process of setting up a Border Management Agency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” in South </a:t>
            </a:r>
            <a:r>
              <a:rPr lang="en-Z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endParaRPr lang="en-Z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ZA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en-ZA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2013 </a:t>
            </a:r>
            <a:endParaRPr lang="en-ZA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Cabinet 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resolved: </a:t>
            </a:r>
          </a:p>
          <a:p>
            <a:pPr marL="1028700" lvl="2" algn="just">
              <a:buFont typeface="+mj-lt"/>
              <a:buAutoNum type="alphaLcParenR"/>
            </a:pPr>
            <a:r>
              <a:rPr lang="en-Z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establish a BMA that would include the ceding of functions from relevant organs of state </a:t>
            </a:r>
          </a:p>
          <a:p>
            <a:pPr marL="1028700" lvl="2" algn="just">
              <a:buFont typeface="+mj-lt"/>
              <a:buAutoNum type="alphaLcParenR"/>
            </a:pPr>
            <a:r>
              <a:rPr lang="en-Z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steps </a:t>
            </a:r>
          </a:p>
          <a:p>
            <a:pPr marL="1028700" lvl="2" algn="just">
              <a:buFont typeface="+mj-lt"/>
              <a:buAutoNum type="alphaLcParenR"/>
            </a:pPr>
            <a:r>
              <a:rPr lang="en-Z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Home Affairs (DHA) 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designated as the lead department for the BMA </a:t>
            </a:r>
          </a:p>
          <a:p>
            <a:pPr algn="just">
              <a:buFont typeface="+mj-lt"/>
              <a:buAutoNum type="arabicPeriod"/>
            </a:pPr>
            <a:r>
              <a:rPr lang="en-ZA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ZA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2014 </a:t>
            </a:r>
            <a:endParaRPr lang="en-ZA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Cabinet 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endorsed: </a:t>
            </a:r>
          </a:p>
          <a:p>
            <a:pPr marL="1028700" lvl="2" algn="just">
              <a:buFont typeface="+mj-lt"/>
              <a:buAutoNum type="alphaLcParenR"/>
            </a:pPr>
            <a:r>
              <a:rPr lang="en-Z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BMA 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Vision </a:t>
            </a:r>
          </a:p>
          <a:p>
            <a:pPr marL="1028700" lvl="2" algn="just">
              <a:buFont typeface="+mj-lt"/>
              <a:buAutoNum type="alphaLcParenR"/>
            </a:pPr>
            <a:r>
              <a:rPr lang="en-Z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priorities for the Transitional Period (2015-2016) </a:t>
            </a:r>
          </a:p>
          <a:p>
            <a:pPr marL="1028700" lvl="2" algn="just">
              <a:buFont typeface="+mj-lt"/>
              <a:buAutoNum type="alphaLcParenR"/>
            </a:pPr>
            <a:r>
              <a:rPr lang="en-Z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BMA 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should be established by December 2016 </a:t>
            </a:r>
            <a:endParaRPr lang="en-ZA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ZA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 September 2015 </a:t>
            </a:r>
            <a:endParaRPr lang="en-ZA" sz="15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Cabinet 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endorsed: </a:t>
            </a:r>
          </a:p>
          <a:p>
            <a:pPr lvl="2" algn="just">
              <a:buFont typeface="+mj-lt"/>
              <a:buAutoNum type="alphaLcParenR"/>
            </a:pPr>
            <a:r>
              <a:rPr lang="en-Z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the BMA Bill, 2015 should be introduced into </a:t>
            </a:r>
            <a:r>
              <a:rPr lang="en-Z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Parliament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algn="just">
              <a:buNone/>
            </a:pPr>
            <a:endParaRPr lang="en-ZA" sz="14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3873" y="116632"/>
            <a:ext cx="8219256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sz="3200" b="1" dirty="0" smtClean="0"/>
          </a:p>
          <a:p>
            <a:r>
              <a:rPr lang="en-ZA" sz="3600" b="1" dirty="0" smtClean="0">
                <a:solidFill>
                  <a:schemeClr val="bg1"/>
                </a:solidFill>
              </a:rPr>
              <a:t>KEY GOVERNMENT DECISIONS</a:t>
            </a:r>
            <a:endParaRPr lang="en-ZA" sz="3600" b="1" dirty="0">
              <a:solidFill>
                <a:schemeClr val="bg1"/>
              </a:solidFill>
            </a:endParaRPr>
          </a:p>
          <a:p>
            <a:endParaRPr lang="en-ZA" sz="28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17</a:t>
            </a:fld>
            <a:endParaRPr lang="en-Z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pic>
        <p:nvPicPr>
          <p:cNvPr id="7" name="Picture 6" descr="home affai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5490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3214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73" y="1340768"/>
            <a:ext cx="5897459" cy="4451165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BMA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will be outcomes focused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: Balance facilitation of legitimate trade and travel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functions,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while simultaneously addressing security risks </a:t>
            </a:r>
          </a:p>
          <a:p>
            <a:pPr algn="just">
              <a:buFont typeface="+mj-lt"/>
              <a:buAutoNum type="arabicPeriod"/>
            </a:pP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BMA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will be established as a single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BMA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will assume control of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Ports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Entry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and borderline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Establishment of a National Border Risk Management and Targeting Centre 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BMA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will continue current service delivery improvement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initiatives</a:t>
            </a:r>
            <a:endParaRPr lang="en-Z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BMA will assume operational responsibility for Port of Entry infrastructure and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BMA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will establish its own organisational culture, identity and conditions of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3873" y="116632"/>
            <a:ext cx="821925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bg1"/>
                </a:solidFill>
              </a:rPr>
              <a:t>BMA VISION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18</a:t>
            </a:fld>
            <a:endParaRPr lang="en-ZA" dirty="0"/>
          </a:p>
        </p:txBody>
      </p:sp>
      <p:pic>
        <p:nvPicPr>
          <p:cNvPr id="4098" name="Picture 2" descr="http://inspirationalstorytellers.com/wp-content/uploads/2013/05/future-vi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94620"/>
            <a:ext cx="2216647" cy="166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pic>
        <p:nvPicPr>
          <p:cNvPr id="8" name="Picture 7" descr="home affair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6813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0486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7204815" cy="4696359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cost effective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Enhance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security and management of the border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in shared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organs of state</a:t>
            </a:r>
          </a:p>
          <a:p>
            <a:pPr algn="just">
              <a:buFont typeface="+mj-lt"/>
              <a:buAutoNum type="arabicPeriod"/>
            </a:pP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Optimisation of Port of Entry operations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processes to enhance efficiencies through maximum compliance and minimum administrative costs and delays</a:t>
            </a:r>
          </a:p>
          <a:p>
            <a:pPr algn="just">
              <a:buFont typeface="+mj-lt"/>
              <a:buAutoNum type="arabicPeriod"/>
            </a:pP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utilisation of financial, human, infrastructure and accommodation resources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a Port of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Entry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sterility and integrity of Port of Entry and borderline areas </a:t>
            </a:r>
            <a:endParaRPr lang="en-ZA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in management, discipline and transparency with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command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and control organizational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 </a:t>
            </a:r>
            <a:endParaRPr lang="en-Z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Creation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of customer service efficiencies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through streamlined, integrated operations at the Ports of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Entry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3873" y="260648"/>
            <a:ext cx="8219256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sz="3300" b="1" dirty="0" smtClean="0"/>
          </a:p>
          <a:p>
            <a:r>
              <a:rPr lang="en-ZA" sz="3700" b="1" dirty="0" smtClean="0">
                <a:solidFill>
                  <a:schemeClr val="bg1"/>
                </a:solidFill>
              </a:rPr>
              <a:t>INTENDED BORDER MANAGEMENT OUTCOMES</a:t>
            </a:r>
            <a:endParaRPr lang="en-ZA" sz="3700" b="1" dirty="0">
              <a:solidFill>
                <a:schemeClr val="bg1"/>
              </a:solidFill>
            </a:endParaRPr>
          </a:p>
          <a:p>
            <a:endParaRPr lang="en-ZA" sz="30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19</a:t>
            </a:fld>
            <a:endParaRPr lang="en-Z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pic>
        <p:nvPicPr>
          <p:cNvPr id="7" name="Picture 6" descr="home affai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56813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8685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73" y="1124744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Z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lphaUcPeriod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an overview of border management in South Africa</a:t>
            </a:r>
          </a:p>
          <a:p>
            <a:pPr>
              <a:buFont typeface="+mj-lt"/>
              <a:buAutoNum type="alphaUcPeriod"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lphaUcPeriod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Indicate progress made in establishing a Border Management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uthority (BMA)</a:t>
            </a:r>
          </a:p>
          <a:p>
            <a:pPr marL="0" indent="0">
              <a:buNone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3873" y="260648"/>
            <a:ext cx="8219256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sz="3300" b="1" dirty="0" smtClean="0"/>
          </a:p>
          <a:p>
            <a:r>
              <a:rPr lang="en-ZA" sz="3300" b="1" dirty="0" smtClean="0">
                <a:solidFill>
                  <a:schemeClr val="bg1"/>
                </a:solidFill>
              </a:rPr>
              <a:t>PURPOSE</a:t>
            </a:r>
            <a:endParaRPr lang="en-ZA" sz="3700" b="1" dirty="0">
              <a:solidFill>
                <a:schemeClr val="bg1"/>
              </a:solidFill>
            </a:endParaRPr>
          </a:p>
          <a:p>
            <a:endParaRPr lang="en-ZA" sz="30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2</a:t>
            </a:fld>
            <a:endParaRPr lang="en-ZA" dirty="0"/>
          </a:p>
        </p:txBody>
      </p:sp>
      <p:pic>
        <p:nvPicPr>
          <p:cNvPr id="6" name="Picture 5" descr="home affai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153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5184576" cy="4464496"/>
          </a:xfrm>
          <a:solidFill>
            <a:srgbClr val="0033CC"/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ZA" sz="1800" b="1" dirty="0" smtClean="0">
                <a:solidFill>
                  <a:schemeClr val="bg1"/>
                </a:solidFill>
              </a:rPr>
              <a:t>BMA Vision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ZA" sz="1800" b="1" dirty="0" smtClean="0">
                <a:solidFill>
                  <a:schemeClr val="bg1"/>
                </a:solidFill>
              </a:rPr>
              <a:t>Integrated</a:t>
            </a:r>
            <a:r>
              <a:rPr lang="en-ZA" sz="1800" dirty="0" smtClean="0">
                <a:solidFill>
                  <a:schemeClr val="bg1"/>
                </a:solidFill>
              </a:rPr>
              <a:t> </a:t>
            </a:r>
            <a:r>
              <a:rPr lang="en-ZA" sz="1800" dirty="0">
                <a:solidFill>
                  <a:schemeClr val="bg1"/>
                </a:solidFill>
              </a:rPr>
              <a:t>Border Management </a:t>
            </a:r>
            <a:r>
              <a:rPr lang="en-ZA" sz="1800" dirty="0" smtClean="0">
                <a:solidFill>
                  <a:schemeClr val="bg1"/>
                </a:solidFill>
              </a:rPr>
              <a:t>approach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ZA" sz="1800" b="1" dirty="0" smtClean="0">
                <a:solidFill>
                  <a:schemeClr val="bg1"/>
                </a:solidFill>
              </a:rPr>
              <a:t>Basket </a:t>
            </a:r>
            <a:r>
              <a:rPr lang="en-ZA" sz="1800" b="1" dirty="0">
                <a:solidFill>
                  <a:schemeClr val="bg1"/>
                </a:solidFill>
              </a:rPr>
              <a:t>of key functions will be ceded </a:t>
            </a:r>
            <a:r>
              <a:rPr lang="en-ZA" sz="1800" dirty="0">
                <a:solidFill>
                  <a:schemeClr val="bg1"/>
                </a:solidFill>
              </a:rPr>
              <a:t>to the </a:t>
            </a:r>
            <a:r>
              <a:rPr lang="en-ZA" sz="1800" dirty="0" smtClean="0">
                <a:solidFill>
                  <a:schemeClr val="bg1"/>
                </a:solidFill>
              </a:rPr>
              <a:t>BMA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ZA" sz="1800" dirty="0" smtClean="0">
                <a:solidFill>
                  <a:schemeClr val="bg1"/>
                </a:solidFill>
              </a:rPr>
              <a:t>BMA </a:t>
            </a:r>
            <a:r>
              <a:rPr lang="en-ZA" sz="1800" dirty="0">
                <a:solidFill>
                  <a:schemeClr val="bg1"/>
                </a:solidFill>
              </a:rPr>
              <a:t>is an </a:t>
            </a:r>
            <a:r>
              <a:rPr lang="en-ZA" sz="1800" b="1" dirty="0">
                <a:solidFill>
                  <a:schemeClr val="bg1"/>
                </a:solidFill>
              </a:rPr>
              <a:t>Implementation </a:t>
            </a:r>
            <a:r>
              <a:rPr lang="en-ZA" sz="1800" b="1" dirty="0" smtClean="0">
                <a:solidFill>
                  <a:schemeClr val="bg1"/>
                </a:solidFill>
              </a:rPr>
              <a:t>Agency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ZA" sz="1800" b="1" dirty="0" smtClean="0">
                <a:solidFill>
                  <a:schemeClr val="bg1"/>
                </a:solidFill>
              </a:rPr>
              <a:t>Policy </a:t>
            </a:r>
            <a:r>
              <a:rPr lang="en-ZA" sz="1800" b="1" dirty="0">
                <a:solidFill>
                  <a:schemeClr val="bg1"/>
                </a:solidFill>
              </a:rPr>
              <a:t>mandates </a:t>
            </a:r>
            <a:r>
              <a:rPr lang="en-ZA" sz="1800" dirty="0">
                <a:solidFill>
                  <a:schemeClr val="bg1"/>
                </a:solidFill>
              </a:rPr>
              <a:t>will </a:t>
            </a:r>
            <a:r>
              <a:rPr lang="en-ZA" sz="1800" b="1" dirty="0">
                <a:solidFill>
                  <a:schemeClr val="bg1"/>
                </a:solidFill>
              </a:rPr>
              <a:t>remain with principal organs of </a:t>
            </a:r>
            <a:r>
              <a:rPr lang="en-ZA" sz="1800" b="1" dirty="0" smtClean="0">
                <a:solidFill>
                  <a:schemeClr val="bg1"/>
                </a:solidFill>
              </a:rPr>
              <a:t>state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ZA" sz="1800" b="1" dirty="0" smtClean="0">
                <a:solidFill>
                  <a:schemeClr val="bg1"/>
                </a:solidFill>
              </a:rPr>
              <a:t>BMA </a:t>
            </a:r>
            <a:r>
              <a:rPr lang="en-ZA" sz="1800" b="1" dirty="0">
                <a:solidFill>
                  <a:schemeClr val="bg1"/>
                </a:solidFill>
              </a:rPr>
              <a:t>will assume full command and control </a:t>
            </a:r>
            <a:r>
              <a:rPr lang="en-ZA" sz="1800" dirty="0">
                <a:solidFill>
                  <a:schemeClr val="bg1"/>
                </a:solidFill>
              </a:rPr>
              <a:t>over Ports of Entry and border law enforcement </a:t>
            </a:r>
            <a:r>
              <a:rPr lang="en-ZA" sz="1800" dirty="0" smtClean="0">
                <a:solidFill>
                  <a:schemeClr val="bg1"/>
                </a:solidFill>
              </a:rPr>
              <a:t>areas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ZA" sz="1800" b="1" dirty="0" smtClean="0">
                <a:solidFill>
                  <a:schemeClr val="bg1"/>
                </a:solidFill>
              </a:rPr>
              <a:t>Complementarity </a:t>
            </a:r>
            <a:r>
              <a:rPr lang="en-ZA" sz="1800" b="1" dirty="0">
                <a:solidFill>
                  <a:schemeClr val="bg1"/>
                </a:solidFill>
              </a:rPr>
              <a:t>between Defence’s Constitutional function </a:t>
            </a:r>
            <a:r>
              <a:rPr lang="en-ZA" sz="1800" dirty="0">
                <a:solidFill>
                  <a:schemeClr val="bg1"/>
                </a:solidFill>
              </a:rPr>
              <a:t>of ensuring the sovereignty and territorial integrity of the Republic </a:t>
            </a:r>
            <a:r>
              <a:rPr lang="en-ZA" sz="1800" b="1" dirty="0">
                <a:solidFill>
                  <a:schemeClr val="bg1"/>
                </a:solidFill>
              </a:rPr>
              <a:t>and the BMA’s law enforcement functions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ZA" sz="1800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A65F-A88B-441C-AB87-61CF9B7707AD}" type="slidenum">
              <a:rPr lang="en-ZA" smtClean="0"/>
              <a:t>20</a:t>
            </a:fld>
            <a:endParaRPr lang="en-ZA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395536" y="434861"/>
            <a:ext cx="8496944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ZA" sz="3200" b="1" dirty="0" smtClean="0">
                <a:solidFill>
                  <a:schemeClr val="bg1"/>
                </a:solidFill>
              </a:rPr>
              <a:t>KEY </a:t>
            </a:r>
            <a:r>
              <a:rPr lang="en-ZA" sz="3200" b="1" dirty="0">
                <a:solidFill>
                  <a:schemeClr val="bg1"/>
                </a:solidFill>
              </a:rPr>
              <a:t>PRINCIPLES </a:t>
            </a:r>
            <a:r>
              <a:rPr lang="en-ZA" sz="3200" b="1" dirty="0" smtClean="0">
                <a:solidFill>
                  <a:schemeClr val="bg1"/>
                </a:solidFill>
              </a:rPr>
              <a:t>OF BMA LEGISLATION</a:t>
            </a:r>
            <a:endParaRPr lang="en-ZA" sz="3200" b="1" i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pic>
        <p:nvPicPr>
          <p:cNvPr id="9" name="Picture 8" descr="home affai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71746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7677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ZA" sz="1600" b="1" dirty="0" smtClean="0">
                <a:solidFill>
                  <a:srgbClr val="FF0000"/>
                </a:solidFill>
              </a:rPr>
              <a:t>Public comments on BMA Bill, 2015:</a:t>
            </a:r>
            <a:r>
              <a:rPr lang="en-ZA" sz="1600" b="1" dirty="0" smtClean="0"/>
              <a:t> </a:t>
            </a:r>
            <a:r>
              <a:rPr lang="en-ZA" sz="1600" dirty="0" smtClean="0"/>
              <a:t>The BMA Bill, 2015 was published for public comments in August/September 2015. </a:t>
            </a:r>
            <a:r>
              <a:rPr lang="en-ZA" sz="1600" b="1" dirty="0" smtClean="0"/>
              <a:t>Approximately 289 issues and comments received from 34 organisations and persons were considered.</a:t>
            </a:r>
          </a:p>
          <a:p>
            <a:pPr marL="514350" indent="-514350">
              <a:buAutoNum type="arabicPeriod"/>
            </a:pPr>
            <a:endParaRPr lang="en-ZA" sz="1600" b="1" dirty="0" smtClean="0"/>
          </a:p>
          <a:p>
            <a:pPr marL="514350" indent="-514350">
              <a:buAutoNum type="arabicPeriod"/>
            </a:pPr>
            <a:r>
              <a:rPr lang="en-ZA" sz="1600" b="1" dirty="0" smtClean="0">
                <a:solidFill>
                  <a:srgbClr val="FF0000"/>
                </a:solidFill>
              </a:rPr>
              <a:t>Cabinet and Departmental Consultations: </a:t>
            </a:r>
            <a:r>
              <a:rPr lang="en-ZA" sz="1600" b="1" dirty="0" smtClean="0"/>
              <a:t>Cabinet approved the introduction of the draft BMA Bill into Parliament </a:t>
            </a:r>
            <a:r>
              <a:rPr lang="en-ZA" sz="1600" dirty="0" smtClean="0"/>
              <a:t>on the 23</a:t>
            </a:r>
            <a:r>
              <a:rPr lang="en-ZA" sz="1600" baseline="30000" dirty="0" smtClean="0"/>
              <a:t>rd</a:t>
            </a:r>
            <a:r>
              <a:rPr lang="en-ZA" sz="1600" dirty="0" smtClean="0"/>
              <a:t> of September 2015 </a:t>
            </a:r>
            <a:r>
              <a:rPr lang="en-ZA" sz="1600" i="1" dirty="0" smtClean="0"/>
              <a:t>(based on intergovernmental consultations, gazetting of the draft BMA Bill for public comment and socio-economic impact assessment).</a:t>
            </a:r>
          </a:p>
          <a:p>
            <a:pPr marL="514350" indent="-514350">
              <a:buAutoNum type="arabicPeriod"/>
            </a:pPr>
            <a:endParaRPr lang="en-ZA" sz="1600" i="1" dirty="0" smtClean="0"/>
          </a:p>
          <a:p>
            <a:pPr marL="514350" indent="-514350">
              <a:buAutoNum type="arabicPeriod"/>
            </a:pPr>
            <a:r>
              <a:rPr lang="en-ZA" sz="1600" b="1" dirty="0" smtClean="0">
                <a:solidFill>
                  <a:srgbClr val="FF0000"/>
                </a:solidFill>
              </a:rPr>
              <a:t>PSCBC:</a:t>
            </a:r>
            <a:r>
              <a:rPr lang="en-ZA" sz="1600" dirty="0" smtClean="0">
                <a:solidFill>
                  <a:srgbClr val="FF0000"/>
                </a:solidFill>
              </a:rPr>
              <a:t> </a:t>
            </a:r>
            <a:r>
              <a:rPr lang="en-ZA" sz="1600" b="1" dirty="0" smtClean="0"/>
              <a:t>Three (3) engagements </a:t>
            </a:r>
            <a:r>
              <a:rPr lang="en-ZA" sz="1600" dirty="0" smtClean="0"/>
              <a:t>took place at the Public Service Co-ordinating Bargaining Council </a:t>
            </a:r>
            <a:r>
              <a:rPr lang="en-ZA" sz="1600" b="1" dirty="0" smtClean="0"/>
              <a:t>(PSCBC).</a:t>
            </a:r>
          </a:p>
          <a:p>
            <a:pPr marL="514350" indent="-514350">
              <a:buAutoNum type="arabicPeriod"/>
            </a:pPr>
            <a:endParaRPr lang="en-ZA" sz="1600" b="1" dirty="0" smtClean="0"/>
          </a:p>
          <a:p>
            <a:pPr marL="514350" indent="-514350">
              <a:buAutoNum type="arabicPeriod"/>
            </a:pPr>
            <a:r>
              <a:rPr lang="en-ZA" sz="1600" b="1" dirty="0" smtClean="0">
                <a:solidFill>
                  <a:srgbClr val="FF0000"/>
                </a:solidFill>
              </a:rPr>
              <a:t>NEDLAC:</a:t>
            </a:r>
            <a:r>
              <a:rPr lang="en-ZA" sz="1600" dirty="0" smtClean="0">
                <a:solidFill>
                  <a:srgbClr val="FF0000"/>
                </a:solidFill>
              </a:rPr>
              <a:t> </a:t>
            </a:r>
            <a:r>
              <a:rPr lang="en-ZA" sz="1600" b="1" dirty="0" smtClean="0"/>
              <a:t>Seven (7) engagements </a:t>
            </a:r>
            <a:r>
              <a:rPr lang="en-ZA" sz="1600" dirty="0" smtClean="0"/>
              <a:t>took place at the </a:t>
            </a:r>
            <a:r>
              <a:rPr lang="en-ZA" sz="1600" b="1" dirty="0" smtClean="0"/>
              <a:t>National Economic Development and Labour Council (NEDLAC)</a:t>
            </a:r>
            <a:r>
              <a:rPr lang="en-ZA" sz="1600" dirty="0" smtClean="0"/>
              <a:t>. </a:t>
            </a:r>
            <a:r>
              <a:rPr lang="en-ZA" sz="1600" b="1" dirty="0" smtClean="0"/>
              <a:t>Bilateral meetings </a:t>
            </a:r>
            <a:r>
              <a:rPr lang="en-ZA" sz="1600" dirty="0" smtClean="0"/>
              <a:t>were convened separately with </a:t>
            </a:r>
            <a:r>
              <a:rPr lang="en-ZA" sz="1600" b="1" dirty="0" smtClean="0"/>
              <a:t>Labour (4 meetings) and Business (4 meetings).</a:t>
            </a:r>
          </a:p>
          <a:p>
            <a:pPr marL="514350" indent="-514350">
              <a:buAutoNum type="arabicPeriod"/>
            </a:pPr>
            <a:endParaRPr lang="en-ZA" sz="1600" b="1" dirty="0" smtClean="0"/>
          </a:p>
          <a:p>
            <a:pPr marL="514350" indent="-514350">
              <a:buAutoNum type="arabicPeriod"/>
            </a:pPr>
            <a:r>
              <a:rPr lang="en-ZA" sz="1600" b="1" dirty="0" smtClean="0">
                <a:solidFill>
                  <a:srgbClr val="FF0000"/>
                </a:solidFill>
              </a:rPr>
              <a:t>OCSLA Certification: </a:t>
            </a:r>
            <a:r>
              <a:rPr lang="en-ZA" sz="1600" b="1" dirty="0" smtClean="0"/>
              <a:t>Consultations and inputs </a:t>
            </a:r>
            <a:r>
              <a:rPr lang="en-ZA" sz="1600" dirty="0" smtClean="0"/>
              <a:t>from the </a:t>
            </a:r>
            <a:r>
              <a:rPr lang="en-ZA" sz="1600" b="1" dirty="0" smtClean="0"/>
              <a:t>Office of the State Law Advisor (OCSLA)</a:t>
            </a:r>
            <a:r>
              <a:rPr lang="en-ZA" sz="1600" dirty="0" smtClean="0"/>
              <a:t> on the draft BMA Bill, 2016 led to its certification on the 18</a:t>
            </a:r>
            <a:r>
              <a:rPr lang="en-ZA" sz="1600" baseline="30000" dirty="0" smtClean="0"/>
              <a:t>th</a:t>
            </a:r>
            <a:r>
              <a:rPr lang="en-ZA" sz="1600" dirty="0" smtClean="0"/>
              <a:t> of May 2016.</a:t>
            </a:r>
          </a:p>
          <a:p>
            <a:pPr marL="514350" indent="-514350">
              <a:buAutoNum type="arabicPeriod"/>
            </a:pPr>
            <a:endParaRPr lang="en-ZA" sz="1600" dirty="0" smtClean="0"/>
          </a:p>
          <a:p>
            <a:pPr marL="514350" indent="-514350">
              <a:buAutoNum type="arabicPeriod"/>
            </a:pPr>
            <a:r>
              <a:rPr lang="en-ZA" sz="1600" b="1" dirty="0" smtClean="0">
                <a:solidFill>
                  <a:srgbClr val="FF0000"/>
                </a:solidFill>
              </a:rPr>
              <a:t>The BMA Bill is currently being processed in Parliament. The National Assembly adopted the Bill on the 8</a:t>
            </a:r>
            <a:r>
              <a:rPr lang="en-ZA" sz="1600" b="1" baseline="30000" dirty="0" smtClean="0">
                <a:solidFill>
                  <a:srgbClr val="FF0000"/>
                </a:solidFill>
              </a:rPr>
              <a:t>th</a:t>
            </a:r>
            <a:r>
              <a:rPr lang="en-ZA" sz="1600" b="1" dirty="0" smtClean="0">
                <a:solidFill>
                  <a:srgbClr val="FF0000"/>
                </a:solidFill>
              </a:rPr>
              <a:t> of June 2017.</a:t>
            </a:r>
            <a:endParaRPr lang="en-ZA" sz="16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21</a:t>
            </a:fld>
            <a:endParaRPr lang="en-ZA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 smtClean="0">
                <a:solidFill>
                  <a:schemeClr val="bg1"/>
                </a:solidFill>
              </a:rPr>
              <a:t>PROCESS OF CONSULTATION: </a:t>
            </a:r>
            <a:br>
              <a:rPr lang="en-ZA" sz="3600" b="1" dirty="0" smtClean="0">
                <a:solidFill>
                  <a:schemeClr val="bg1"/>
                </a:solidFill>
              </a:rPr>
            </a:br>
            <a:r>
              <a:rPr lang="en-ZA" sz="3600" b="1" dirty="0" smtClean="0">
                <a:solidFill>
                  <a:schemeClr val="bg1"/>
                </a:solidFill>
              </a:rPr>
              <a:t>BMA BILL</a:t>
            </a:r>
            <a:endParaRPr lang="en-ZA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home affai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90145"/>
            <a:ext cx="1584176" cy="56578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05814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664296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ZA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PREPARATIONS FOR THE ESTABLISHMENT OF THE BMA</a:t>
            </a:r>
            <a:endParaRPr lang="en-ZA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CONFIDENTIAL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22</a:t>
            </a:fld>
            <a:endParaRPr lang="en-ZA" dirty="0"/>
          </a:p>
        </p:txBody>
      </p:sp>
      <p:pic>
        <p:nvPicPr>
          <p:cNvPr id="6" name="Picture 5" descr="home affai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686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58" y="112474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1900" dirty="0" smtClean="0"/>
              <a:t>The BMA PMO is currently working on the following documents in preparation of the establishment of the BMA:</a:t>
            </a:r>
          </a:p>
          <a:p>
            <a:pPr marL="0" indent="0">
              <a:buNone/>
            </a:pPr>
            <a:endParaRPr lang="en-ZA" sz="1900" dirty="0" smtClean="0"/>
          </a:p>
          <a:p>
            <a:pPr marL="514350" indent="-514350">
              <a:buFont typeface="+mj-lt"/>
              <a:buAutoNum type="arabicPeriod"/>
            </a:pPr>
            <a:r>
              <a:rPr lang="en-ZA" sz="1900" b="1" dirty="0" smtClean="0"/>
              <a:t>BMA Blue Print</a:t>
            </a:r>
          </a:p>
          <a:p>
            <a:pPr lvl="1"/>
            <a:r>
              <a:rPr lang="en-ZA" sz="1900" dirty="0" smtClean="0"/>
              <a:t>Outlines the ideal end state of the BMA</a:t>
            </a:r>
          </a:p>
          <a:p>
            <a:pPr lvl="1"/>
            <a:endParaRPr lang="en-ZA" sz="19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ZA" sz="1900" b="1" dirty="0" smtClean="0"/>
              <a:t>BMA Road Map:</a:t>
            </a:r>
          </a:p>
          <a:p>
            <a:pPr lvl="1"/>
            <a:r>
              <a:rPr lang="en-ZA" sz="1900" dirty="0"/>
              <a:t>A</a:t>
            </a:r>
            <a:r>
              <a:rPr lang="en-ZA" sz="1900" dirty="0" smtClean="0"/>
              <a:t>rticulates </a:t>
            </a:r>
            <a:r>
              <a:rPr lang="en-ZA" sz="1900" dirty="0"/>
              <a:t>the milestones and timeframes for the various phases of the BMA’s establishment until the realisation of the BMA’s ideal end </a:t>
            </a:r>
            <a:r>
              <a:rPr lang="en-ZA" sz="1900" dirty="0" smtClean="0"/>
              <a:t>state</a:t>
            </a:r>
          </a:p>
          <a:p>
            <a:pPr lvl="1"/>
            <a:endParaRPr lang="en-ZA" sz="19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ZA" sz="1900" b="1" dirty="0" smtClean="0"/>
              <a:t>BMA Change Management Strategy </a:t>
            </a:r>
          </a:p>
          <a:p>
            <a:pPr lvl="1"/>
            <a:r>
              <a:rPr lang="en-ZA" sz="1900" dirty="0" smtClean="0"/>
              <a:t>Focuses on change management tasks and activities to ensure the smooth transition in the transfer of resources to the BMA.</a:t>
            </a:r>
          </a:p>
          <a:p>
            <a:pPr lvl="1"/>
            <a:r>
              <a:rPr lang="en-ZA" sz="1900" dirty="0" smtClean="0"/>
              <a:t>Supports the BMA Road Map with regard to the operationalization of the BMA</a:t>
            </a:r>
            <a:endParaRPr lang="en-ZA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23</a:t>
            </a:fld>
            <a:endParaRPr lang="en-ZA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5458" y="116632"/>
            <a:ext cx="8229600" cy="7780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300" b="1" dirty="0" smtClean="0">
                <a:solidFill>
                  <a:schemeClr val="bg1"/>
                </a:solidFill>
              </a:rPr>
              <a:t>PREPARING FOR THE BMA (2017 – 2032)</a:t>
            </a:r>
            <a:endParaRPr lang="en-ZA" sz="3000" dirty="0">
              <a:solidFill>
                <a:schemeClr val="bg1"/>
              </a:solidFill>
            </a:endParaRPr>
          </a:p>
        </p:txBody>
      </p:sp>
      <p:pic>
        <p:nvPicPr>
          <p:cNvPr id="6" name="Picture 5" descr="home affai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078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36415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820891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chemeClr val="bg1"/>
                </a:solidFill>
              </a:rPr>
              <a:t>THANK YOU</a:t>
            </a:r>
            <a:endParaRPr lang="en-ZA" sz="28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CC5F-89EB-4642-95F1-47BD178A80DF}" type="slidenum">
              <a:rPr lang="en-ZA" smtClean="0"/>
              <a:t>24</a:t>
            </a:fld>
            <a:endParaRPr lang="en-ZA"/>
          </a:p>
        </p:txBody>
      </p:sp>
      <p:pic>
        <p:nvPicPr>
          <p:cNvPr id="8" name="Picture 2" descr="C:\Users\Elroy Africa\Pictures\part of s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07263"/>
            <a:ext cx="2285451" cy="2556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C:\Users\Elroy Africa\Pictures\2015\Operation Pyramid Launch - 19 June 2015\DSC059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5" y="2053023"/>
            <a:ext cx="4003025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iped Right Arrow 4"/>
          <p:cNvSpPr/>
          <p:nvPr/>
        </p:nvSpPr>
        <p:spPr>
          <a:xfrm>
            <a:off x="4923666" y="2492896"/>
            <a:ext cx="648072" cy="64807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5131888" y="4153437"/>
            <a:ext cx="3258338" cy="23391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endParaRPr lang="en-ZA" b="1" dirty="0">
              <a:solidFill>
                <a:srgbClr val="FF0000"/>
              </a:solidFill>
            </a:endParaRPr>
          </a:p>
          <a:p>
            <a:r>
              <a:rPr lang="en-ZA" sz="1600" b="1" dirty="0" smtClean="0"/>
              <a:t>Mr Elroy Africa (BMA: Project Manager)</a:t>
            </a:r>
          </a:p>
          <a:p>
            <a:endParaRPr lang="en-ZA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Office: +27 12 432 6631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Email: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ZA" sz="1600" dirty="0" smtClean="0">
                <a:hlinkClick r:id="rId4"/>
              </a:rPr>
              <a:t>elroy.africa@dha.gov.za</a:t>
            </a:r>
            <a:endParaRPr lang="en-ZA" sz="16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ZA" sz="1600" dirty="0" smtClean="0">
                <a:hlinkClick r:id="rId5"/>
              </a:rPr>
              <a:t>bma.pmo@dha.gov.za</a:t>
            </a:r>
            <a:endParaRPr lang="en-Z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pic>
        <p:nvPicPr>
          <p:cNvPr id="10" name="Picture 9" descr="home affair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0590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9984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244827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GLOBAL AND AFRICAN CONTEXT OF BORDER MANAGEMENT</a:t>
            </a:r>
            <a:endParaRPr lang="en-ZA" sz="54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3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pic>
        <p:nvPicPr>
          <p:cNvPr id="6" name="Picture 5" descr="home affai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844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873" y="116632"/>
            <a:ext cx="8219256" cy="11107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sz="3300" b="1" dirty="0" smtClean="0">
              <a:solidFill>
                <a:schemeClr val="bg1"/>
              </a:solidFill>
            </a:endParaRPr>
          </a:p>
          <a:p>
            <a:r>
              <a:rPr lang="en-ZA" sz="3700" b="1" dirty="0" smtClean="0">
                <a:solidFill>
                  <a:schemeClr val="bg1"/>
                </a:solidFill>
              </a:rPr>
              <a:t>HUMANITARIAN &amp; SECURE BORDER MANAGEMENT IS A GLOBAL CHALLENGE</a:t>
            </a:r>
            <a:endParaRPr lang="en-ZA" sz="3700" b="1" dirty="0">
              <a:solidFill>
                <a:schemeClr val="bg1"/>
              </a:solidFill>
            </a:endParaRPr>
          </a:p>
          <a:p>
            <a:endParaRPr lang="en-ZA" sz="3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4</a:t>
            </a:fld>
            <a:endParaRPr lang="en-ZA" dirty="0"/>
          </a:p>
        </p:txBody>
      </p:sp>
      <p:pic>
        <p:nvPicPr>
          <p:cNvPr id="6" name="Picture 5" descr="home affai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2538"/>
            <a:ext cx="8399816" cy="484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1344712"/>
            <a:ext cx="1368152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ZA" sz="1000" i="1" dirty="0" smtClean="0">
                <a:latin typeface="Kalinga" panose="020B0502040204020203" pitchFamily="34" charset="0"/>
                <a:cs typeface="Kalinga" panose="020B0502040204020203" pitchFamily="34" charset="0"/>
              </a:rPr>
              <a:t>“Across </a:t>
            </a:r>
            <a:r>
              <a:rPr lang="en-ZA" sz="1000" i="1" dirty="0">
                <a:latin typeface="Kalinga" panose="020B0502040204020203" pitchFamily="34" charset="0"/>
                <a:cs typeface="Kalinga" panose="020B0502040204020203" pitchFamily="34" charset="0"/>
              </a:rPr>
              <a:t>the globe, insecure borders enable the trafficking of drugs, weapons, contraband, terrorist funding, materials related to weapons of mass destruction, conflict minerals, wildlife and people</a:t>
            </a:r>
            <a:r>
              <a:rPr lang="en-ZA" sz="1000" dirty="0" smtClean="0">
                <a:latin typeface="Kalinga" panose="020B0502040204020203" pitchFamily="34" charset="0"/>
                <a:cs typeface="Kalinga" panose="020B0502040204020203" pitchFamily="34" charset="0"/>
              </a:rPr>
              <a:t>.” </a:t>
            </a:r>
            <a:r>
              <a:rPr lang="en-ZA" sz="1100" b="1" dirty="0" smtClean="0"/>
              <a:t>Ban Ki Moon, 2012</a:t>
            </a:r>
            <a:endParaRPr lang="en-ZA" sz="11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766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873" y="116632"/>
            <a:ext cx="5180983" cy="11107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sz="3300" b="1" dirty="0" smtClean="0"/>
          </a:p>
          <a:p>
            <a:r>
              <a:rPr lang="en-ZA" sz="3700" b="1" dirty="0" smtClean="0">
                <a:solidFill>
                  <a:schemeClr val="bg1"/>
                </a:solidFill>
              </a:rPr>
              <a:t>ISSUES THAT AFFECT BORDER MANAGEMENT WITHIN AFRICA</a:t>
            </a:r>
            <a:endParaRPr lang="en-ZA" sz="3700" b="1" dirty="0">
              <a:solidFill>
                <a:schemeClr val="bg1"/>
              </a:solidFill>
            </a:endParaRPr>
          </a:p>
          <a:p>
            <a:endParaRPr lang="en-ZA" sz="30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5</a:t>
            </a:fld>
            <a:endParaRPr lang="en-ZA" dirty="0"/>
          </a:p>
        </p:txBody>
      </p:sp>
      <p:pic>
        <p:nvPicPr>
          <p:cNvPr id="6" name="Picture 5" descr="home affai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4564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12" y="1804442"/>
            <a:ext cx="2088232" cy="214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8" y="1303386"/>
            <a:ext cx="2106240" cy="224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17657"/>
            <a:ext cx="2990165" cy="24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73" y="3549220"/>
            <a:ext cx="2771776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45" y="3946219"/>
            <a:ext cx="2142711" cy="225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26664" y="1704876"/>
            <a:ext cx="158417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chemeClr val="bg1"/>
                </a:solidFill>
              </a:rPr>
              <a:t>Some Border Management Drivers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5715508" y="2166541"/>
            <a:ext cx="936104" cy="4512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Notched Right Arrow 17"/>
          <p:cNvSpPr/>
          <p:nvPr/>
        </p:nvSpPr>
        <p:spPr>
          <a:xfrm rot="2657093">
            <a:off x="5388626" y="3023392"/>
            <a:ext cx="936104" cy="4512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Notched Right Arrow 18"/>
          <p:cNvSpPr/>
          <p:nvPr/>
        </p:nvSpPr>
        <p:spPr>
          <a:xfrm rot="8394456">
            <a:off x="3144039" y="3063387"/>
            <a:ext cx="936104" cy="4512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Notched Right Arrow 19"/>
          <p:cNvSpPr/>
          <p:nvPr/>
        </p:nvSpPr>
        <p:spPr>
          <a:xfrm rot="5400000">
            <a:off x="4250699" y="3163899"/>
            <a:ext cx="936104" cy="4512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Notched Right Arrow 20"/>
          <p:cNvSpPr/>
          <p:nvPr/>
        </p:nvSpPr>
        <p:spPr>
          <a:xfrm rot="10800000">
            <a:off x="2816808" y="2166541"/>
            <a:ext cx="936104" cy="4512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Oval Callout 21"/>
          <p:cNvSpPr/>
          <p:nvPr/>
        </p:nvSpPr>
        <p:spPr>
          <a:xfrm>
            <a:off x="5715508" y="225915"/>
            <a:ext cx="3228873" cy="1440657"/>
          </a:xfrm>
          <a:prstGeom prst="wedgeEllipseCallout">
            <a:avLst>
              <a:gd name="adj1" fmla="val -53191"/>
              <a:gd name="adj2" fmla="val 741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</a:rPr>
              <a:t>In </a:t>
            </a:r>
            <a:r>
              <a:rPr lang="en-ZA" sz="1400" dirty="0">
                <a:solidFill>
                  <a:schemeClr val="tx1"/>
                </a:solidFill>
              </a:rPr>
              <a:t>Africa, about half of the increase in the migrant stock during 2010-2013 was the result of the movement of migrants from Northern Africa to Eastern </a:t>
            </a:r>
            <a:r>
              <a:rPr lang="en-ZA" sz="1400" dirty="0" smtClean="0">
                <a:solidFill>
                  <a:schemeClr val="tx1"/>
                </a:solidFill>
              </a:rPr>
              <a:t>Africa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383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244827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BORDER MANAGEMENT IN SOUTH AFRICA: OVERVIEW AND CHALLENGES</a:t>
            </a:r>
            <a:endParaRPr lang="en-ZA" sz="54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6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pic>
        <p:nvPicPr>
          <p:cNvPr id="6" name="Picture 5" descr="home affai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3554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873" y="116632"/>
            <a:ext cx="8219256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b="1" dirty="0" smtClean="0">
                <a:solidFill>
                  <a:schemeClr val="bg1"/>
                </a:solidFill>
              </a:rPr>
              <a:t>HISTORY AND FAILURE OF FRAGMENTED BORDER MANAGEMENT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7</a:t>
            </a:fld>
            <a:endParaRPr lang="en-Z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3873" y="980728"/>
            <a:ext cx="8219256" cy="5688632"/>
          </a:xfrm>
          <a:solidFill>
            <a:schemeClr val="bg1"/>
          </a:solidFill>
          <a:ln w="12700">
            <a:noFill/>
          </a:ln>
        </p:spPr>
        <p:txBody>
          <a:bodyPr>
            <a:noAutofit/>
          </a:bodyPr>
          <a:lstStyle/>
          <a:p>
            <a:pPr>
              <a:buFont typeface="+mj-lt"/>
              <a:buAutoNum type="alphaLcParenR"/>
            </a:pPr>
            <a:r>
              <a:rPr lang="en-ZA" sz="1600" dirty="0" smtClean="0"/>
              <a:t>Since 1994 SA made gallant strides in demilitarising and deracialising the management of the country’s borders by introducing various capabilities to give effect to border management.</a:t>
            </a:r>
          </a:p>
          <a:p>
            <a:pPr>
              <a:buFont typeface="+mj-lt"/>
              <a:buAutoNum type="alphaLcParenR"/>
            </a:pPr>
            <a:endParaRPr lang="en-ZA" sz="1600" dirty="0" smtClean="0"/>
          </a:p>
          <a:p>
            <a:pPr>
              <a:buFont typeface="+mj-lt"/>
              <a:buAutoNum type="alphaLcParenR"/>
            </a:pPr>
            <a:r>
              <a:rPr lang="en-ZA" sz="1600" dirty="0" smtClean="0"/>
              <a:t>The </a:t>
            </a:r>
            <a:r>
              <a:rPr lang="en-ZA" sz="1600" b="1" dirty="0" smtClean="0">
                <a:solidFill>
                  <a:srgbClr val="FF0000"/>
                </a:solidFill>
              </a:rPr>
              <a:t>consequence of establishing these various organs of state, e.g. immigration control, customs control, border policing etc., resulted in the emergence of a silo approach </a:t>
            </a:r>
            <a:r>
              <a:rPr lang="en-ZA" sz="1600" dirty="0" smtClean="0"/>
              <a:t>to border control, border law enforcement and border protection.</a:t>
            </a:r>
          </a:p>
          <a:p>
            <a:pPr>
              <a:buFont typeface="+mj-lt"/>
              <a:buAutoNum type="alphaLcParenR"/>
            </a:pPr>
            <a:endParaRPr lang="en-ZA" sz="1600" dirty="0"/>
          </a:p>
          <a:p>
            <a:pPr>
              <a:buFont typeface="+mj-lt"/>
              <a:buAutoNum type="alphaLcParenR"/>
            </a:pPr>
            <a:r>
              <a:rPr lang="en-ZA" sz="1600" dirty="0" smtClean="0"/>
              <a:t>Various structures were subsequently put in place to attempt to coordinate the mandates and actions of these distinct organs of state in the border environment: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1400" dirty="0"/>
              <a:t>Border Affairs Committee Coordinating Committee (1996)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1400" dirty="0"/>
              <a:t>National Inter-Departmental Structure (NIDS) (1997)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1400" dirty="0"/>
              <a:t>Border Control Operational Coordinating Committee (BCOCC) (2001)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1400" dirty="0"/>
              <a:t>Inter-Agency Clearing Forum (IACF) (2010)</a:t>
            </a:r>
          </a:p>
          <a:p>
            <a:pPr>
              <a:buFont typeface="+mj-lt"/>
              <a:buAutoNum type="alphaLcParenR"/>
            </a:pPr>
            <a:endParaRPr lang="en-ZA" sz="1600" dirty="0"/>
          </a:p>
          <a:p>
            <a:pPr>
              <a:buFont typeface="+mj-lt"/>
              <a:buAutoNum type="alphaLcParenR"/>
            </a:pPr>
            <a:r>
              <a:rPr lang="en-ZA" sz="1600" dirty="0" smtClean="0"/>
              <a:t>From at least the mid-2000 various studies and reports have pointed to the failure of these structures to address the systemic and structural problems of coordination model associated with fragmented border management.</a:t>
            </a:r>
          </a:p>
          <a:p>
            <a:pPr>
              <a:buFont typeface="+mj-lt"/>
              <a:buAutoNum type="alphaLcParenR"/>
            </a:pPr>
            <a:endParaRPr lang="en-ZA" sz="1600" dirty="0" smtClean="0"/>
          </a:p>
          <a:p>
            <a:pPr>
              <a:buFont typeface="+mj-lt"/>
              <a:buAutoNum type="alphaLcParenR"/>
            </a:pPr>
            <a:r>
              <a:rPr lang="en-ZA" sz="1600" dirty="0" smtClean="0"/>
              <a:t>It is against this background that </a:t>
            </a:r>
            <a:r>
              <a:rPr lang="en-ZA" sz="1600" b="1" dirty="0" smtClean="0">
                <a:solidFill>
                  <a:srgbClr val="FF0000"/>
                </a:solidFill>
              </a:rPr>
              <a:t>Cabinet decided on the 26</a:t>
            </a:r>
            <a:r>
              <a:rPr lang="en-ZA" sz="1600" b="1" baseline="30000" dirty="0" smtClean="0">
                <a:solidFill>
                  <a:srgbClr val="FF0000"/>
                </a:solidFill>
              </a:rPr>
              <a:t>th</a:t>
            </a:r>
            <a:r>
              <a:rPr lang="en-ZA" sz="1600" b="1" dirty="0" smtClean="0">
                <a:solidFill>
                  <a:srgbClr val="FF0000"/>
                </a:solidFill>
              </a:rPr>
              <a:t> </a:t>
            </a:r>
            <a:r>
              <a:rPr lang="en-ZA" sz="1600" b="1" dirty="0">
                <a:solidFill>
                  <a:srgbClr val="FF0000"/>
                </a:solidFill>
              </a:rPr>
              <a:t>of June 2013 </a:t>
            </a:r>
            <a:r>
              <a:rPr lang="en-ZA" sz="1600" b="1" dirty="0" smtClean="0">
                <a:solidFill>
                  <a:srgbClr val="FF0000"/>
                </a:solidFill>
              </a:rPr>
              <a:t>to </a:t>
            </a:r>
            <a:r>
              <a:rPr lang="en-ZA" sz="1600" b="1" dirty="0">
                <a:solidFill>
                  <a:srgbClr val="FF0000"/>
                </a:solidFill>
              </a:rPr>
              <a:t>establish a Border Management </a:t>
            </a:r>
            <a:r>
              <a:rPr lang="en-ZA" sz="1600" b="1" dirty="0" smtClean="0">
                <a:solidFill>
                  <a:srgbClr val="FF0000"/>
                </a:solidFill>
              </a:rPr>
              <a:t>Authority </a:t>
            </a:r>
            <a:r>
              <a:rPr lang="en-ZA" sz="1600" b="1" dirty="0">
                <a:solidFill>
                  <a:srgbClr val="FF0000"/>
                </a:solidFill>
              </a:rPr>
              <a:t>(BMA) </a:t>
            </a:r>
            <a:r>
              <a:rPr lang="en-ZA" sz="1600" dirty="0"/>
              <a:t>in South Africa </a:t>
            </a:r>
            <a:r>
              <a:rPr lang="en-ZA" sz="1600" dirty="0" smtClean="0"/>
              <a:t>under an integrated approach.</a:t>
            </a:r>
            <a:endParaRPr lang="en-ZA" sz="1600" dirty="0"/>
          </a:p>
          <a:p>
            <a:pPr>
              <a:buFont typeface="+mj-lt"/>
              <a:buAutoNum type="alphaLcParenR"/>
            </a:pPr>
            <a:endParaRPr lang="en-ZA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pic>
        <p:nvPicPr>
          <p:cNvPr id="6" name="Picture 5" descr="home affai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3803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2365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ZA" sz="3600" b="1" dirty="0" smtClean="0">
                <a:solidFill>
                  <a:schemeClr val="bg1"/>
                </a:solidFill>
              </a:rPr>
              <a:t>TRAJECTORY OF BORDER MANAGEMENT IN SOUTH AFRICA</a:t>
            </a:r>
            <a:endParaRPr lang="en-ZA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273030"/>
              </p:ext>
            </p:extLst>
          </p:nvPr>
        </p:nvGraphicFramePr>
        <p:xfrm>
          <a:off x="512791" y="264745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326" y="1700808"/>
            <a:ext cx="1728192" cy="283154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rgbClr val="0033CC"/>
                </a:solidFill>
              </a:rPr>
              <a:t>Pre-1994: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Exclusionary &amp; race-based border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Militaristic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Sanctions busting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Restrictive land Port of Entry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1686986"/>
            <a:ext cx="1944216" cy="233910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rgbClr val="0033CC"/>
                </a:solidFill>
              </a:rPr>
              <a:t>1994-2016: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Conventional border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Silo-based border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Progressive immigration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Trade facilitation</a:t>
            </a:r>
            <a:endParaRPr lang="en-Z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1686987"/>
            <a:ext cx="2952328" cy="233910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rgbClr val="0033CC"/>
                </a:solidFill>
              </a:rPr>
              <a:t>2017 and Beyond: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Balancing security, development &amp;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Single Integrated Border 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Demilitarisation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Equitable global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Greater African &amp; regional integration</a:t>
            </a:r>
            <a:endParaRPr lang="en-ZA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221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287778"/>
            <a:ext cx="820891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chemeClr val="bg1"/>
                </a:solidFill>
              </a:rPr>
              <a:t>WHAT IS BORDER MANAGEMENT?</a:t>
            </a:r>
            <a:endParaRPr lang="en-ZA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8916376"/>
              </p:ext>
            </p:extLst>
          </p:nvPr>
        </p:nvGraphicFramePr>
        <p:xfrm>
          <a:off x="827584" y="1052736"/>
          <a:ext cx="741682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Left-Right Arrow 1"/>
          <p:cNvSpPr/>
          <p:nvPr/>
        </p:nvSpPr>
        <p:spPr>
          <a:xfrm>
            <a:off x="683568" y="5733256"/>
            <a:ext cx="7776864" cy="50405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INFRASTRUCTURE DEVELOPMENT AND MAINTENANCE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117-1FA1-40CD-8E90-1A700EF97A9B}" type="slidenum">
              <a:rPr lang="en-ZA" smtClean="0"/>
              <a:t>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CONFIDENTIAL</a:t>
            </a:r>
            <a:endParaRPr lang="en-ZA" dirty="0"/>
          </a:p>
        </p:txBody>
      </p:sp>
      <p:pic>
        <p:nvPicPr>
          <p:cNvPr id="7" name="Picture 6" descr="home affair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2587"/>
            <a:ext cx="1584176" cy="5641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2925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45404</TotalTime>
  <Words>1707</Words>
  <Application>Microsoft Office PowerPoint</Application>
  <PresentationFormat>On-screen Show (4:3)</PresentationFormat>
  <Paragraphs>251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UPDATE: ESTABLISHMENT OF A BORDER MANAGEMENT AUTHORITY IN SOUTH AFRICA   </vt:lpstr>
      <vt:lpstr>PowerPoint Presentation</vt:lpstr>
      <vt:lpstr>GLOBAL AND AFRICAN CONTEXT OF BORDER MANAGEMENT</vt:lpstr>
      <vt:lpstr>PowerPoint Presentation</vt:lpstr>
      <vt:lpstr>PowerPoint Presentation</vt:lpstr>
      <vt:lpstr>BORDER MANAGEMENT IN SOUTH AFRICA: OVERVIEW AND CHALLENGES</vt:lpstr>
      <vt:lpstr>PowerPoint Presentation</vt:lpstr>
      <vt:lpstr>TRAJECTORY OF BORDER MANAGEMENT IN SOUTH AFRICA</vt:lpstr>
      <vt:lpstr>PowerPoint Presentation</vt:lpstr>
      <vt:lpstr>PORTS OF ENTRY IN SOUTH AFRICA</vt:lpstr>
      <vt:lpstr>OVERVIEW OF SA BORDER ENVIRONMENT</vt:lpstr>
      <vt:lpstr>PowerPoint Presentation</vt:lpstr>
      <vt:lpstr>SOME KEY CHALLENGES &amp; RISKS FACING SOUTH AFRICA’S BORDER ENVIRONMENT</vt:lpstr>
      <vt:lpstr>PowerPoint Presentation</vt:lpstr>
      <vt:lpstr>PowerPoint Presentation</vt:lpstr>
      <vt:lpstr>SOUTH AFRICAN GOVERNMENT’S RESPONSE TO BORDER MANAGEMENT CHALLENGES</vt:lpstr>
      <vt:lpstr>PowerPoint Presentation</vt:lpstr>
      <vt:lpstr>PowerPoint Presentation</vt:lpstr>
      <vt:lpstr>PowerPoint Presentation</vt:lpstr>
      <vt:lpstr>KEY PRINCIPLES OF BMA LEGISLATION</vt:lpstr>
      <vt:lpstr>PROCESS OF CONSULTATION:  BMA BILL</vt:lpstr>
      <vt:lpstr>PowerPoint Presentation</vt:lpstr>
      <vt:lpstr>PREPARING FOR THE BMA (2017 – 2032)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BMA Bill</dc:title>
  <dc:creator>Nunes;Smit</dc:creator>
  <cp:keywords>BMA Bill</cp:keywords>
  <cp:lastModifiedBy>NkosinathiD</cp:lastModifiedBy>
  <cp:revision>503</cp:revision>
  <cp:lastPrinted>2017-08-28T14:39:32Z</cp:lastPrinted>
  <dcterms:created xsi:type="dcterms:W3CDTF">2015-06-15T11:41:11Z</dcterms:created>
  <dcterms:modified xsi:type="dcterms:W3CDTF">2017-11-09T09:11:14Z</dcterms:modified>
</cp:coreProperties>
</file>