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71" r:id="rId2"/>
    <p:sldId id="380" r:id="rId3"/>
    <p:sldId id="381" r:id="rId4"/>
    <p:sldId id="382" r:id="rId5"/>
    <p:sldId id="383" r:id="rId6"/>
    <p:sldId id="384" r:id="rId7"/>
    <p:sldId id="386" r:id="rId8"/>
    <p:sldId id="387" r:id="rId9"/>
    <p:sldId id="388" r:id="rId10"/>
    <p:sldId id="389" r:id="rId11"/>
    <p:sldId id="390" r:id="rId12"/>
    <p:sldId id="392" r:id="rId13"/>
    <p:sldId id="393" r:id="rId14"/>
    <p:sldId id="394" r:id="rId15"/>
    <p:sldId id="391" r:id="rId16"/>
  </p:sldIdLst>
  <p:sldSz cx="6858000" cy="5143500"/>
  <p:notesSz cx="6858000" cy="9144000"/>
  <p:defaultTextStyle>
    <a:defPPr>
      <a:defRPr lang="en-GB"/>
    </a:defPPr>
    <a:lvl1pPr algn="l" rtl="0" eaLnBrk="0" fontAlgn="base" hangingPunct="0">
      <a:spcBef>
        <a:spcPct val="0"/>
      </a:spcBef>
      <a:spcAft>
        <a:spcPct val="0"/>
      </a:spcAft>
      <a:defRPr kern="1200">
        <a:solidFill>
          <a:schemeClr val="tx1"/>
        </a:solidFill>
        <a:latin typeface="Arial" charset="0"/>
        <a:ea typeface="MS PGothic" pitchFamily="34" charset="-128"/>
        <a:cs typeface="+mn-cs"/>
      </a:defRPr>
    </a:lvl1pPr>
    <a:lvl2pPr marL="457200" algn="l" rtl="0" eaLnBrk="0" fontAlgn="base" hangingPunct="0">
      <a:spcBef>
        <a:spcPct val="0"/>
      </a:spcBef>
      <a:spcAft>
        <a:spcPct val="0"/>
      </a:spcAft>
      <a:defRPr kern="1200">
        <a:solidFill>
          <a:schemeClr val="tx1"/>
        </a:solidFill>
        <a:latin typeface="Arial" charset="0"/>
        <a:ea typeface="MS PGothic" pitchFamily="34" charset="-128"/>
        <a:cs typeface="+mn-cs"/>
      </a:defRPr>
    </a:lvl2pPr>
    <a:lvl3pPr marL="914400" algn="l" rtl="0" eaLnBrk="0" fontAlgn="base" hangingPunct="0">
      <a:spcBef>
        <a:spcPct val="0"/>
      </a:spcBef>
      <a:spcAft>
        <a:spcPct val="0"/>
      </a:spcAft>
      <a:defRPr kern="1200">
        <a:solidFill>
          <a:schemeClr val="tx1"/>
        </a:solidFill>
        <a:latin typeface="Arial" charset="0"/>
        <a:ea typeface="MS PGothic" pitchFamily="34" charset="-128"/>
        <a:cs typeface="+mn-cs"/>
      </a:defRPr>
    </a:lvl3pPr>
    <a:lvl4pPr marL="1371600" algn="l" rtl="0" eaLnBrk="0" fontAlgn="base" hangingPunct="0">
      <a:spcBef>
        <a:spcPct val="0"/>
      </a:spcBef>
      <a:spcAft>
        <a:spcPct val="0"/>
      </a:spcAft>
      <a:defRPr kern="1200">
        <a:solidFill>
          <a:schemeClr val="tx1"/>
        </a:solidFill>
        <a:latin typeface="Arial" charset="0"/>
        <a:ea typeface="MS PGothic" pitchFamily="34" charset="-128"/>
        <a:cs typeface="+mn-cs"/>
      </a:defRPr>
    </a:lvl4pPr>
    <a:lvl5pPr marL="1828800" algn="l" rtl="0" eaLnBrk="0" fontAlgn="base" hangingPunct="0">
      <a:spcBef>
        <a:spcPct val="0"/>
      </a:spcBef>
      <a:spcAft>
        <a:spcPct val="0"/>
      </a:spcAft>
      <a:defRPr kern="1200">
        <a:solidFill>
          <a:schemeClr val="tx1"/>
        </a:solidFill>
        <a:latin typeface="Arial" charset="0"/>
        <a:ea typeface="MS PGothic" pitchFamily="34" charset="-128"/>
        <a:cs typeface="+mn-cs"/>
      </a:defRPr>
    </a:lvl5pPr>
    <a:lvl6pPr marL="2286000" algn="l" defTabSz="914400" rtl="0" eaLnBrk="1" latinLnBrk="0" hangingPunct="1">
      <a:defRPr kern="1200">
        <a:solidFill>
          <a:schemeClr val="tx1"/>
        </a:solidFill>
        <a:latin typeface="Arial" charset="0"/>
        <a:ea typeface="MS PGothic" pitchFamily="34" charset="-128"/>
        <a:cs typeface="+mn-cs"/>
      </a:defRPr>
    </a:lvl6pPr>
    <a:lvl7pPr marL="2743200" algn="l" defTabSz="914400" rtl="0" eaLnBrk="1" latinLnBrk="0" hangingPunct="1">
      <a:defRPr kern="1200">
        <a:solidFill>
          <a:schemeClr val="tx1"/>
        </a:solidFill>
        <a:latin typeface="Arial" charset="0"/>
        <a:ea typeface="MS PGothic" pitchFamily="34" charset="-128"/>
        <a:cs typeface="+mn-cs"/>
      </a:defRPr>
    </a:lvl7pPr>
    <a:lvl8pPr marL="3200400" algn="l" defTabSz="914400" rtl="0" eaLnBrk="1" latinLnBrk="0" hangingPunct="1">
      <a:defRPr kern="1200">
        <a:solidFill>
          <a:schemeClr val="tx1"/>
        </a:solidFill>
        <a:latin typeface="Arial" charset="0"/>
        <a:ea typeface="MS PGothic" pitchFamily="34" charset="-128"/>
        <a:cs typeface="+mn-cs"/>
      </a:defRPr>
    </a:lvl8pPr>
    <a:lvl9pPr marL="3657600" algn="l" defTabSz="914400" rtl="0" eaLnBrk="1" latinLnBrk="0" hangingPunct="1">
      <a:defRPr kern="1200">
        <a:solidFill>
          <a:schemeClr val="tx1"/>
        </a:solidFill>
        <a:latin typeface="Arial" charset="0"/>
        <a:ea typeface="MS PGothic" pitchFamily="34" charset="-128"/>
        <a:cs typeface="+mn-cs"/>
      </a:defRPr>
    </a:lvl9pPr>
  </p:defaultTextStyle>
  <p:extLst>
    <p:ext uri="{521415D9-36F7-43E2-AB2F-B90AF26B5E84}">
      <p14:sectionLst xmlns:p14="http://schemas.microsoft.com/office/powerpoint/2010/main">
        <p14:section name="Lecture 12 April 2021" id="{5BD6372F-58C5-4D3E-95F4-363893C45757}">
          <p14:sldIdLst>
            <p14:sldId id="271"/>
            <p14:sldId id="380"/>
            <p14:sldId id="381"/>
            <p14:sldId id="382"/>
            <p14:sldId id="383"/>
            <p14:sldId id="384"/>
            <p14:sldId id="386"/>
            <p14:sldId id="387"/>
            <p14:sldId id="388"/>
            <p14:sldId id="389"/>
            <p14:sldId id="390"/>
            <p14:sldId id="392"/>
            <p14:sldId id="393"/>
            <p14:sldId id="394"/>
            <p14:sldId id="391"/>
          </p14:sldIdLst>
        </p14:section>
        <p14:section name="Lecture1" id="{241E5C42-AB39-4DE9-826D-C7418BDC0D5F}">
          <p14:sldIdLst/>
        </p14:section>
        <p14:section name="end" id="{F12BE2FC-5792-420D-873C-5DE228ACFD05}">
          <p14:sldIdLst/>
        </p14:section>
      </p14:sectionLst>
    </p:ext>
    <p:ext uri="{EFAFB233-063F-42B5-8137-9DF3F51BA10A}">
      <p15:sldGuideLst xmlns:p15="http://schemas.microsoft.com/office/powerpoint/2012/main">
        <p15:guide id="1" orient="horz" pos="1620">
          <p15:clr>
            <a:srgbClr val="A4A3A4"/>
          </p15:clr>
        </p15:guide>
        <p15:guide id="2" pos="216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ristoffels-Du Plessis, Anthea (Ms) (Summerstrand Campus South)" initials="CPA((CS" lastIdx="1" clrIdx="0">
    <p:extLst>
      <p:ext uri="{19B8F6BF-5375-455C-9EA6-DF929625EA0E}">
        <p15:presenceInfo xmlns:p15="http://schemas.microsoft.com/office/powerpoint/2012/main" userId="S-1-5-21-318533408-2169009012-3869401354-17384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6EBA"/>
    <a:srgbClr val="9B221F"/>
    <a:srgbClr val="FF6699"/>
    <a:srgbClr val="FF33CC"/>
    <a:srgbClr val="FEC000"/>
    <a:srgbClr val="6C284F"/>
    <a:srgbClr val="FFB51B"/>
    <a:srgbClr val="001034"/>
    <a:srgbClr val="001027"/>
    <a:srgbClr val="0030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399" autoAdjust="0"/>
    <p:restoredTop sz="93216" autoAdjust="0"/>
  </p:normalViewPr>
  <p:slideViewPr>
    <p:cSldViewPr>
      <p:cViewPr varScale="1">
        <p:scale>
          <a:sx n="88" d="100"/>
          <a:sy n="88" d="100"/>
        </p:scale>
        <p:origin x="192" y="1024"/>
      </p:cViewPr>
      <p:guideLst>
        <p:guide orient="horz" pos="1620"/>
        <p:guide pos="2160"/>
      </p:guideLst>
    </p:cSldViewPr>
  </p:slideViewPr>
  <p:outlineViewPr>
    <p:cViewPr>
      <p:scale>
        <a:sx n="33" d="100"/>
        <a:sy n="33" d="100"/>
      </p:scale>
      <p:origin x="48" y="30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904" y="-10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Z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2FB5367-C74D-4BC3-A4A9-1B0E88E99A13}" type="datetimeFigureOut">
              <a:rPr lang="en-ZA"/>
              <a:pPr>
                <a:defRPr/>
              </a:pPr>
              <a:t>2025/03/27</a:t>
            </a:fld>
            <a:endParaRPr lang="en-Z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Z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BBE4BCB7-A838-4187-B1C5-EE648533AD33}" type="slidenum">
              <a:rPr lang="en-ZA"/>
              <a:pPr>
                <a:defRPr/>
              </a:pPr>
              <a:t>‹#›</a:t>
            </a:fld>
            <a:endParaRPr lang="en-ZA"/>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Z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EB58D51-79C9-4136-8D5B-B928E33AD8D8}" type="datetimeFigureOut">
              <a:rPr lang="en-ZA"/>
              <a:pPr>
                <a:defRPr/>
              </a:pPr>
              <a:t>2025/03/27</a:t>
            </a:fld>
            <a:endParaRPr lang="en-Z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ZA"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ZA"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Z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F59A647D-E18E-4918-B2CA-3E34BE231ADC}" type="slidenum">
              <a:rPr lang="en-ZA"/>
              <a:pPr>
                <a:defRPr/>
              </a:pPr>
              <a:t>‹#›</a:t>
            </a:fld>
            <a:endParaRPr lang="en-ZA"/>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ZA" sz="900" dirty="0"/>
          </a:p>
        </p:txBody>
      </p:sp>
      <p:sp>
        <p:nvSpPr>
          <p:cNvPr id="532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95CAF0D-4220-4DC6-8254-92FECDC55A73}" type="slidenum">
              <a:rPr lang="en-ZA" smtClean="0"/>
              <a:pPr/>
              <a:t>1</a:t>
            </a:fld>
            <a:endParaRPr lang="en-Z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userDrawn="1"/>
        </p:nvSpPr>
        <p:spPr>
          <a:xfrm>
            <a:off x="0" y="-1588"/>
            <a:ext cx="6858000" cy="5145088"/>
          </a:xfrm>
          <a:prstGeom prst="rect">
            <a:avLst/>
          </a:prstGeom>
          <a:blipFill>
            <a:blip r:embed="rId2" cstate="print"/>
            <a:stretch>
              <a:fillRect/>
            </a:stretch>
          </a:blip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dirty="0"/>
          </a:p>
        </p:txBody>
      </p:sp>
      <p:sp>
        <p:nvSpPr>
          <p:cNvPr id="5" name="Rectangle 4"/>
          <p:cNvSpPr/>
          <p:nvPr userDrawn="1"/>
        </p:nvSpPr>
        <p:spPr>
          <a:xfrm>
            <a:off x="0" y="5019675"/>
            <a:ext cx="6858000" cy="123825"/>
          </a:xfrm>
          <a:prstGeom prst="rect">
            <a:avLst/>
          </a:prstGeom>
          <a:solidFill>
            <a:srgbClr val="5E6EB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ZA"/>
          </a:p>
        </p:txBody>
      </p:sp>
      <p:sp>
        <p:nvSpPr>
          <p:cNvPr id="3074" name="Rectangle 2"/>
          <p:cNvSpPr>
            <a:spLocks noGrp="1" noChangeArrowheads="1"/>
          </p:cNvSpPr>
          <p:nvPr>
            <p:ph type="ctrTitle"/>
          </p:nvPr>
        </p:nvSpPr>
        <p:spPr>
          <a:xfrm>
            <a:off x="458670" y="2787774"/>
            <a:ext cx="5886654" cy="486054"/>
          </a:xfrm>
        </p:spPr>
        <p:txBody>
          <a:bodyPr/>
          <a:lstStyle>
            <a:lvl1pPr algn="ctr">
              <a:defRPr sz="2700">
                <a:solidFill>
                  <a:schemeClr val="bg1"/>
                </a:solidFill>
              </a:defRPr>
            </a:lvl1pPr>
          </a:lstStyle>
          <a:p>
            <a:r>
              <a:rPr lang="en-GB" dirty="0"/>
              <a:t>Click to edit Master title style</a:t>
            </a:r>
          </a:p>
        </p:txBody>
      </p:sp>
      <p:sp>
        <p:nvSpPr>
          <p:cNvPr id="3075" name="Rectangle 3"/>
          <p:cNvSpPr>
            <a:spLocks noGrp="1" noChangeArrowheads="1"/>
          </p:cNvSpPr>
          <p:nvPr>
            <p:ph type="subTitle" idx="1"/>
          </p:nvPr>
        </p:nvSpPr>
        <p:spPr>
          <a:xfrm>
            <a:off x="458670" y="3381840"/>
            <a:ext cx="5886654" cy="1458218"/>
          </a:xfrm>
        </p:spPr>
        <p:txBody>
          <a:bodyPr/>
          <a:lstStyle>
            <a:lvl1pPr marL="0" indent="0" algn="ctr">
              <a:buFont typeface="Wingdings" pitchFamily="2" charset="2"/>
              <a:buNone/>
              <a:defRPr>
                <a:solidFill>
                  <a:schemeClr val="bg1"/>
                </a:solidFill>
              </a:defRPr>
            </a:lvl1pPr>
          </a:lstStyle>
          <a:p>
            <a:r>
              <a:rPr lang="en-GB" dirty="0"/>
              <a:t>Click to edit Master subtitle style</a:t>
            </a:r>
          </a:p>
        </p:txBody>
      </p:sp>
    </p:spTree>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50548" y="303498"/>
            <a:ext cx="6096395" cy="594122"/>
          </a:xfrm>
        </p:spPr>
        <p:txBody>
          <a:bodyPr/>
          <a:lstStyle/>
          <a:p>
            <a:r>
              <a:rPr lang="en-US" dirty="0"/>
              <a:t>Click to edit Master title style</a:t>
            </a:r>
          </a:p>
        </p:txBody>
      </p:sp>
      <p:sp>
        <p:nvSpPr>
          <p:cNvPr id="3" name="Vertical Text Placeholder 2"/>
          <p:cNvSpPr>
            <a:spLocks noGrp="1"/>
          </p:cNvSpPr>
          <p:nvPr>
            <p:ph type="body" orient="vert" idx="1"/>
          </p:nvPr>
        </p:nvSpPr>
        <p:spPr>
          <a:xfrm>
            <a:off x="350659" y="1113589"/>
            <a:ext cx="6102678" cy="3258361"/>
          </a:xfrm>
        </p:spPr>
        <p:txBody>
          <a:bodyPr vert="eaVert"/>
          <a:lstStyle>
            <a:lvl1pPr>
              <a:buClr>
                <a:srgbClr val="5E6EBA"/>
              </a:buClr>
              <a:defRPr sz="1500">
                <a:latin typeface="Avenir Book"/>
              </a:defRPr>
            </a:lvl1pPr>
            <a:lvl2pPr>
              <a:buClr>
                <a:srgbClr val="5E6EBA"/>
              </a:buClr>
              <a:defRPr sz="1500">
                <a:latin typeface="Avenir Book"/>
              </a:defRPr>
            </a:lvl2pPr>
            <a:lvl3pPr>
              <a:buClr>
                <a:srgbClr val="5E6EBA"/>
              </a:buClr>
              <a:defRPr sz="1500">
                <a:latin typeface="Avenir Book"/>
              </a:defRPr>
            </a:lvl3pPr>
            <a:lvl4pPr>
              <a:buClr>
                <a:srgbClr val="5E6EBA"/>
              </a:buClr>
              <a:defRPr sz="1500">
                <a:latin typeface="Avenir Book"/>
              </a:defRPr>
            </a:lvl4pPr>
            <a:lvl5pPr>
              <a:buClr>
                <a:srgbClr val="5E6EBA"/>
              </a:buClr>
              <a:defRPr sz="1500">
                <a:latin typeface="Avenir Book"/>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spd="slow">
    <p:pull/>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93429" y="249494"/>
            <a:ext cx="1513913" cy="4122457"/>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350660" y="249494"/>
            <a:ext cx="4435460" cy="4122457"/>
          </a:xfrm>
        </p:spPr>
        <p:txBody>
          <a:bodyPr vert="eaVert"/>
          <a:lstStyle>
            <a:lvl1pPr>
              <a:buClr>
                <a:srgbClr val="5E6EBA"/>
              </a:buClr>
              <a:defRPr sz="1500">
                <a:latin typeface="Avenir Book"/>
              </a:defRPr>
            </a:lvl1pPr>
            <a:lvl2pPr>
              <a:buClr>
                <a:srgbClr val="5E6EBA"/>
              </a:buClr>
              <a:defRPr sz="1500">
                <a:latin typeface="Avenir Book"/>
              </a:defRPr>
            </a:lvl2pPr>
            <a:lvl3pPr>
              <a:buClr>
                <a:srgbClr val="5E6EBA"/>
              </a:buClr>
              <a:defRPr sz="1500">
                <a:latin typeface="Avenir Book"/>
              </a:defRPr>
            </a:lvl3pPr>
            <a:lvl4pPr>
              <a:buClr>
                <a:srgbClr val="5E6EBA"/>
              </a:buClr>
              <a:defRPr sz="1500">
                <a:latin typeface="Avenir Book"/>
              </a:defRPr>
            </a:lvl4pPr>
            <a:lvl5pPr>
              <a:buClr>
                <a:srgbClr val="5E6EBA"/>
              </a:buClr>
              <a:defRPr sz="1500">
                <a:latin typeface="Avenir Book"/>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spd="slow">
    <p:pull/>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Reference Slide">
    <p:spTree>
      <p:nvGrpSpPr>
        <p:cNvPr id="1" name=""/>
        <p:cNvGrpSpPr/>
        <p:nvPr/>
      </p:nvGrpSpPr>
      <p:grpSpPr>
        <a:xfrm>
          <a:off x="0" y="0"/>
          <a:ext cx="0" cy="0"/>
          <a:chOff x="0" y="0"/>
          <a:chExt cx="0" cy="0"/>
        </a:xfrm>
      </p:grpSpPr>
      <p:sp>
        <p:nvSpPr>
          <p:cNvPr id="3" name="Rectangle 2"/>
          <p:cNvSpPr>
            <a:spLocks noChangeArrowheads="1"/>
          </p:cNvSpPr>
          <p:nvPr userDrawn="1"/>
        </p:nvSpPr>
        <p:spPr bwMode="auto">
          <a:xfrm>
            <a:off x="0" y="-1588"/>
            <a:ext cx="6858000" cy="5191126"/>
          </a:xfrm>
          <a:prstGeom prst="rect">
            <a:avLst/>
          </a:prstGeom>
          <a:solidFill>
            <a:srgbClr val="5E6EBA"/>
          </a:solidFill>
          <a:ln>
            <a:noFill/>
          </a:ln>
          <a:effectLst>
            <a:outerShdw blurRad="40000" dist="23000" dir="5400000" rotWithShape="0">
              <a:srgbClr val="808080">
                <a:alpha val="34999"/>
              </a:srgbClr>
            </a:outerShdw>
          </a:effectLst>
        </p:spPr>
        <p:txBody>
          <a:bodyPr anchor="ctr"/>
          <a:lstStyle/>
          <a:p>
            <a:pPr algn="ctr" eaLnBrk="1" hangingPunct="1">
              <a:defRPr/>
            </a:pPr>
            <a:endParaRPr lang="en-US" dirty="0">
              <a:solidFill>
                <a:schemeClr val="lt1"/>
              </a:solidFill>
              <a:latin typeface="+mn-lt"/>
              <a:ea typeface="+mn-ea"/>
            </a:endParaRPr>
          </a:p>
        </p:txBody>
      </p:sp>
      <p:sp>
        <p:nvSpPr>
          <p:cNvPr id="4" name="Text Placeholder 8"/>
          <p:cNvSpPr>
            <a:spLocks noGrp="1"/>
          </p:cNvSpPr>
          <p:nvPr>
            <p:ph type="body" sz="quarter" idx="10"/>
          </p:nvPr>
        </p:nvSpPr>
        <p:spPr>
          <a:xfrm>
            <a:off x="1803798" y="239776"/>
            <a:ext cx="3282553" cy="4748870"/>
          </a:xfrm>
          <a:prstGeom prst="rect">
            <a:avLst/>
          </a:prstGeom>
        </p:spPr>
        <p:txBody>
          <a:bodyPr tIns="0" bIns="748800" anchor="ctr" anchorCtr="1"/>
          <a:lstStyle>
            <a:lvl1pPr marL="0" indent="0" algn="l">
              <a:lnSpc>
                <a:spcPct val="100000"/>
              </a:lnSpc>
              <a:spcBef>
                <a:spcPts val="0"/>
              </a:spcBef>
              <a:spcAft>
                <a:spcPts val="0"/>
              </a:spcAft>
              <a:buFontTx/>
              <a:buNone/>
              <a:defRPr>
                <a:solidFill>
                  <a:schemeClr val="bg1"/>
                </a:solidFill>
                <a:latin typeface="Avenir Medium"/>
                <a:cs typeface="Avenir Medium"/>
              </a:defRPr>
            </a:lvl1pPr>
            <a:lvl2pPr>
              <a:buClr>
                <a:schemeClr val="bg1"/>
              </a:buClr>
              <a:defRPr>
                <a:solidFill>
                  <a:schemeClr val="bg1"/>
                </a:solidFill>
              </a:defRPr>
            </a:lvl2pPr>
          </a:lstStyle>
          <a:p>
            <a:pPr lvl="0"/>
            <a:r>
              <a:rPr lang="en-GB" dirty="0"/>
              <a:t>Click to edit Master text styles</a:t>
            </a:r>
          </a:p>
          <a:p>
            <a:pPr lvl="1"/>
            <a:r>
              <a:rPr lang="en-GB" dirty="0"/>
              <a:t>Second level</a:t>
            </a:r>
          </a:p>
        </p:txBody>
      </p:sp>
    </p:spTree>
  </p:cSld>
  <p:clrMapOvr>
    <a:masterClrMapping/>
  </p:clrMapOvr>
  <p:transition spd="slow">
    <p:cove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3" name="Rectangle 2"/>
          <p:cNvSpPr/>
          <p:nvPr userDrawn="1"/>
        </p:nvSpPr>
        <p:spPr>
          <a:xfrm>
            <a:off x="-255588" y="-192088"/>
            <a:ext cx="7369176" cy="5527676"/>
          </a:xfrm>
          <a:prstGeom prst="rect">
            <a:avLst/>
          </a:prstGeom>
          <a:solidFill>
            <a:srgbClr val="5E6EBA"/>
          </a:solidFill>
          <a:effectLst/>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endParaRPr lang="en-US"/>
          </a:p>
        </p:txBody>
      </p:sp>
      <p:sp>
        <p:nvSpPr>
          <p:cNvPr id="4" name="Text Placeholder 8"/>
          <p:cNvSpPr>
            <a:spLocks noGrp="1"/>
          </p:cNvSpPr>
          <p:nvPr>
            <p:ph type="body" sz="quarter" idx="10"/>
          </p:nvPr>
        </p:nvSpPr>
        <p:spPr>
          <a:xfrm>
            <a:off x="1803798" y="725985"/>
            <a:ext cx="3282553" cy="4262661"/>
          </a:xfrm>
          <a:prstGeom prst="rect">
            <a:avLst/>
          </a:prstGeom>
        </p:spPr>
        <p:txBody>
          <a:bodyPr tIns="0" bIns="748800" anchor="ctr" anchorCtr="1"/>
          <a:lstStyle>
            <a:lvl1pPr marL="0" indent="0" algn="l">
              <a:lnSpc>
                <a:spcPct val="100000"/>
              </a:lnSpc>
              <a:spcBef>
                <a:spcPts val="0"/>
              </a:spcBef>
              <a:spcAft>
                <a:spcPts val="0"/>
              </a:spcAft>
              <a:buFontTx/>
              <a:buNone/>
              <a:defRPr sz="2400">
                <a:solidFill>
                  <a:schemeClr val="bg1"/>
                </a:solidFill>
                <a:latin typeface="Avenir Medium"/>
                <a:cs typeface="Avenir Medium"/>
              </a:defRPr>
            </a:lvl1pPr>
          </a:lstStyle>
          <a:p>
            <a:r>
              <a:rPr lang="en-US" dirty="0"/>
              <a:t>Thank You</a:t>
            </a:r>
            <a:endParaRPr lang="en-GB" dirty="0"/>
          </a:p>
        </p:txBody>
      </p:sp>
    </p:spTree>
  </p:cSld>
  <p:clrMapOvr>
    <a:masterClrMapping/>
  </p:clrMapOvr>
  <p:transition spd="slow">
    <p:push dir="u"/>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pic>
        <p:nvPicPr>
          <p:cNvPr id="2" name="Picture 4"/>
          <p:cNvPicPr>
            <a:picLocks noChangeAspect="1"/>
          </p:cNvPicPr>
          <p:nvPr userDrawn="1"/>
        </p:nvPicPr>
        <p:blipFill>
          <a:blip r:embed="rId2" cstate="print"/>
          <a:srcRect/>
          <a:stretch>
            <a:fillRect/>
          </a:stretch>
        </p:blipFill>
        <p:spPr bwMode="auto">
          <a:xfrm>
            <a:off x="-33338" y="-28575"/>
            <a:ext cx="6931026" cy="5200650"/>
          </a:xfrm>
          <a:prstGeom prst="rect">
            <a:avLst/>
          </a:prstGeom>
          <a:noFill/>
          <a:ln w="9525">
            <a:noFill/>
            <a:miter lim="800000"/>
            <a:headEnd/>
            <a:tailEnd/>
          </a:ln>
        </p:spPr>
      </p:pic>
    </p:spTree>
  </p:cSld>
  <p:clrMapOvr>
    <a:masterClrMapping/>
  </p:clrMapOvr>
  <p:transition spd="slow">
    <p:push dir="u"/>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NMU 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71488" y="2601357"/>
            <a:ext cx="5915025" cy="568428"/>
          </a:xfrm>
          <a:prstGeom prst="rect">
            <a:avLst/>
          </a:prstGeom>
        </p:spPr>
        <p:txBody>
          <a:bodyPr>
            <a:normAutofit/>
          </a:bodyPr>
          <a:lstStyle>
            <a:lvl1pPr algn="ctr">
              <a:defRPr sz="2025" b="1">
                <a:solidFill>
                  <a:schemeClr val="bg1"/>
                </a:solidFill>
                <a:latin typeface="Avenir LT 45 Book" panose="020B0503020000020003" pitchFamily="34" charset="0"/>
              </a:defRPr>
            </a:lvl1pPr>
          </a:lstStyle>
          <a:p>
            <a:r>
              <a:rPr lang="en-US"/>
              <a:t>Click to edit Master title style</a:t>
            </a:r>
            <a:endParaRPr lang="en-ZA" dirty="0"/>
          </a:p>
        </p:txBody>
      </p:sp>
      <p:sp>
        <p:nvSpPr>
          <p:cNvPr id="7" name="Text Placeholder 6"/>
          <p:cNvSpPr>
            <a:spLocks noGrp="1"/>
          </p:cNvSpPr>
          <p:nvPr>
            <p:ph type="body" sz="quarter" idx="13"/>
          </p:nvPr>
        </p:nvSpPr>
        <p:spPr>
          <a:xfrm>
            <a:off x="471488" y="3270709"/>
            <a:ext cx="5915025" cy="322319"/>
          </a:xfrm>
          <a:prstGeom prst="rect">
            <a:avLst/>
          </a:prstGeom>
        </p:spPr>
        <p:txBody>
          <a:bodyPr>
            <a:normAutofit/>
          </a:bodyPr>
          <a:lstStyle>
            <a:lvl1pPr marL="0" indent="0" algn="ctr">
              <a:buNone/>
              <a:defRPr sz="1350" b="1">
                <a:solidFill>
                  <a:schemeClr val="bg1"/>
                </a:solidFill>
                <a:latin typeface="Avenir LT 45 Book" panose="020B0503020000020003" pitchFamily="34" charset="0"/>
              </a:defRPr>
            </a:lvl1pPr>
          </a:lstStyle>
          <a:p>
            <a:pPr lvl="0"/>
            <a:r>
              <a:rPr lang="en-US"/>
              <a:t>Edit Master text styles</a:t>
            </a:r>
          </a:p>
        </p:txBody>
      </p:sp>
      <p:sp>
        <p:nvSpPr>
          <p:cNvPr id="11" name="Text Placeholder 10"/>
          <p:cNvSpPr>
            <a:spLocks noGrp="1"/>
          </p:cNvSpPr>
          <p:nvPr>
            <p:ph type="body" sz="quarter" idx="15"/>
          </p:nvPr>
        </p:nvSpPr>
        <p:spPr>
          <a:xfrm>
            <a:off x="471488" y="3763935"/>
            <a:ext cx="5915025" cy="274403"/>
          </a:xfrm>
          <a:prstGeom prst="rect">
            <a:avLst/>
          </a:prstGeom>
        </p:spPr>
        <p:txBody>
          <a:bodyPr/>
          <a:lstStyle>
            <a:lvl1pPr marL="0" indent="0" algn="ctr">
              <a:buNone/>
              <a:defRPr sz="1125">
                <a:solidFill>
                  <a:schemeClr val="bg1"/>
                </a:solidFill>
                <a:latin typeface="Avenir LT 45 Book" panose="020B0503020000020003" pitchFamily="34" charset="0"/>
              </a:defRPr>
            </a:lvl1pPr>
          </a:lstStyle>
          <a:p>
            <a:pPr lvl="0"/>
            <a:r>
              <a:rPr lang="en-US" dirty="0"/>
              <a:t>Edit Master text styles</a:t>
            </a:r>
          </a:p>
        </p:txBody>
      </p:sp>
      <p:sp>
        <p:nvSpPr>
          <p:cNvPr id="13" name="Text Placeholder 12"/>
          <p:cNvSpPr>
            <a:spLocks noGrp="1"/>
          </p:cNvSpPr>
          <p:nvPr>
            <p:ph type="body" sz="quarter" idx="16"/>
          </p:nvPr>
        </p:nvSpPr>
        <p:spPr>
          <a:xfrm>
            <a:off x="471488" y="4104270"/>
            <a:ext cx="5915025" cy="274403"/>
          </a:xfrm>
          <a:prstGeom prst="rect">
            <a:avLst/>
          </a:prstGeom>
        </p:spPr>
        <p:txBody>
          <a:bodyPr>
            <a:normAutofit/>
          </a:bodyPr>
          <a:lstStyle>
            <a:lvl1pPr marL="0" indent="0" algn="ctr">
              <a:buNone/>
              <a:defRPr sz="1125">
                <a:solidFill>
                  <a:schemeClr val="bg1"/>
                </a:solidFill>
                <a:latin typeface="Avenir LT 45 Book" panose="020B0503020000020003" pitchFamily="34" charset="0"/>
              </a:defRPr>
            </a:lvl1pPr>
          </a:lstStyle>
          <a:p>
            <a:pPr lvl="0"/>
            <a:r>
              <a:rPr lang="en-US" dirty="0"/>
              <a:t>Edit Master text styles</a:t>
            </a:r>
          </a:p>
        </p:txBody>
      </p:sp>
      <p:sp>
        <p:nvSpPr>
          <p:cNvPr id="14" name="Text Placeholder 12"/>
          <p:cNvSpPr>
            <a:spLocks noGrp="1"/>
          </p:cNvSpPr>
          <p:nvPr>
            <p:ph type="body" sz="quarter" idx="17"/>
          </p:nvPr>
        </p:nvSpPr>
        <p:spPr>
          <a:xfrm>
            <a:off x="471488" y="4444605"/>
            <a:ext cx="5915025" cy="326304"/>
          </a:xfrm>
          <a:prstGeom prst="rect">
            <a:avLst/>
          </a:prstGeom>
        </p:spPr>
        <p:txBody>
          <a:bodyPr>
            <a:normAutofit/>
          </a:bodyPr>
          <a:lstStyle>
            <a:lvl1pPr marL="0" indent="0" algn="ctr">
              <a:buNone/>
              <a:defRPr sz="1350">
                <a:solidFill>
                  <a:schemeClr val="bg1"/>
                </a:solidFill>
                <a:latin typeface="Avenir LT 45 Book" panose="020B0503020000020003" pitchFamily="34" charset="0"/>
              </a:defRPr>
            </a:lvl1pPr>
          </a:lstStyle>
          <a:p>
            <a:pPr lvl="0"/>
            <a:r>
              <a:rPr lang="en-US"/>
              <a:t>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242888" y="1112840"/>
            <a:ext cx="6379369" cy="3259111"/>
          </a:xfrm>
        </p:spPr>
        <p:txBody>
          <a:bodyPr/>
          <a:lstStyle>
            <a:lvl1pPr>
              <a:buClr>
                <a:srgbClr val="5E6EBA"/>
              </a:buClr>
              <a:buSzPct val="80000"/>
              <a:defRPr sz="1500">
                <a:latin typeface="Avenir Book"/>
              </a:defRPr>
            </a:lvl1pPr>
            <a:lvl2pPr>
              <a:buClr>
                <a:srgbClr val="5E6EBA"/>
              </a:buClr>
              <a:buSzPct val="80000"/>
              <a:defRPr sz="1500">
                <a:latin typeface="Avenir Book"/>
              </a:defRPr>
            </a:lvl2pPr>
            <a:lvl3pPr>
              <a:buClr>
                <a:srgbClr val="6C284F"/>
              </a:buClr>
              <a:buSzPct val="80000"/>
              <a:defRPr sz="1500">
                <a:latin typeface="Avenir Book"/>
              </a:defRPr>
            </a:lvl3pPr>
            <a:lvl4pPr>
              <a:buClr>
                <a:srgbClr val="6C284F"/>
              </a:buClr>
              <a:buSzPct val="80000"/>
              <a:defRPr sz="1500">
                <a:latin typeface="Avenir Book"/>
              </a:defRPr>
            </a:lvl4pPr>
            <a:lvl5pPr>
              <a:buClr>
                <a:srgbClr val="6C284F"/>
              </a:buClr>
              <a:buSzPct val="80000"/>
              <a:defRPr sz="1500">
                <a:latin typeface="Avenir Book"/>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spd="slow">
    <p:pull/>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3192835"/>
            <a:ext cx="5829300" cy="1021556"/>
          </a:xfrm>
        </p:spPr>
        <p:txBody>
          <a:bodyPr anchor="t"/>
          <a:lstStyle>
            <a:lvl1pPr algn="l">
              <a:defRPr sz="3000" b="0" i="0" cap="none"/>
            </a:lvl1pPr>
          </a:lstStyle>
          <a:p>
            <a:r>
              <a:rPr lang="en-US" dirty="0"/>
              <a:t>Click to edit Master title style</a:t>
            </a:r>
          </a:p>
        </p:txBody>
      </p:sp>
      <p:sp>
        <p:nvSpPr>
          <p:cNvPr id="3" name="Text Placeholder 2"/>
          <p:cNvSpPr>
            <a:spLocks noGrp="1"/>
          </p:cNvSpPr>
          <p:nvPr>
            <p:ph type="body" idx="1"/>
          </p:nvPr>
        </p:nvSpPr>
        <p:spPr>
          <a:xfrm>
            <a:off x="541735" y="2067694"/>
            <a:ext cx="5829300" cy="1125140"/>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en-US"/>
              <a:t>Click to edit Master text styles</a:t>
            </a:r>
          </a:p>
        </p:txBody>
      </p:sp>
    </p:spTree>
  </p:cSld>
  <p:clrMapOvr>
    <a:masterClrMapping/>
  </p:clrMapOvr>
  <p:transition spd="slow">
    <p:pull/>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42646" y="303498"/>
            <a:ext cx="6264696" cy="594122"/>
          </a:xfrm>
        </p:spPr>
        <p:txBody>
          <a:bodyPr/>
          <a:lstStyle/>
          <a:p>
            <a:r>
              <a:rPr lang="en-US"/>
              <a:t>Click to edit Master title style</a:t>
            </a:r>
          </a:p>
        </p:txBody>
      </p:sp>
      <p:sp>
        <p:nvSpPr>
          <p:cNvPr id="3" name="Content Placeholder 2"/>
          <p:cNvSpPr>
            <a:spLocks noGrp="1"/>
          </p:cNvSpPr>
          <p:nvPr>
            <p:ph sz="half" idx="1"/>
          </p:nvPr>
        </p:nvSpPr>
        <p:spPr>
          <a:xfrm>
            <a:off x="242646" y="1005576"/>
            <a:ext cx="3024429" cy="3294366"/>
          </a:xfrm>
        </p:spPr>
        <p:txBody>
          <a:bodyPr/>
          <a:lstStyle>
            <a:lvl1pPr>
              <a:buClr>
                <a:srgbClr val="5E6EBA"/>
              </a:buClr>
              <a:defRPr sz="1500">
                <a:latin typeface="Avenir Book"/>
              </a:defRPr>
            </a:lvl1pPr>
            <a:lvl2pPr>
              <a:buClr>
                <a:srgbClr val="5E6EBA"/>
              </a:buClr>
              <a:defRPr sz="1500">
                <a:latin typeface="Avenir Book"/>
              </a:defRPr>
            </a:lvl2pPr>
            <a:lvl3pPr>
              <a:buClr>
                <a:srgbClr val="5E6EBA"/>
              </a:buClr>
              <a:defRPr sz="1500">
                <a:latin typeface="Avenir Book"/>
              </a:defRPr>
            </a:lvl3pPr>
            <a:lvl4pPr>
              <a:buClr>
                <a:srgbClr val="5E6EBA"/>
              </a:buClr>
              <a:defRPr sz="1500">
                <a:latin typeface="Avenir Book"/>
              </a:defRPr>
            </a:lvl4pPr>
            <a:lvl5pPr>
              <a:buClr>
                <a:srgbClr val="5E6EBA"/>
              </a:buClr>
              <a:defRPr sz="1500">
                <a:latin typeface="Avenir Book"/>
              </a:defRPr>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3381376" y="1005576"/>
            <a:ext cx="3132535" cy="3294366"/>
          </a:xfrm>
        </p:spPr>
        <p:txBody>
          <a:bodyPr/>
          <a:lstStyle>
            <a:lvl1pPr>
              <a:buClr>
                <a:srgbClr val="5E6EBA"/>
              </a:buClr>
              <a:defRPr sz="1500">
                <a:latin typeface="Avenir Book"/>
              </a:defRPr>
            </a:lvl1pPr>
            <a:lvl2pPr>
              <a:buClr>
                <a:srgbClr val="5E6EBA"/>
              </a:buClr>
              <a:defRPr sz="1500">
                <a:latin typeface="Avenir Book"/>
              </a:defRPr>
            </a:lvl2pPr>
            <a:lvl3pPr>
              <a:buClr>
                <a:srgbClr val="5E6EBA"/>
              </a:buClr>
              <a:defRPr sz="1500">
                <a:latin typeface="Avenir Book"/>
              </a:defRPr>
            </a:lvl3pPr>
            <a:lvl4pPr>
              <a:buClr>
                <a:srgbClr val="5E6EBA"/>
              </a:buClr>
              <a:defRPr sz="1500">
                <a:latin typeface="Avenir Book"/>
              </a:defRPr>
            </a:lvl4pPr>
            <a:lvl5pPr>
              <a:buClr>
                <a:srgbClr val="5E6EBA"/>
              </a:buClr>
              <a:defRPr sz="1500">
                <a:latin typeface="Avenir Book"/>
              </a:defRPr>
            </a:lvl5pPr>
            <a:lvl6pPr>
              <a:defRPr sz="1350"/>
            </a:lvl6pPr>
            <a:lvl7pPr>
              <a:defRPr sz="1350"/>
            </a:lvl7pPr>
            <a:lvl8pPr>
              <a:defRPr sz="1350"/>
            </a:lvl8pPr>
            <a:lvl9pPr>
              <a:defRPr sz="135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spd="slow">
    <p:pull/>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205979"/>
            <a:ext cx="61722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1151335"/>
            <a:ext cx="3030141" cy="700335"/>
          </a:xfrm>
        </p:spPr>
        <p:txBody>
          <a:bodyPr anchor="ctr"/>
          <a:lstStyle>
            <a:lvl1pPr marL="0" indent="0">
              <a:buNone/>
              <a:defRPr sz="1650" b="0" i="0" baseline="0">
                <a:solidFill>
                  <a:srgbClr val="5E6EBA"/>
                </a:solidFill>
                <a:latin typeface="Avenir Black"/>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4" name="Content Placeholder 3"/>
          <p:cNvSpPr>
            <a:spLocks noGrp="1"/>
          </p:cNvSpPr>
          <p:nvPr>
            <p:ph sz="half" idx="2"/>
          </p:nvPr>
        </p:nvSpPr>
        <p:spPr>
          <a:xfrm>
            <a:off x="342900" y="1851670"/>
            <a:ext cx="3030141" cy="2520280"/>
          </a:xfrm>
        </p:spPr>
        <p:txBody>
          <a:bodyPr/>
          <a:lstStyle>
            <a:lvl1pPr>
              <a:buClr>
                <a:srgbClr val="5E6EBA"/>
              </a:buClr>
              <a:defRPr sz="1500">
                <a:latin typeface="Avenir Book"/>
              </a:defRPr>
            </a:lvl1pPr>
            <a:lvl2pPr>
              <a:buClr>
                <a:srgbClr val="5E6EBA"/>
              </a:buClr>
              <a:defRPr sz="1500">
                <a:latin typeface="Avenir Book"/>
              </a:defRPr>
            </a:lvl2pPr>
            <a:lvl3pPr>
              <a:buClr>
                <a:srgbClr val="5E6EBA"/>
              </a:buClr>
              <a:defRPr sz="1500">
                <a:latin typeface="Avenir Book"/>
              </a:defRPr>
            </a:lvl3pPr>
            <a:lvl4pPr>
              <a:buClr>
                <a:srgbClr val="5E6EBA"/>
              </a:buClr>
              <a:defRPr sz="1500">
                <a:latin typeface="Avenir Book"/>
              </a:defRPr>
            </a:lvl4pPr>
            <a:lvl5pPr>
              <a:buClr>
                <a:srgbClr val="5E6EBA"/>
              </a:buClr>
              <a:defRPr sz="1500">
                <a:latin typeface="Avenir Book"/>
              </a:defRPr>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3483770" y="1151335"/>
            <a:ext cx="3031331" cy="700335"/>
          </a:xfrm>
        </p:spPr>
        <p:txBody>
          <a:bodyPr anchor="ctr"/>
          <a:lstStyle>
            <a:lvl1pPr marL="0" indent="0">
              <a:buNone/>
              <a:defRPr sz="1650" b="0" i="0" baseline="0">
                <a:solidFill>
                  <a:srgbClr val="5E6EBA"/>
                </a:solidFill>
                <a:latin typeface="Avenir Black"/>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6" name="Content Placeholder 5"/>
          <p:cNvSpPr>
            <a:spLocks noGrp="1"/>
          </p:cNvSpPr>
          <p:nvPr>
            <p:ph sz="quarter" idx="4"/>
          </p:nvPr>
        </p:nvSpPr>
        <p:spPr>
          <a:xfrm>
            <a:off x="3483770" y="1851670"/>
            <a:ext cx="3031331" cy="2520280"/>
          </a:xfrm>
        </p:spPr>
        <p:txBody>
          <a:bodyPr/>
          <a:lstStyle>
            <a:lvl1pPr>
              <a:buClr>
                <a:srgbClr val="5E6EBA"/>
              </a:buClr>
              <a:defRPr sz="1500">
                <a:latin typeface="Avenir Book"/>
              </a:defRPr>
            </a:lvl1pPr>
            <a:lvl2pPr>
              <a:buClr>
                <a:srgbClr val="5E6EBA"/>
              </a:buClr>
              <a:defRPr sz="1500">
                <a:latin typeface="Avenir Book"/>
              </a:defRPr>
            </a:lvl2pPr>
            <a:lvl3pPr>
              <a:buClr>
                <a:srgbClr val="5E6EBA"/>
              </a:buClr>
              <a:defRPr sz="1500">
                <a:latin typeface="Avenir Book"/>
              </a:defRPr>
            </a:lvl3pPr>
            <a:lvl4pPr>
              <a:buClr>
                <a:srgbClr val="5E6EBA"/>
              </a:buClr>
              <a:defRPr sz="1500">
                <a:latin typeface="Avenir Book"/>
              </a:defRPr>
            </a:lvl4pPr>
            <a:lvl5pPr>
              <a:buClr>
                <a:srgbClr val="5E6EBA"/>
              </a:buClr>
              <a:defRPr sz="1500">
                <a:latin typeface="Avenir Book"/>
              </a:defRPr>
            </a:lvl5pPr>
            <a:lvl6pPr>
              <a:defRPr sz="1200"/>
            </a:lvl6pPr>
            <a:lvl7pPr>
              <a:defRPr sz="1200"/>
            </a:lvl7pPr>
            <a:lvl8pPr>
              <a:defRPr sz="1200"/>
            </a:lvl8pPr>
            <a:lvl9pPr>
              <a:defRPr sz="12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transition spd="slow">
    <p:pull/>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transition spd="slow">
    <p:pull/>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spd="slow">
    <p:pull/>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04665" y="465516"/>
            <a:ext cx="2158123" cy="819774"/>
          </a:xfrm>
        </p:spPr>
        <p:txBody>
          <a:bodyPr anchor="t"/>
          <a:lstStyle>
            <a:lvl1pPr algn="l">
              <a:defRPr sz="1650" b="1">
                <a:solidFill>
                  <a:srgbClr val="5E6EBA"/>
                </a:solidFill>
                <a:latin typeface="Avenir Black"/>
              </a:defRPr>
            </a:lvl1pPr>
          </a:lstStyle>
          <a:p>
            <a:r>
              <a:rPr lang="en-US" dirty="0"/>
              <a:t>Click to edit Master title style</a:t>
            </a:r>
          </a:p>
        </p:txBody>
      </p:sp>
      <p:sp>
        <p:nvSpPr>
          <p:cNvPr id="3" name="Content Placeholder 2"/>
          <p:cNvSpPr>
            <a:spLocks noGrp="1"/>
          </p:cNvSpPr>
          <p:nvPr>
            <p:ph idx="1"/>
          </p:nvPr>
        </p:nvSpPr>
        <p:spPr>
          <a:xfrm>
            <a:off x="2786236" y="465517"/>
            <a:ext cx="3667100" cy="4129106"/>
          </a:xfrm>
        </p:spPr>
        <p:txBody>
          <a:bodyPr/>
          <a:lstStyle>
            <a:lvl1pPr>
              <a:buClr>
                <a:srgbClr val="5E6EBA"/>
              </a:buClr>
              <a:defRPr sz="1500">
                <a:latin typeface="Avenir Book"/>
              </a:defRPr>
            </a:lvl1pPr>
            <a:lvl2pPr>
              <a:buClr>
                <a:srgbClr val="5E6EBA"/>
              </a:buClr>
              <a:defRPr sz="1500">
                <a:latin typeface="Avenir Book"/>
              </a:defRPr>
            </a:lvl2pPr>
            <a:lvl3pPr>
              <a:buClr>
                <a:srgbClr val="5E6EBA"/>
              </a:buClr>
              <a:defRPr sz="1500">
                <a:latin typeface="Avenir Book"/>
              </a:defRPr>
            </a:lvl3pPr>
            <a:lvl4pPr>
              <a:buClr>
                <a:srgbClr val="5E6EBA"/>
              </a:buClr>
              <a:defRPr sz="1500">
                <a:latin typeface="Avenir Book"/>
              </a:defRPr>
            </a:lvl4pPr>
            <a:lvl5pPr>
              <a:buClr>
                <a:srgbClr val="5E6EBA"/>
              </a:buClr>
              <a:defRPr sz="1500">
                <a:latin typeface="Avenir Book"/>
              </a:defRPr>
            </a:lvl5pPr>
            <a:lvl6pPr>
              <a:defRPr sz="1500"/>
            </a:lvl6pPr>
            <a:lvl7pPr>
              <a:defRPr sz="1500"/>
            </a:lvl7pPr>
            <a:lvl8pPr>
              <a:defRPr sz="1500"/>
            </a:lvl8pPr>
            <a:lvl9pPr>
              <a:defRPr sz="15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04664" y="1285291"/>
            <a:ext cx="2158123" cy="330933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dirty="0"/>
              <a:t>Click to edit Master text styles</a:t>
            </a:r>
          </a:p>
        </p:txBody>
      </p:sp>
    </p:spTree>
  </p:cSld>
  <p:clrMapOvr>
    <a:masterClrMapping/>
  </p:clrMapOvr>
  <p:transition spd="slow">
    <p:pull/>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3363838"/>
            <a:ext cx="4114800" cy="425054"/>
          </a:xfrm>
        </p:spPr>
        <p:txBody>
          <a:bodyPr/>
          <a:lstStyle>
            <a:lvl1pPr algn="l">
              <a:defRPr sz="1500" b="0" i="0" baseline="0">
                <a:solidFill>
                  <a:srgbClr val="5E6EBA"/>
                </a:solidFill>
                <a:latin typeface="Avenir Black"/>
              </a:defRPr>
            </a:lvl1pPr>
          </a:lstStyle>
          <a:p>
            <a:r>
              <a:rPr lang="en-US" dirty="0"/>
              <a:t>Click to edit Master title style</a:t>
            </a:r>
          </a:p>
        </p:txBody>
      </p:sp>
      <p:sp>
        <p:nvSpPr>
          <p:cNvPr id="3" name="Picture Placeholder 2"/>
          <p:cNvSpPr>
            <a:spLocks noGrp="1"/>
          </p:cNvSpPr>
          <p:nvPr>
            <p:ph type="pic" idx="1"/>
          </p:nvPr>
        </p:nvSpPr>
        <p:spPr>
          <a:xfrm>
            <a:off x="1344216" y="459582"/>
            <a:ext cx="4114800" cy="2832249"/>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en-US" noProof="0" dirty="0"/>
          </a:p>
        </p:txBody>
      </p:sp>
      <p:sp>
        <p:nvSpPr>
          <p:cNvPr id="4" name="Text Placeholder 3"/>
          <p:cNvSpPr>
            <a:spLocks noGrp="1"/>
          </p:cNvSpPr>
          <p:nvPr>
            <p:ph type="body" sz="half" idx="2"/>
          </p:nvPr>
        </p:nvSpPr>
        <p:spPr>
          <a:xfrm>
            <a:off x="1344216" y="3788892"/>
            <a:ext cx="4114800" cy="603647"/>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dirty="0"/>
              <a:t>Click to edit Master text styles</a:t>
            </a:r>
          </a:p>
        </p:txBody>
      </p:sp>
    </p:spTree>
  </p:cSld>
  <p:clrMapOvr>
    <a:masterClrMapping/>
  </p:clrMapOvr>
  <p:transition spd="slow">
    <p:pull/>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42888" y="303213"/>
            <a:ext cx="6372225" cy="593725"/>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242888" y="1112838"/>
            <a:ext cx="6380162" cy="32718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p:txBody>
      </p:sp>
      <p:sp>
        <p:nvSpPr>
          <p:cNvPr id="2" name="Rectangle 1"/>
          <p:cNvSpPr/>
          <p:nvPr userDrawn="1"/>
        </p:nvSpPr>
        <p:spPr>
          <a:xfrm>
            <a:off x="0" y="5019675"/>
            <a:ext cx="6858000" cy="123825"/>
          </a:xfrm>
          <a:prstGeom prst="rect">
            <a:avLst/>
          </a:prstGeom>
          <a:solidFill>
            <a:srgbClr val="5E6EB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ZA"/>
          </a:p>
        </p:txBody>
      </p:sp>
      <p:pic>
        <p:nvPicPr>
          <p:cNvPr id="1029" name="Picture 5"/>
          <p:cNvPicPr>
            <a:picLocks noChangeAspect="1" noChangeArrowheads="1"/>
          </p:cNvPicPr>
          <p:nvPr userDrawn="1"/>
        </p:nvPicPr>
        <p:blipFill>
          <a:blip r:embed="rId17" cstate="print"/>
          <a:srcRect t="85001" b="5200"/>
          <a:stretch>
            <a:fillRect/>
          </a:stretch>
        </p:blipFill>
        <p:spPr bwMode="auto">
          <a:xfrm>
            <a:off x="0" y="4460875"/>
            <a:ext cx="6856413" cy="504825"/>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193" r:id="rId1"/>
    <p:sldLayoutId id="2147484194" r:id="rId2"/>
    <p:sldLayoutId id="2147484195" r:id="rId3"/>
    <p:sldLayoutId id="2147484196" r:id="rId4"/>
    <p:sldLayoutId id="2147484197" r:id="rId5"/>
    <p:sldLayoutId id="2147484198" r:id="rId6"/>
    <p:sldLayoutId id="2147484199" r:id="rId7"/>
    <p:sldLayoutId id="2147484200" r:id="rId8"/>
    <p:sldLayoutId id="2147484201" r:id="rId9"/>
    <p:sldLayoutId id="2147484202" r:id="rId10"/>
    <p:sldLayoutId id="2147484203" r:id="rId11"/>
    <p:sldLayoutId id="2147484204" r:id="rId12"/>
    <p:sldLayoutId id="2147484205" r:id="rId13"/>
    <p:sldLayoutId id="2147484206" r:id="rId14"/>
    <p:sldLayoutId id="2147484207" r:id="rId15"/>
  </p:sldLayoutIdLst>
  <p:txStyles>
    <p:titleStyle>
      <a:lvl1pPr algn="l" rtl="0" eaLnBrk="0" fontAlgn="base" hangingPunct="0">
        <a:spcBef>
          <a:spcPct val="0"/>
        </a:spcBef>
        <a:spcAft>
          <a:spcPct val="0"/>
        </a:spcAft>
        <a:defRPr sz="3000">
          <a:solidFill>
            <a:srgbClr val="001027"/>
          </a:solidFill>
          <a:latin typeface="Avenir Medium"/>
          <a:ea typeface="MS PGothic" panose="020B0600070205080204" pitchFamily="34" charset="-128"/>
          <a:cs typeface="+mj-cs"/>
        </a:defRPr>
      </a:lvl1pPr>
      <a:lvl2pPr algn="l" rtl="0" eaLnBrk="0" fontAlgn="base" hangingPunct="0">
        <a:spcBef>
          <a:spcPct val="0"/>
        </a:spcBef>
        <a:spcAft>
          <a:spcPct val="0"/>
        </a:spcAft>
        <a:defRPr sz="3000">
          <a:solidFill>
            <a:srgbClr val="001027"/>
          </a:solidFill>
          <a:latin typeface="Avenir Medium" charset="0"/>
          <a:ea typeface="MS PGothic" panose="020B0600070205080204" pitchFamily="34" charset="-128"/>
        </a:defRPr>
      </a:lvl2pPr>
      <a:lvl3pPr algn="l" rtl="0" eaLnBrk="0" fontAlgn="base" hangingPunct="0">
        <a:spcBef>
          <a:spcPct val="0"/>
        </a:spcBef>
        <a:spcAft>
          <a:spcPct val="0"/>
        </a:spcAft>
        <a:defRPr sz="3000">
          <a:solidFill>
            <a:srgbClr val="001027"/>
          </a:solidFill>
          <a:latin typeface="Avenir Medium" charset="0"/>
          <a:ea typeface="MS PGothic" panose="020B0600070205080204" pitchFamily="34" charset="-128"/>
        </a:defRPr>
      </a:lvl3pPr>
      <a:lvl4pPr algn="l" rtl="0" eaLnBrk="0" fontAlgn="base" hangingPunct="0">
        <a:spcBef>
          <a:spcPct val="0"/>
        </a:spcBef>
        <a:spcAft>
          <a:spcPct val="0"/>
        </a:spcAft>
        <a:defRPr sz="3000">
          <a:solidFill>
            <a:srgbClr val="001027"/>
          </a:solidFill>
          <a:latin typeface="Avenir Medium" charset="0"/>
          <a:ea typeface="MS PGothic" panose="020B0600070205080204" pitchFamily="34" charset="-128"/>
        </a:defRPr>
      </a:lvl4pPr>
      <a:lvl5pPr algn="l" rtl="0" eaLnBrk="0" fontAlgn="base" hangingPunct="0">
        <a:spcBef>
          <a:spcPct val="0"/>
        </a:spcBef>
        <a:spcAft>
          <a:spcPct val="0"/>
        </a:spcAft>
        <a:defRPr sz="3000">
          <a:solidFill>
            <a:srgbClr val="001027"/>
          </a:solidFill>
          <a:latin typeface="Avenir Medium" charset="0"/>
          <a:ea typeface="MS PGothic" panose="020B0600070205080204" pitchFamily="34" charset="-128"/>
        </a:defRPr>
      </a:lvl5pPr>
      <a:lvl6pPr marL="342900" algn="l" rtl="0" fontAlgn="base">
        <a:spcBef>
          <a:spcPct val="0"/>
        </a:spcBef>
        <a:spcAft>
          <a:spcPct val="0"/>
        </a:spcAft>
        <a:defRPr sz="2400" b="1">
          <a:solidFill>
            <a:schemeClr val="bg1"/>
          </a:solidFill>
          <a:latin typeface="Arial" charset="0"/>
        </a:defRPr>
      </a:lvl6pPr>
      <a:lvl7pPr marL="685800" algn="l" rtl="0" fontAlgn="base">
        <a:spcBef>
          <a:spcPct val="0"/>
        </a:spcBef>
        <a:spcAft>
          <a:spcPct val="0"/>
        </a:spcAft>
        <a:defRPr sz="2400" b="1">
          <a:solidFill>
            <a:schemeClr val="bg1"/>
          </a:solidFill>
          <a:latin typeface="Arial" charset="0"/>
        </a:defRPr>
      </a:lvl7pPr>
      <a:lvl8pPr marL="1028700" algn="l" rtl="0" fontAlgn="base">
        <a:spcBef>
          <a:spcPct val="0"/>
        </a:spcBef>
        <a:spcAft>
          <a:spcPct val="0"/>
        </a:spcAft>
        <a:defRPr sz="2400" b="1">
          <a:solidFill>
            <a:schemeClr val="bg1"/>
          </a:solidFill>
          <a:latin typeface="Arial" charset="0"/>
        </a:defRPr>
      </a:lvl8pPr>
      <a:lvl9pPr marL="1371600" algn="l" rtl="0" fontAlgn="base">
        <a:spcBef>
          <a:spcPct val="0"/>
        </a:spcBef>
        <a:spcAft>
          <a:spcPct val="0"/>
        </a:spcAft>
        <a:defRPr sz="2400" b="1">
          <a:solidFill>
            <a:schemeClr val="bg1"/>
          </a:solidFill>
          <a:latin typeface="Arial" charset="0"/>
        </a:defRPr>
      </a:lvl9pPr>
    </p:titleStyle>
    <p:bodyStyle>
      <a:lvl1pPr marL="128588" indent="-128588" algn="l" rtl="0" eaLnBrk="0" fontAlgn="base" hangingPunct="0">
        <a:spcBef>
          <a:spcPct val="20000"/>
        </a:spcBef>
        <a:spcAft>
          <a:spcPct val="0"/>
        </a:spcAft>
        <a:buClr>
          <a:srgbClr val="5E6EBA"/>
        </a:buClr>
        <a:buSzPct val="75000"/>
        <a:buFont typeface="Wingdings" pitchFamily="2" charset="2"/>
        <a:buChar char="§"/>
        <a:defRPr sz="1500">
          <a:solidFill>
            <a:schemeClr val="tx1"/>
          </a:solidFill>
          <a:latin typeface="Avenir Book"/>
          <a:ea typeface="MS PGothic" panose="020B0600070205080204" pitchFamily="34" charset="-128"/>
          <a:cs typeface="+mn-cs"/>
        </a:defRPr>
      </a:lvl1pPr>
      <a:lvl2pPr marL="260350" indent="-128588" algn="l" rtl="0" eaLnBrk="0" fontAlgn="base" hangingPunct="0">
        <a:spcBef>
          <a:spcPct val="20000"/>
        </a:spcBef>
        <a:spcAft>
          <a:spcPct val="0"/>
        </a:spcAft>
        <a:buClr>
          <a:srgbClr val="5E6EBA"/>
        </a:buClr>
        <a:buSzPct val="75000"/>
        <a:buChar char="•"/>
        <a:defRPr sz="1500">
          <a:solidFill>
            <a:schemeClr val="tx1"/>
          </a:solidFill>
          <a:latin typeface="Avenir Book"/>
          <a:ea typeface="MS PGothic" panose="020B0600070205080204" pitchFamily="34" charset="-128"/>
        </a:defRPr>
      </a:lvl2pPr>
      <a:lvl3pPr marL="409575" indent="-147638" algn="l" rtl="0" eaLnBrk="0" fontAlgn="base" hangingPunct="0">
        <a:spcBef>
          <a:spcPct val="20000"/>
        </a:spcBef>
        <a:spcAft>
          <a:spcPct val="0"/>
        </a:spcAft>
        <a:buClr>
          <a:srgbClr val="5E6EBA"/>
        </a:buClr>
        <a:buSzPct val="75000"/>
        <a:buFont typeface="Arial" charset="0"/>
        <a:buChar char="-"/>
        <a:defRPr sz="1500">
          <a:solidFill>
            <a:schemeClr val="tx1"/>
          </a:solidFill>
          <a:latin typeface="Avenir Book"/>
          <a:ea typeface="MS PGothic" panose="020B0600070205080204" pitchFamily="34" charset="-128"/>
        </a:defRPr>
      </a:lvl3pPr>
      <a:lvl4pPr marL="1200150" indent="-171450" algn="l" rtl="0" eaLnBrk="0" fontAlgn="base" hangingPunct="0">
        <a:spcBef>
          <a:spcPct val="20000"/>
        </a:spcBef>
        <a:spcAft>
          <a:spcPct val="0"/>
        </a:spcAft>
        <a:buClr>
          <a:srgbClr val="003057"/>
        </a:buClr>
        <a:buFont typeface="Wingdings" pitchFamily="2" charset="2"/>
        <a:buChar char="§"/>
        <a:defRPr>
          <a:solidFill>
            <a:schemeClr val="tx1"/>
          </a:solidFill>
          <a:latin typeface="+mn-lt"/>
          <a:ea typeface="MS PGothic" panose="020B0600070205080204" pitchFamily="34" charset="-128"/>
        </a:defRPr>
      </a:lvl4pPr>
      <a:lvl5pPr marL="1543050" indent="-171450" algn="l" rtl="0" eaLnBrk="0" fontAlgn="base" hangingPunct="0">
        <a:spcBef>
          <a:spcPct val="20000"/>
        </a:spcBef>
        <a:spcAft>
          <a:spcPct val="0"/>
        </a:spcAft>
        <a:buClr>
          <a:srgbClr val="003057"/>
        </a:buClr>
        <a:buFont typeface="Wingdings" pitchFamily="2" charset="2"/>
        <a:buChar char="§"/>
        <a:defRPr>
          <a:solidFill>
            <a:schemeClr val="tx1"/>
          </a:solidFill>
          <a:latin typeface="+mn-lt"/>
          <a:ea typeface="MS PGothic" panose="020B0600070205080204" pitchFamily="34" charset="-128"/>
        </a:defRPr>
      </a:lvl5pPr>
      <a:lvl6pPr marL="1885950" indent="-171450" algn="l" rtl="0" fontAlgn="base">
        <a:spcBef>
          <a:spcPct val="20000"/>
        </a:spcBef>
        <a:spcAft>
          <a:spcPct val="0"/>
        </a:spcAft>
        <a:buClr>
          <a:srgbClr val="003057"/>
        </a:buClr>
        <a:buFont typeface="Wingdings" pitchFamily="2" charset="2"/>
        <a:buChar char="§"/>
        <a:defRPr sz="1800">
          <a:solidFill>
            <a:schemeClr val="tx1"/>
          </a:solidFill>
          <a:latin typeface="+mn-lt"/>
        </a:defRPr>
      </a:lvl6pPr>
      <a:lvl7pPr marL="2228850" indent="-171450" algn="l" rtl="0" fontAlgn="base">
        <a:spcBef>
          <a:spcPct val="20000"/>
        </a:spcBef>
        <a:spcAft>
          <a:spcPct val="0"/>
        </a:spcAft>
        <a:buClr>
          <a:srgbClr val="003057"/>
        </a:buClr>
        <a:buFont typeface="Wingdings" pitchFamily="2" charset="2"/>
        <a:buChar char="§"/>
        <a:defRPr sz="1800">
          <a:solidFill>
            <a:schemeClr val="tx1"/>
          </a:solidFill>
          <a:latin typeface="+mn-lt"/>
        </a:defRPr>
      </a:lvl7pPr>
      <a:lvl8pPr marL="2571750" indent="-171450" algn="l" rtl="0" fontAlgn="base">
        <a:spcBef>
          <a:spcPct val="20000"/>
        </a:spcBef>
        <a:spcAft>
          <a:spcPct val="0"/>
        </a:spcAft>
        <a:buClr>
          <a:srgbClr val="003057"/>
        </a:buClr>
        <a:buFont typeface="Wingdings" pitchFamily="2" charset="2"/>
        <a:buChar char="§"/>
        <a:defRPr sz="1800">
          <a:solidFill>
            <a:schemeClr val="tx1"/>
          </a:solidFill>
          <a:latin typeface="+mn-lt"/>
        </a:defRPr>
      </a:lvl8pPr>
      <a:lvl9pPr marL="2914650" indent="-171450" algn="l" rtl="0" fontAlgn="base">
        <a:spcBef>
          <a:spcPct val="20000"/>
        </a:spcBef>
        <a:spcAft>
          <a:spcPct val="0"/>
        </a:spcAft>
        <a:buClr>
          <a:srgbClr val="003057"/>
        </a:buClr>
        <a:buFont typeface="Wingdings" pitchFamily="2" charset="2"/>
        <a:buChar char="§"/>
        <a:defRPr sz="1800">
          <a:solidFill>
            <a:schemeClr val="tx1"/>
          </a:solidFill>
          <a:latin typeface="+mn-lt"/>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saflii.org/za/cases/ZACC/2009/14.html#sdfootnote16sym"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p:cNvPicPr>
            <a:picLocks noChangeAspect="1" noChangeArrowheads="1"/>
          </p:cNvPicPr>
          <p:nvPr/>
        </p:nvPicPr>
        <p:blipFill>
          <a:blip r:embed="rId3" cstate="print"/>
          <a:srcRect/>
          <a:stretch>
            <a:fillRect/>
          </a:stretch>
        </p:blipFill>
        <p:spPr bwMode="auto">
          <a:xfrm>
            <a:off x="1588" y="-20538"/>
            <a:ext cx="6854825" cy="5143500"/>
          </a:xfrm>
          <a:prstGeom prst="rect">
            <a:avLst/>
          </a:prstGeom>
          <a:noFill/>
          <a:ln w="9525">
            <a:noFill/>
            <a:miter lim="800000"/>
            <a:headEnd/>
            <a:tailEnd/>
          </a:ln>
        </p:spPr>
      </p:pic>
      <p:sp>
        <p:nvSpPr>
          <p:cNvPr id="17411" name="Title 1"/>
          <p:cNvSpPr>
            <a:spLocks noGrp="1"/>
          </p:cNvSpPr>
          <p:nvPr>
            <p:ph type="title"/>
          </p:nvPr>
        </p:nvSpPr>
        <p:spPr>
          <a:xfrm>
            <a:off x="476250" y="3795713"/>
            <a:ext cx="5915025" cy="325437"/>
          </a:xfrm>
        </p:spPr>
        <p:txBody>
          <a:bodyPr>
            <a:normAutofit fontScale="90000"/>
          </a:bodyPr>
          <a:lstStyle/>
          <a:p>
            <a:pPr>
              <a:defRPr/>
            </a:pPr>
            <a:r>
              <a:rPr lang="en-ZA" altLang="en-US" sz="2400" dirty="0">
                <a:ea typeface="ＭＳ Ｐゴシック" panose="020B0600070205080204" pitchFamily="34" charset="-128"/>
              </a:rPr>
              <a:t>Faculty of Law</a:t>
            </a:r>
          </a:p>
        </p:txBody>
      </p:sp>
      <p:sp>
        <p:nvSpPr>
          <p:cNvPr id="17412" name="Text Placeholder 3"/>
          <p:cNvSpPr>
            <a:spLocks noGrp="1" noChangeArrowheads="1"/>
          </p:cNvSpPr>
          <p:nvPr>
            <p:ph type="body" sz="quarter" idx="15"/>
          </p:nvPr>
        </p:nvSpPr>
        <p:spPr>
          <a:xfrm>
            <a:off x="476250" y="4084638"/>
            <a:ext cx="5915025" cy="287312"/>
          </a:xfrm>
        </p:spPr>
        <p:txBody>
          <a:bodyPr/>
          <a:lstStyle/>
          <a:p>
            <a:pPr>
              <a:defRPr/>
            </a:pPr>
            <a:r>
              <a:rPr lang="en-ZA" altLang="en-US" sz="900" dirty="0"/>
              <a:t>THE ROLE OF CIVIL SOCIETY IN THE FIGHT AGAINST CORRUPTION</a:t>
            </a:r>
          </a:p>
          <a:p>
            <a:pPr>
              <a:defRPr/>
            </a:pPr>
            <a:endParaRPr lang="en-ZA" altLang="en-US" sz="900" dirty="0"/>
          </a:p>
        </p:txBody>
      </p:sp>
      <p:sp>
        <p:nvSpPr>
          <p:cNvPr id="17413" name="Text Placeholder 5"/>
          <p:cNvSpPr>
            <a:spLocks noGrp="1" noChangeArrowheads="1"/>
          </p:cNvSpPr>
          <p:nvPr>
            <p:ph type="body" sz="quarter" idx="17"/>
          </p:nvPr>
        </p:nvSpPr>
        <p:spPr>
          <a:xfrm>
            <a:off x="404813" y="4443413"/>
            <a:ext cx="5915025" cy="242887"/>
          </a:xfrm>
        </p:spPr>
        <p:txBody>
          <a:bodyPr>
            <a:normAutofit fontScale="47500" lnSpcReduction="20000"/>
          </a:bodyPr>
          <a:lstStyle/>
          <a:p>
            <a:pPr>
              <a:defRPr/>
            </a:pPr>
            <a:r>
              <a:rPr lang="en-ZA" altLang="en-US" sz="2400" dirty="0"/>
              <a:t>PROF D ERASMUS</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72457-CDDD-71AA-F030-7C8B31657979}"/>
              </a:ext>
            </a:extLst>
          </p:cNvPr>
          <p:cNvSpPr>
            <a:spLocks noGrp="1"/>
          </p:cNvSpPr>
          <p:nvPr>
            <p:ph type="title"/>
          </p:nvPr>
        </p:nvSpPr>
        <p:spPr>
          <a:xfrm>
            <a:off x="242646" y="303498"/>
            <a:ext cx="6264696" cy="594122"/>
          </a:xfrm>
        </p:spPr>
        <p:txBody>
          <a:bodyPr wrap="square" anchor="ctr">
            <a:normAutofit/>
          </a:bodyPr>
          <a:lstStyle/>
          <a:p>
            <a:pPr algn="ctr"/>
            <a:r>
              <a:rPr lang="en-US" b="1" dirty="0"/>
              <a:t>EXAMPLES OF </a:t>
            </a:r>
            <a:r>
              <a:rPr lang="en-US" b="1" i="1" dirty="0"/>
              <a:t>PIL</a:t>
            </a:r>
            <a:r>
              <a:rPr lang="en-US" b="1" dirty="0"/>
              <a:t> / </a:t>
            </a:r>
            <a:r>
              <a:rPr lang="en-US" b="1" i="1" dirty="0"/>
              <a:t>IL</a:t>
            </a:r>
          </a:p>
        </p:txBody>
      </p:sp>
      <p:sp>
        <p:nvSpPr>
          <p:cNvPr id="3" name="Content Placeholder 2">
            <a:extLst>
              <a:ext uri="{FF2B5EF4-FFF2-40B4-BE49-F238E27FC236}">
                <a16:creationId xmlns:a16="http://schemas.microsoft.com/office/drawing/2014/main" id="{E63BE1FF-C450-2CE9-1A8C-850C5046F3AC}"/>
              </a:ext>
            </a:extLst>
          </p:cNvPr>
          <p:cNvSpPr>
            <a:spLocks noGrp="1"/>
          </p:cNvSpPr>
          <p:nvPr>
            <p:ph sz="half" idx="1"/>
          </p:nvPr>
        </p:nvSpPr>
        <p:spPr>
          <a:xfrm>
            <a:off x="242646" y="1005576"/>
            <a:ext cx="3024429" cy="3294366"/>
          </a:xfrm>
        </p:spPr>
        <p:txBody>
          <a:bodyPr wrap="square" anchor="t">
            <a:normAutofit fontScale="92500" lnSpcReduction="20000"/>
          </a:bodyPr>
          <a:lstStyle/>
          <a:p>
            <a:pPr lvl="1">
              <a:lnSpc>
                <a:spcPct val="90000"/>
              </a:lnSpc>
            </a:pPr>
            <a:r>
              <a:rPr lang="en-ZA" sz="1400" b="1" dirty="0">
                <a:effectLst/>
              </a:rPr>
              <a:t>Black Sash Trust and the non-payment of social grant payments</a:t>
            </a:r>
            <a:endParaRPr lang="en-ZA" sz="1400" b="1" dirty="0"/>
          </a:p>
          <a:p>
            <a:pPr marL="0" indent="0" fontAlgn="ctr">
              <a:lnSpc>
                <a:spcPct val="90000"/>
              </a:lnSpc>
              <a:spcAft>
                <a:spcPts val="1500"/>
              </a:spcAft>
              <a:buNone/>
            </a:pPr>
            <a:endParaRPr lang="en-ZA" sz="1400" dirty="0">
              <a:effectLst/>
            </a:endParaRPr>
          </a:p>
          <a:p>
            <a:pPr marL="0" indent="0" fontAlgn="ctr">
              <a:lnSpc>
                <a:spcPct val="90000"/>
              </a:lnSpc>
              <a:spcAft>
                <a:spcPts val="1500"/>
              </a:spcAft>
              <a:buNone/>
            </a:pPr>
            <a:endParaRPr lang="en-ZA" sz="1400" dirty="0">
              <a:effectLst/>
            </a:endParaRPr>
          </a:p>
          <a:p>
            <a:pPr marL="0" indent="0" fontAlgn="ctr">
              <a:lnSpc>
                <a:spcPct val="90000"/>
              </a:lnSpc>
              <a:spcAft>
                <a:spcPts val="1500"/>
              </a:spcAft>
              <a:buNone/>
            </a:pPr>
            <a:r>
              <a:rPr lang="en-ZA" sz="1400" dirty="0">
                <a:effectLst/>
              </a:rPr>
              <a:t>The Black Sash, through its "Hands Off Our Grants" (HOOG) campaign, played a crucial role in the legal battle against the South African Social Security Agency (SASSA) and its contract with CPS, which led to the invalidation of the contract and a transition to a new social grant payment system with the South African Post Office (</a:t>
            </a:r>
            <a:r>
              <a:rPr lang="en-ZA" sz="1400" dirty="0" err="1">
                <a:effectLst/>
              </a:rPr>
              <a:t>Sapo</a:t>
            </a:r>
            <a:r>
              <a:rPr lang="en-ZA" sz="1400" dirty="0">
                <a:effectLst/>
              </a:rPr>
              <a:t>). </a:t>
            </a:r>
          </a:p>
          <a:p>
            <a:pPr marL="0" indent="0">
              <a:lnSpc>
                <a:spcPct val="90000"/>
              </a:lnSpc>
              <a:buNone/>
            </a:pPr>
            <a:br>
              <a:rPr lang="en-ZA" sz="1400" dirty="0"/>
            </a:br>
            <a:endParaRPr lang="en-ZA" sz="1400" dirty="0">
              <a:effectLst/>
            </a:endParaRPr>
          </a:p>
        </p:txBody>
      </p:sp>
      <p:pic>
        <p:nvPicPr>
          <p:cNvPr id="6" name="Picture 5" descr="A black and orange text on a white background&#10;&#10;AI-generated content may be incorrect.">
            <a:extLst>
              <a:ext uri="{FF2B5EF4-FFF2-40B4-BE49-F238E27FC236}">
                <a16:creationId xmlns:a16="http://schemas.microsoft.com/office/drawing/2014/main" id="{51491717-8669-6F82-D90F-FEA8FACBCDEE}"/>
              </a:ext>
            </a:extLst>
          </p:cNvPr>
          <p:cNvPicPr>
            <a:picLocks noChangeAspect="1"/>
          </p:cNvPicPr>
          <p:nvPr/>
        </p:nvPicPr>
        <p:blipFill>
          <a:blip r:embed="rId2"/>
          <a:stretch>
            <a:fillRect/>
          </a:stretch>
        </p:blipFill>
        <p:spPr>
          <a:xfrm>
            <a:off x="3381376" y="1178625"/>
            <a:ext cx="3132535" cy="2948268"/>
          </a:xfrm>
          <a:prstGeom prst="rect">
            <a:avLst/>
          </a:prstGeom>
          <a:noFill/>
        </p:spPr>
      </p:pic>
    </p:spTree>
    <p:extLst>
      <p:ext uri="{BB962C8B-B14F-4D97-AF65-F5344CB8AC3E}">
        <p14:creationId xmlns:p14="http://schemas.microsoft.com/office/powerpoint/2010/main" val="2968330153"/>
      </p:ext>
    </p:extLst>
  </p:cSld>
  <p:clrMapOvr>
    <a:masterClrMapping/>
  </p:clrMapOvr>
  <p:transition spd="slow">
    <p:pull/>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23DE0D-E0A6-74A4-FC05-636F9FE4B4B1}"/>
              </a:ext>
            </a:extLst>
          </p:cNvPr>
          <p:cNvSpPr>
            <a:spLocks noGrp="1"/>
          </p:cNvSpPr>
          <p:nvPr>
            <p:ph type="title"/>
          </p:nvPr>
        </p:nvSpPr>
        <p:spPr>
          <a:xfrm>
            <a:off x="242646" y="303498"/>
            <a:ext cx="6264696" cy="594122"/>
          </a:xfrm>
        </p:spPr>
        <p:txBody>
          <a:bodyPr wrap="square" anchor="ctr">
            <a:normAutofit/>
          </a:bodyPr>
          <a:lstStyle/>
          <a:p>
            <a:pPr>
              <a:lnSpc>
                <a:spcPct val="90000"/>
              </a:lnSpc>
            </a:pPr>
            <a:r>
              <a:rPr lang="en-ZA" sz="1200" b="1">
                <a:effectLst/>
              </a:rPr>
              <a:t>Organization Undoing Tax Abuse - detecting and reporting corruption at the National Student Financial Scheme</a:t>
            </a:r>
            <a:br>
              <a:rPr lang="en-ZA" sz="1200">
                <a:effectLst/>
              </a:rPr>
            </a:br>
            <a:endParaRPr lang="en-US" sz="1200"/>
          </a:p>
        </p:txBody>
      </p:sp>
      <p:sp>
        <p:nvSpPr>
          <p:cNvPr id="3" name="Content Placeholder 2">
            <a:extLst>
              <a:ext uri="{FF2B5EF4-FFF2-40B4-BE49-F238E27FC236}">
                <a16:creationId xmlns:a16="http://schemas.microsoft.com/office/drawing/2014/main" id="{2309B1D8-9C42-3233-6790-808DD3011906}"/>
              </a:ext>
            </a:extLst>
          </p:cNvPr>
          <p:cNvSpPr>
            <a:spLocks noGrp="1"/>
          </p:cNvSpPr>
          <p:nvPr>
            <p:ph sz="half" idx="1"/>
          </p:nvPr>
        </p:nvSpPr>
        <p:spPr>
          <a:xfrm>
            <a:off x="242646" y="1005576"/>
            <a:ext cx="3024429" cy="3294366"/>
          </a:xfrm>
        </p:spPr>
        <p:txBody>
          <a:bodyPr wrap="square" anchor="t">
            <a:normAutofit lnSpcReduction="10000"/>
          </a:bodyPr>
          <a:lstStyle/>
          <a:p>
            <a:pPr>
              <a:lnSpc>
                <a:spcPct val="90000"/>
              </a:lnSpc>
            </a:pPr>
            <a:r>
              <a:rPr lang="en-ZA" sz="1400" b="0" i="0" u="none" strike="noStrike">
                <a:effectLst/>
              </a:rPr>
              <a:t>The South African Organisation Undoing Tax Abuse (OUTA) has uncovered “multimillion-rand tender corruption” at the National Student Financial Aid Scheme and has handed over all information to the Special Investigating Unit. OUTA said its revelations follow an investigation into corruption and irregular contracts at the Services Sector Education and Training Authority after a successful Promotion of Access to Information application relating to a ZAR170 million (US$9.6 million) tender for a biometric attendance monitoring system.</a:t>
            </a:r>
          </a:p>
          <a:p>
            <a:pPr>
              <a:lnSpc>
                <a:spcPct val="90000"/>
              </a:lnSpc>
            </a:pPr>
            <a:endParaRPr lang="en-ZA" sz="1400"/>
          </a:p>
          <a:p>
            <a:pPr>
              <a:lnSpc>
                <a:spcPct val="90000"/>
              </a:lnSpc>
            </a:pPr>
            <a:endParaRPr lang="en-US" sz="1400"/>
          </a:p>
        </p:txBody>
      </p:sp>
      <p:pic>
        <p:nvPicPr>
          <p:cNvPr id="4" name="Picture 3" descr="A white and red text on a black background&#10;&#10;AI-generated content may be incorrect.">
            <a:extLst>
              <a:ext uri="{FF2B5EF4-FFF2-40B4-BE49-F238E27FC236}">
                <a16:creationId xmlns:a16="http://schemas.microsoft.com/office/drawing/2014/main" id="{0F13EB86-31D2-6754-FDAD-515E45BFA249}"/>
              </a:ext>
            </a:extLst>
          </p:cNvPr>
          <p:cNvPicPr>
            <a:picLocks noChangeAspect="1"/>
          </p:cNvPicPr>
          <p:nvPr/>
        </p:nvPicPr>
        <p:blipFill>
          <a:blip r:embed="rId2"/>
          <a:stretch>
            <a:fillRect/>
          </a:stretch>
        </p:blipFill>
        <p:spPr>
          <a:xfrm>
            <a:off x="3381376" y="1178625"/>
            <a:ext cx="3132535" cy="2948268"/>
          </a:xfrm>
          <a:prstGeom prst="rect">
            <a:avLst/>
          </a:prstGeom>
          <a:noFill/>
        </p:spPr>
      </p:pic>
    </p:spTree>
    <p:extLst>
      <p:ext uri="{BB962C8B-B14F-4D97-AF65-F5344CB8AC3E}">
        <p14:creationId xmlns:p14="http://schemas.microsoft.com/office/powerpoint/2010/main" val="4103678436"/>
      </p:ext>
    </p:extLst>
  </p:cSld>
  <p:clrMapOvr>
    <a:masterClrMapping/>
  </p:clrMapOvr>
  <p:transition spd="slow">
    <p:pull/>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D534C-CEE0-E833-DD8E-9FD849BE3645}"/>
              </a:ext>
            </a:extLst>
          </p:cNvPr>
          <p:cNvSpPr>
            <a:spLocks noGrp="1"/>
          </p:cNvSpPr>
          <p:nvPr>
            <p:ph type="title"/>
          </p:nvPr>
        </p:nvSpPr>
        <p:spPr>
          <a:xfrm>
            <a:off x="242646" y="303498"/>
            <a:ext cx="6264696" cy="594122"/>
          </a:xfrm>
        </p:spPr>
        <p:txBody>
          <a:bodyPr wrap="square" anchor="ctr">
            <a:normAutofit fontScale="90000"/>
          </a:bodyPr>
          <a:lstStyle/>
          <a:p>
            <a:pPr>
              <a:lnSpc>
                <a:spcPct val="90000"/>
              </a:lnSpc>
            </a:pPr>
            <a:r>
              <a:rPr lang="en-ZA" sz="1900" b="1" kern="0">
                <a:effectLst/>
              </a:rPr>
              <a:t>The collapse of the gender-based violence command centre</a:t>
            </a:r>
            <a:r>
              <a:rPr lang="en-ZA" sz="1900">
                <a:effectLst/>
              </a:rPr>
              <a:t> </a:t>
            </a:r>
            <a:endParaRPr lang="en-US" sz="1900"/>
          </a:p>
        </p:txBody>
      </p:sp>
      <p:pic>
        <p:nvPicPr>
          <p:cNvPr id="5" name="Picture 4" descr="A person with text overlay&#10;&#10;AI-generated content may be incorrect.">
            <a:extLst>
              <a:ext uri="{FF2B5EF4-FFF2-40B4-BE49-F238E27FC236}">
                <a16:creationId xmlns:a16="http://schemas.microsoft.com/office/drawing/2014/main" id="{0258E906-1198-2D92-09C7-2D14D603391E}"/>
              </a:ext>
            </a:extLst>
          </p:cNvPr>
          <p:cNvPicPr>
            <a:picLocks noChangeAspect="1"/>
          </p:cNvPicPr>
          <p:nvPr/>
        </p:nvPicPr>
        <p:blipFill>
          <a:blip r:embed="rId2"/>
          <a:stretch>
            <a:fillRect/>
          </a:stretch>
        </p:blipFill>
        <p:spPr>
          <a:xfrm>
            <a:off x="242646" y="1722165"/>
            <a:ext cx="3024429" cy="1861187"/>
          </a:xfrm>
          <a:prstGeom prst="rect">
            <a:avLst/>
          </a:prstGeom>
          <a:noFill/>
        </p:spPr>
      </p:pic>
      <p:sp>
        <p:nvSpPr>
          <p:cNvPr id="3" name="Content Placeholder 2">
            <a:extLst>
              <a:ext uri="{FF2B5EF4-FFF2-40B4-BE49-F238E27FC236}">
                <a16:creationId xmlns:a16="http://schemas.microsoft.com/office/drawing/2014/main" id="{2049E128-F698-37F8-4BC4-6E313215E4A5}"/>
              </a:ext>
            </a:extLst>
          </p:cNvPr>
          <p:cNvSpPr>
            <a:spLocks noGrp="1"/>
          </p:cNvSpPr>
          <p:nvPr>
            <p:ph sz="half" idx="2"/>
          </p:nvPr>
        </p:nvSpPr>
        <p:spPr>
          <a:xfrm>
            <a:off x="3381376" y="1005576"/>
            <a:ext cx="3132535" cy="3294366"/>
          </a:xfrm>
        </p:spPr>
        <p:txBody>
          <a:bodyPr wrap="square" anchor="t">
            <a:normAutofit/>
          </a:bodyPr>
          <a:lstStyle/>
          <a:p>
            <a:pPr>
              <a:lnSpc>
                <a:spcPct val="90000"/>
              </a:lnSpc>
            </a:pPr>
            <a:r>
              <a:rPr lang="en-ZA" sz="1100" b="0" i="0" u="none" strike="noStrike">
                <a:effectLst/>
              </a:rPr>
              <a:t>According to reports, the GBVCC in Pretoria is currently not in operation due to a contractual dispute between the Department of Social Development and service provider Brilliant Telecommunication (</a:t>
            </a:r>
            <a:r>
              <a:rPr lang="en-ZA" sz="1100" b="0" i="0" u="none" strike="noStrike" err="1">
                <a:effectLst/>
              </a:rPr>
              <a:t>Brilliantel</a:t>
            </a:r>
            <a:r>
              <a:rPr lang="en-ZA" sz="1100" b="0" i="0" u="none" strike="noStrike">
                <a:effectLst/>
              </a:rPr>
              <a:t>). But even before this dispute, it seems that the Centre failed in its mandate.</a:t>
            </a:r>
          </a:p>
          <a:p>
            <a:pPr>
              <a:lnSpc>
                <a:spcPct val="90000"/>
              </a:lnSpc>
            </a:pPr>
            <a:r>
              <a:rPr lang="en-ZA" sz="1100" b="0" i="0" u="none" strike="noStrike">
                <a:effectLst/>
              </a:rPr>
              <a:t>It seems that since the Department of Social Development decided to end its relationship with Vodacom at the end of 2022, and signed the R45 million contract with </a:t>
            </a:r>
            <a:r>
              <a:rPr lang="en-ZA" sz="1100" b="0" i="0" u="none" strike="noStrike" err="1">
                <a:effectLst/>
              </a:rPr>
              <a:t>Brilliantel</a:t>
            </a:r>
            <a:r>
              <a:rPr lang="en-ZA" sz="1100" b="0" i="0" u="none" strike="noStrike">
                <a:effectLst/>
              </a:rPr>
              <a:t>, GBV victims have been left in the lurch with social workers being fired and no one to take their calls.</a:t>
            </a:r>
          </a:p>
          <a:p>
            <a:pPr>
              <a:lnSpc>
                <a:spcPct val="90000"/>
              </a:lnSpc>
            </a:pPr>
            <a:r>
              <a:rPr lang="en-ZA" sz="1100" b="0" i="0" u="none" strike="noStrike">
                <a:effectLst/>
              </a:rPr>
              <a:t>Which begs the question, why did Social Development Minister, Lindiwe Zulu, decide to end the beneficial partnership with Vodacom when most of its services were free of charge and allowed GBV victims to contact the GBVCC for free.</a:t>
            </a:r>
          </a:p>
          <a:p>
            <a:pPr>
              <a:lnSpc>
                <a:spcPct val="90000"/>
              </a:lnSpc>
            </a:pPr>
            <a:endParaRPr lang="en-US" sz="1100"/>
          </a:p>
        </p:txBody>
      </p:sp>
      <p:sp>
        <p:nvSpPr>
          <p:cNvPr id="4" name="TextBox 3">
            <a:extLst>
              <a:ext uri="{FF2B5EF4-FFF2-40B4-BE49-F238E27FC236}">
                <a16:creationId xmlns:a16="http://schemas.microsoft.com/office/drawing/2014/main" id="{4C73A3B2-EFCE-A3F2-6C08-E2B3A025D9BC}"/>
              </a:ext>
            </a:extLst>
          </p:cNvPr>
          <p:cNvSpPr txBox="1"/>
          <p:nvPr/>
        </p:nvSpPr>
        <p:spPr>
          <a:xfrm>
            <a:off x="-1407886" y="-521816"/>
            <a:ext cx="184731" cy="230832"/>
          </a:xfrm>
          <a:prstGeom prst="rect">
            <a:avLst/>
          </a:prstGeom>
        </p:spPr>
        <p:style>
          <a:lnRef idx="2">
            <a:schemeClr val="accent6"/>
          </a:lnRef>
          <a:fillRef idx="1">
            <a:schemeClr val="lt1"/>
          </a:fillRef>
          <a:effectRef idx="0">
            <a:schemeClr val="accent6"/>
          </a:effectRef>
          <a:fontRef idx="minor">
            <a:schemeClr val="dk1"/>
          </a:fontRef>
        </p:style>
        <p:txBody>
          <a:bodyPr wrap="none" rtlCol="0" anchor="ctr" anchorCtr="1">
            <a:spAutoFit/>
          </a:bodyPr>
          <a:lstStyle/>
          <a:p>
            <a:endParaRPr lang="en-US" sz="900" dirty="0"/>
          </a:p>
        </p:txBody>
      </p:sp>
    </p:spTree>
    <p:extLst>
      <p:ext uri="{BB962C8B-B14F-4D97-AF65-F5344CB8AC3E}">
        <p14:creationId xmlns:p14="http://schemas.microsoft.com/office/powerpoint/2010/main" val="1597328809"/>
      </p:ext>
    </p:extLst>
  </p:cSld>
  <p:clrMapOvr>
    <a:masterClrMapping/>
  </p:clrMapOvr>
  <p:transition spd="slow">
    <p:pull/>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1E6E3-8654-8905-49FE-A96C7B7E8E2A}"/>
              </a:ext>
            </a:extLst>
          </p:cNvPr>
          <p:cNvSpPr>
            <a:spLocks noGrp="1"/>
          </p:cNvSpPr>
          <p:nvPr>
            <p:ph type="title"/>
          </p:nvPr>
        </p:nvSpPr>
        <p:spPr/>
        <p:txBody>
          <a:bodyPr/>
          <a:lstStyle/>
          <a:p>
            <a:pPr algn="ctr"/>
            <a:r>
              <a:rPr lang="en-ZA" sz="1800" b="1" dirty="0">
                <a:effectLst/>
                <a:latin typeface="Arial" panose="020B0604020202020204" pitchFamily="34" charset="0"/>
                <a:ea typeface="Times New Roman" panose="02020603050405020304" pitchFamily="18" charset="0"/>
              </a:rPr>
              <a:t>South Africa Tourism intended sponsoring of UK soccer club Tottenham Hotspur</a:t>
            </a:r>
            <a:br>
              <a:rPr lang="en-ZA" sz="1800" dirty="0">
                <a:effectLst/>
                <a:latin typeface="Times New Roman" panose="02020603050405020304" pitchFamily="18" charset="0"/>
                <a:ea typeface="Times New Roman" panose="02020603050405020304" pitchFamily="18" charset="0"/>
              </a:rPr>
            </a:br>
            <a:endParaRPr lang="en-US" sz="1400" dirty="0"/>
          </a:p>
        </p:txBody>
      </p:sp>
      <p:sp>
        <p:nvSpPr>
          <p:cNvPr id="3" name="Content Placeholder 2">
            <a:extLst>
              <a:ext uri="{FF2B5EF4-FFF2-40B4-BE49-F238E27FC236}">
                <a16:creationId xmlns:a16="http://schemas.microsoft.com/office/drawing/2014/main" id="{CF464589-019B-EA27-A98D-D79CF80302D4}"/>
              </a:ext>
            </a:extLst>
          </p:cNvPr>
          <p:cNvSpPr>
            <a:spLocks noGrp="1"/>
          </p:cNvSpPr>
          <p:nvPr>
            <p:ph idx="1"/>
          </p:nvPr>
        </p:nvSpPr>
        <p:spPr/>
        <p:txBody>
          <a:bodyPr/>
          <a:lstStyle/>
          <a:p>
            <a:r>
              <a:rPr lang="en-ZA" b="0" i="0" u="none" strike="noStrike" dirty="0">
                <a:solidFill>
                  <a:srgbClr val="202122"/>
                </a:solidFill>
                <a:effectLst/>
                <a:latin typeface="Roboto Flex"/>
              </a:rPr>
              <a:t>South African Tourism's proposed R1bn sponsorship deal with UK football club Tottenham Hotspur has been cancelled. This follows Minister of Tourism, Patricia de Lille's update to the media on 24 March 2023 on the SA Tourism and Tottenham Hotspur FC sponsorship proposal. As requested, on Wednesday 29 March 2023, De Lille received a response from the SA Tourism board chairperson, </a:t>
            </a:r>
            <a:r>
              <a:rPr lang="en-ZA" b="0" i="0" u="none" strike="noStrike" dirty="0" err="1">
                <a:solidFill>
                  <a:srgbClr val="202122"/>
                </a:solidFill>
                <a:effectLst/>
                <a:latin typeface="Roboto Flex"/>
              </a:rPr>
              <a:t>Thozamile</a:t>
            </a:r>
            <a:r>
              <a:rPr lang="en-ZA" b="0" i="0" u="none" strike="noStrike" dirty="0">
                <a:solidFill>
                  <a:srgbClr val="202122"/>
                </a:solidFill>
                <a:effectLst/>
                <a:latin typeface="Roboto Flex"/>
              </a:rPr>
              <a:t> Botha, regarding the proposed sponsorship deal.</a:t>
            </a:r>
          </a:p>
          <a:p>
            <a:endParaRPr lang="en-ZA" dirty="0">
              <a:solidFill>
                <a:srgbClr val="202122"/>
              </a:solidFill>
              <a:latin typeface="Roboto Flex"/>
            </a:endParaRPr>
          </a:p>
          <a:p>
            <a:endParaRPr lang="en-US" dirty="0"/>
          </a:p>
        </p:txBody>
      </p:sp>
      <p:pic>
        <p:nvPicPr>
          <p:cNvPr id="4" name="Picture 3">
            <a:extLst>
              <a:ext uri="{FF2B5EF4-FFF2-40B4-BE49-F238E27FC236}">
                <a16:creationId xmlns:a16="http://schemas.microsoft.com/office/drawing/2014/main" id="{8A0B38C5-837C-E4EE-D496-93C4AE4B3EBD}"/>
              </a:ext>
            </a:extLst>
          </p:cNvPr>
          <p:cNvPicPr>
            <a:picLocks noChangeAspect="1"/>
          </p:cNvPicPr>
          <p:nvPr/>
        </p:nvPicPr>
        <p:blipFill>
          <a:blip r:embed="rId2"/>
          <a:stretch>
            <a:fillRect/>
          </a:stretch>
        </p:blipFill>
        <p:spPr>
          <a:xfrm>
            <a:off x="1988840" y="2969689"/>
            <a:ext cx="2808312" cy="1395325"/>
          </a:xfrm>
          <a:prstGeom prst="rect">
            <a:avLst/>
          </a:prstGeom>
        </p:spPr>
      </p:pic>
    </p:spTree>
    <p:extLst>
      <p:ext uri="{BB962C8B-B14F-4D97-AF65-F5344CB8AC3E}">
        <p14:creationId xmlns:p14="http://schemas.microsoft.com/office/powerpoint/2010/main" val="3576181448"/>
      </p:ext>
    </p:extLst>
  </p:cSld>
  <p:clrMapOvr>
    <a:masterClrMapping/>
  </p:clrMapOvr>
  <p:transition spd="slow">
    <p:pull/>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9CC9C-DE1B-FF6D-0F59-EA4D4263952D}"/>
              </a:ext>
            </a:extLst>
          </p:cNvPr>
          <p:cNvSpPr>
            <a:spLocks noGrp="1"/>
          </p:cNvSpPr>
          <p:nvPr>
            <p:ph type="title"/>
          </p:nvPr>
        </p:nvSpPr>
        <p:spPr/>
        <p:txBody>
          <a:bodyPr/>
          <a:lstStyle/>
          <a:p>
            <a:pPr algn="ctr"/>
            <a:r>
              <a:rPr lang="en-US" sz="1800" b="1" dirty="0">
                <a:latin typeface="+mj-lt"/>
              </a:rPr>
              <a:t>CONCLUSION</a:t>
            </a:r>
          </a:p>
        </p:txBody>
      </p:sp>
      <p:sp>
        <p:nvSpPr>
          <p:cNvPr id="3" name="Content Placeholder 2">
            <a:extLst>
              <a:ext uri="{FF2B5EF4-FFF2-40B4-BE49-F238E27FC236}">
                <a16:creationId xmlns:a16="http://schemas.microsoft.com/office/drawing/2014/main" id="{1EA62A9F-E600-A119-7B02-FAE3241CB982}"/>
              </a:ext>
            </a:extLst>
          </p:cNvPr>
          <p:cNvSpPr>
            <a:spLocks noGrp="1"/>
          </p:cNvSpPr>
          <p:nvPr>
            <p:ph idx="1"/>
          </p:nvPr>
        </p:nvSpPr>
        <p:spPr/>
        <p:txBody>
          <a:bodyPr/>
          <a:lstStyle/>
          <a:p>
            <a:pPr algn="just"/>
            <a:r>
              <a:rPr lang="en-ZA" sz="1400" dirty="0">
                <a:solidFill>
                  <a:srgbClr val="000000"/>
                </a:solidFill>
                <a:effectLst/>
                <a:latin typeface="Arial" panose="020B0604020202020204" pitchFamily="34" charset="0"/>
                <a:ea typeface="Times New Roman" panose="02020603050405020304" pitchFamily="18" charset="0"/>
              </a:rPr>
              <a:t>According to the 2024 Sustainable Development Report South Africa ranks 115 out of 166 countries and has an overall score of 63.44 out of 100. This means that South Africa shows a limited progress of 35% towards achieving its SDG targets. </a:t>
            </a:r>
            <a:r>
              <a:rPr lang="en-ZA" sz="1400" dirty="0">
                <a:effectLst/>
                <a:latin typeface="Times New Roman" panose="02020603050405020304" pitchFamily="18" charset="0"/>
                <a:ea typeface="Times New Roman" panose="02020603050405020304" pitchFamily="18" charset="0"/>
              </a:rPr>
              <a:t> </a:t>
            </a:r>
            <a:r>
              <a:rPr lang="en-ZA" sz="1400" dirty="0">
                <a:solidFill>
                  <a:srgbClr val="000000"/>
                </a:solidFill>
                <a:effectLst/>
                <a:latin typeface="Arial" panose="020B0604020202020204" pitchFamily="34" charset="0"/>
                <a:ea typeface="Times New Roman" panose="02020603050405020304" pitchFamily="18" charset="0"/>
              </a:rPr>
              <a:t>This displays that not much progress has been made by South Africa at the midway point to the 2030 deadline.</a:t>
            </a:r>
          </a:p>
          <a:p>
            <a:pPr algn="just"/>
            <a:endParaRPr lang="en-ZA" sz="1400" dirty="0">
              <a:effectLst/>
              <a:latin typeface="Times New Roman" panose="02020603050405020304" pitchFamily="18" charset="0"/>
              <a:ea typeface="Times New Roman" panose="02020603050405020304" pitchFamily="18" charset="0"/>
            </a:endParaRPr>
          </a:p>
          <a:p>
            <a:r>
              <a:rPr lang="en-ZA" sz="1400" kern="0" dirty="0">
                <a:solidFill>
                  <a:srgbClr val="000000"/>
                </a:solidFill>
                <a:effectLst/>
                <a:latin typeface="Arial" panose="020B0604020202020204" pitchFamily="34" charset="0"/>
                <a:ea typeface="Times New Roman" panose="02020603050405020304" pitchFamily="18" charset="0"/>
              </a:rPr>
              <a:t>Constant activism and concerted efforts by CSOs to expose and prevent corruption will substantially contribute towards the achievement of the SDGs by 2030.  The UN Secretary </a:t>
            </a:r>
            <a:r>
              <a:rPr lang="en-ZA" sz="1400" kern="0" dirty="0" err="1">
                <a:solidFill>
                  <a:srgbClr val="000000"/>
                </a:solidFill>
                <a:effectLst/>
                <a:latin typeface="Arial" panose="020B0604020202020204" pitchFamily="34" charset="0"/>
                <a:ea typeface="Times New Roman" panose="02020603050405020304" pitchFamily="18" charset="0"/>
              </a:rPr>
              <a:t>Antònio</a:t>
            </a:r>
            <a:r>
              <a:rPr lang="en-ZA" sz="1400" kern="0" dirty="0">
                <a:solidFill>
                  <a:srgbClr val="000000"/>
                </a:solidFill>
                <a:effectLst/>
                <a:latin typeface="Arial" panose="020B0604020202020204" pitchFamily="34" charset="0"/>
                <a:ea typeface="Times New Roman" panose="02020603050405020304" pitchFamily="18" charset="0"/>
              </a:rPr>
              <a:t> Guterres remarked:  “Civil society organizations link governments and people.  They are a vital voice for human rights.  When civil society is muzzled, we lose an essential forum for dialogue – and we lose the lifeblood of democracy.  That is why I advocate at every possible opportunity for the protection and expansion of civic space”.</a:t>
            </a:r>
            <a:endParaRPr lang="en-US" sz="1400" dirty="0"/>
          </a:p>
        </p:txBody>
      </p:sp>
    </p:spTree>
    <p:extLst>
      <p:ext uri="{BB962C8B-B14F-4D97-AF65-F5344CB8AC3E}">
        <p14:creationId xmlns:p14="http://schemas.microsoft.com/office/powerpoint/2010/main" val="3648960055"/>
      </p:ext>
    </p:extLst>
  </p:cSld>
  <p:clrMapOvr>
    <a:masterClrMapping/>
  </p:clrMapOvr>
  <p:transition spd="slow">
    <p:pull/>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D20E2AA7-E4E9-E5AB-1CBB-DA5918E861ED}"/>
              </a:ext>
            </a:extLst>
          </p:cNvPr>
          <p:cNvPicPr>
            <a:picLocks noChangeAspect="1"/>
          </p:cNvPicPr>
          <p:nvPr/>
        </p:nvPicPr>
        <p:blipFill>
          <a:blip r:embed="rId2"/>
          <a:stretch>
            <a:fillRect/>
          </a:stretch>
        </p:blipFill>
        <p:spPr>
          <a:xfrm>
            <a:off x="0" y="0"/>
            <a:ext cx="6858000" cy="5143500"/>
          </a:xfrm>
          <a:prstGeom prst="rect">
            <a:avLst/>
          </a:prstGeom>
        </p:spPr>
      </p:pic>
    </p:spTree>
    <p:extLst>
      <p:ext uri="{BB962C8B-B14F-4D97-AF65-F5344CB8AC3E}">
        <p14:creationId xmlns:p14="http://schemas.microsoft.com/office/powerpoint/2010/main" val="2136250716"/>
      </p:ext>
    </p:extLst>
  </p:cSld>
  <p:clrMapOvr>
    <a:masterClrMapping/>
  </p:clrMapOvr>
  <p:transition spd="slow">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5D1566-2225-F5F8-14CD-DC95F0748B99}"/>
              </a:ext>
            </a:extLst>
          </p:cNvPr>
          <p:cNvSpPr>
            <a:spLocks noGrp="1"/>
          </p:cNvSpPr>
          <p:nvPr>
            <p:ph type="title"/>
          </p:nvPr>
        </p:nvSpPr>
        <p:spPr/>
        <p:txBody>
          <a:bodyPr/>
          <a:lstStyle/>
          <a:p>
            <a:pPr algn="ctr"/>
            <a:r>
              <a:rPr lang="en-US" sz="1600" b="1" dirty="0">
                <a:latin typeface="+mj-lt"/>
              </a:rPr>
              <a:t>INTRODUCTION</a:t>
            </a:r>
          </a:p>
        </p:txBody>
      </p:sp>
      <p:sp>
        <p:nvSpPr>
          <p:cNvPr id="3" name="Content Placeholder 2">
            <a:extLst>
              <a:ext uri="{FF2B5EF4-FFF2-40B4-BE49-F238E27FC236}">
                <a16:creationId xmlns:a16="http://schemas.microsoft.com/office/drawing/2014/main" id="{DABE0C78-1148-996F-AD49-B84A77ED75EA}"/>
              </a:ext>
            </a:extLst>
          </p:cNvPr>
          <p:cNvSpPr>
            <a:spLocks noGrp="1"/>
          </p:cNvSpPr>
          <p:nvPr>
            <p:ph idx="1"/>
          </p:nvPr>
        </p:nvSpPr>
        <p:spPr/>
        <p:txBody>
          <a:bodyPr/>
          <a:lstStyle/>
          <a:p>
            <a:r>
              <a:rPr lang="en-US" sz="1200" kern="0" dirty="0">
                <a:effectLst/>
                <a:latin typeface="Arial" panose="020B0604020202020204" pitchFamily="34" charset="0"/>
                <a:ea typeface="Times New Roman" panose="02020603050405020304" pitchFamily="18" charset="0"/>
              </a:rPr>
              <a:t>Corruption hampers and ultimately destroys meaningful human development by diverting public resources earmarked for the provision of essential public services.  It perpetuates inequality and inhibits economic development at national and local level.  This leads to distorted markets for essential goods and services.  Ultimately corruption undermines the rule of law and causes the loss of public trust in governments.</a:t>
            </a:r>
            <a:r>
              <a:rPr lang="en-ZA" sz="1200" dirty="0">
                <a:effectLst/>
              </a:rPr>
              <a:t> </a:t>
            </a:r>
            <a:r>
              <a:rPr lang="en-US" sz="1200" dirty="0">
                <a:effectLst/>
                <a:latin typeface="Arial" panose="020B0604020202020204" pitchFamily="34" charset="0"/>
                <a:ea typeface="Times New Roman" panose="02020603050405020304" pitchFamily="18" charset="0"/>
              </a:rPr>
              <a:t> </a:t>
            </a:r>
            <a:endParaRPr lang="en-ZA" sz="1200" dirty="0">
              <a:effectLst/>
              <a:latin typeface="Times New Roman" panose="02020603050405020304" pitchFamily="18" charset="0"/>
              <a:ea typeface="Times New Roman" panose="02020603050405020304" pitchFamily="18" charset="0"/>
            </a:endParaRPr>
          </a:p>
          <a:p>
            <a:r>
              <a:rPr lang="en-US" sz="1200" dirty="0">
                <a:effectLst/>
                <a:latin typeface="Arial" panose="020B0604020202020204" pitchFamily="34" charset="0"/>
                <a:ea typeface="Times New Roman" panose="02020603050405020304" pitchFamily="18" charset="0"/>
              </a:rPr>
              <a:t>Sustainable Development Goal (SDG) 16 strives to promote peaceful and inclusive societies for sustainable development, provide access to justice for all and build effective, accountable, and inclusive institutions at all levels.  This goal creates a direct link between corruption and the Sustainable Development Goals (SDGs) in that one of its targets aims to substantially reduce corruption and bribery in all forms.</a:t>
            </a:r>
          </a:p>
          <a:p>
            <a:r>
              <a:rPr lang="en-ZA" sz="1100" kern="0" dirty="0">
                <a:effectLst/>
                <a:latin typeface="Arial" panose="020B0604020202020204" pitchFamily="34" charset="0"/>
                <a:ea typeface="Times New Roman" panose="02020603050405020304" pitchFamily="18" charset="0"/>
              </a:rPr>
              <a:t>This goal acknowledges corruption as a barrier to sustainable development. It can be said that there can be no sustainable development in an environment where corruption is widespread as a majority of individuals agree that corruption, in all its manifestations, restricts the growth of the economy.</a:t>
            </a:r>
            <a:r>
              <a:rPr lang="en-ZA" sz="1400" dirty="0">
                <a:effectLst/>
              </a:rPr>
              <a:t> </a:t>
            </a:r>
          </a:p>
          <a:p>
            <a:r>
              <a:rPr lang="en-US" sz="1200" dirty="0">
                <a:effectLst/>
                <a:latin typeface="Arial" panose="020B0604020202020204" pitchFamily="34" charset="0"/>
                <a:ea typeface="Times New Roman" panose="02020603050405020304" pitchFamily="18" charset="0"/>
              </a:rPr>
              <a:t>SDG17 aims to strengthen the means of implementation and revitalize the Global Partnerships for Sustainable development.  SDG17.17 strives to encourage and promote effective public, public-private and civil society partnerships, building on the experience and resourcing strategies of the various partnerships.</a:t>
            </a:r>
            <a:endParaRPr lang="en-ZA" sz="1200" dirty="0">
              <a:effectLst/>
              <a:latin typeface="Times New Roman" panose="02020603050405020304" pitchFamily="18" charset="0"/>
              <a:ea typeface="Times New Roman" panose="02020603050405020304" pitchFamily="18" charset="0"/>
            </a:endParaRPr>
          </a:p>
          <a:p>
            <a:endParaRPr lang="en-US" sz="1200" dirty="0">
              <a:effectLst/>
              <a:latin typeface="Arial" panose="020B0604020202020204" pitchFamily="34" charset="0"/>
              <a:ea typeface="Times New Roman" panose="02020603050405020304" pitchFamily="18" charset="0"/>
            </a:endParaRPr>
          </a:p>
          <a:p>
            <a:endParaRPr lang="en-ZA" sz="12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285757697"/>
      </p:ext>
    </p:extLst>
  </p:cSld>
  <p:clrMapOvr>
    <a:masterClrMapping/>
  </p:clrMapOvr>
  <p:transition spd="slow">
    <p:pull/>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D5C82E-A66C-11C6-C0AA-CDFB251B72ED}"/>
              </a:ext>
            </a:extLst>
          </p:cNvPr>
          <p:cNvSpPr>
            <a:spLocks noGrp="1"/>
          </p:cNvSpPr>
          <p:nvPr>
            <p:ph type="title"/>
          </p:nvPr>
        </p:nvSpPr>
        <p:spPr/>
        <p:txBody>
          <a:bodyPr/>
          <a:lstStyle/>
          <a:p>
            <a:pPr algn="ctr"/>
            <a:r>
              <a:rPr lang="en-GB" sz="1800" b="1" kern="0" dirty="0">
                <a:effectLst/>
                <a:latin typeface="Arial" panose="020B0604020202020204" pitchFamily="34" charset="0"/>
                <a:ea typeface="Times New Roman" panose="02020603050405020304" pitchFamily="18" charset="0"/>
              </a:rPr>
              <a:t>THE ROLE OF CIVIL SOCIETY IN THE FIGHT AGAINST CORRUPTION</a:t>
            </a:r>
            <a:r>
              <a:rPr lang="en-ZA" sz="1050" dirty="0">
                <a:effectLst/>
              </a:rPr>
              <a:t> </a:t>
            </a:r>
            <a:endParaRPr lang="en-US" sz="1600" dirty="0">
              <a:latin typeface="+mj-lt"/>
            </a:endParaRPr>
          </a:p>
        </p:txBody>
      </p:sp>
      <p:sp>
        <p:nvSpPr>
          <p:cNvPr id="3" name="Content Placeholder 2">
            <a:extLst>
              <a:ext uri="{FF2B5EF4-FFF2-40B4-BE49-F238E27FC236}">
                <a16:creationId xmlns:a16="http://schemas.microsoft.com/office/drawing/2014/main" id="{EFA470B7-3F2D-DB2E-D8DE-492C320796D1}"/>
              </a:ext>
            </a:extLst>
          </p:cNvPr>
          <p:cNvSpPr>
            <a:spLocks noGrp="1"/>
          </p:cNvSpPr>
          <p:nvPr>
            <p:ph idx="1"/>
          </p:nvPr>
        </p:nvSpPr>
        <p:spPr/>
        <p:txBody>
          <a:bodyPr/>
          <a:lstStyle/>
          <a:p>
            <a:pPr algn="just">
              <a:lnSpc>
                <a:spcPct val="150000"/>
              </a:lnSpc>
            </a:pPr>
            <a:r>
              <a:rPr lang="en-GB" sz="1200" dirty="0">
                <a:effectLst/>
                <a:latin typeface="Arial" panose="020B0604020202020204" pitchFamily="34" charset="0"/>
                <a:ea typeface="Times New Roman" panose="02020603050405020304" pitchFamily="18" charset="0"/>
              </a:rPr>
              <a:t>The basic idea is that civil society consists of “voluntary, uncoerced collective action around shared interests, purposes, and values”.  It is seen as being different form the traditional concept of the state (consisting of executive governmental institutions, the administration and judiciary) as well as the political sphere (consisting of the legislature and political parties).  Civil society makes political demands towards the state, but does not run for political office in government itself.  This is indicative of the formal and legal independence from the state or political sphere, although it interacts closely with the state, as well as the political and economic sectors.</a:t>
            </a:r>
          </a:p>
          <a:p>
            <a:pPr algn="just">
              <a:lnSpc>
                <a:spcPct val="150000"/>
              </a:lnSpc>
            </a:pPr>
            <a:r>
              <a:rPr lang="en-GB" sz="1200" kern="0" dirty="0">
                <a:solidFill>
                  <a:srgbClr val="000000"/>
                </a:solidFill>
                <a:effectLst/>
                <a:latin typeface="Arial" panose="020B0604020202020204" pitchFamily="34" charset="0"/>
                <a:ea typeface="Calibri" panose="020F0502020204030204" pitchFamily="34" charset="0"/>
              </a:rPr>
              <a:t>Consequently, civil society remains distinct from the state and political sphere, while maintaining a strong connection and interaction with them.</a:t>
            </a:r>
            <a:r>
              <a:rPr lang="en-ZA" sz="1200" dirty="0">
                <a:effectLst/>
              </a:rPr>
              <a:t> </a:t>
            </a:r>
            <a:endParaRPr lang="en-ZA" sz="1200" dirty="0">
              <a:effectLst/>
              <a:latin typeface="Times New Roman" panose="02020603050405020304" pitchFamily="18" charset="0"/>
              <a:ea typeface="Times New Roman" panose="02020603050405020304" pitchFamily="18" charset="0"/>
            </a:endParaRPr>
          </a:p>
          <a:p>
            <a:pPr marL="0" indent="0">
              <a:buNone/>
            </a:pPr>
            <a:endParaRPr lang="en-ZA"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4141017620"/>
      </p:ext>
    </p:extLst>
  </p:cSld>
  <p:clrMapOvr>
    <a:masterClrMapping/>
  </p:clrMapOvr>
  <p:transition spd="slow">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E98A8-435D-69D3-CC99-E2FF3CA79181}"/>
              </a:ext>
            </a:extLst>
          </p:cNvPr>
          <p:cNvSpPr>
            <a:spLocks noGrp="1"/>
          </p:cNvSpPr>
          <p:nvPr>
            <p:ph type="title"/>
          </p:nvPr>
        </p:nvSpPr>
        <p:spPr/>
        <p:txBody>
          <a:bodyPr/>
          <a:lstStyle/>
          <a:p>
            <a:pPr algn="ctr"/>
            <a:r>
              <a:rPr lang="en-US" sz="1600" b="1" dirty="0">
                <a:latin typeface="+mj-lt"/>
              </a:rPr>
              <a:t>THE ROLE OF THE PRESS AND INVESTIGATIVE JOURNALISM</a:t>
            </a:r>
          </a:p>
        </p:txBody>
      </p:sp>
      <p:sp>
        <p:nvSpPr>
          <p:cNvPr id="3" name="Content Placeholder 2">
            <a:extLst>
              <a:ext uri="{FF2B5EF4-FFF2-40B4-BE49-F238E27FC236}">
                <a16:creationId xmlns:a16="http://schemas.microsoft.com/office/drawing/2014/main" id="{066395DF-93CC-CB75-F8E0-6E0F3D8371D7}"/>
              </a:ext>
            </a:extLst>
          </p:cNvPr>
          <p:cNvSpPr>
            <a:spLocks noGrp="1"/>
          </p:cNvSpPr>
          <p:nvPr>
            <p:ph idx="1"/>
          </p:nvPr>
        </p:nvSpPr>
        <p:spPr/>
        <p:txBody>
          <a:bodyPr/>
          <a:lstStyle/>
          <a:p>
            <a:r>
              <a:rPr lang="en-GB" sz="1800" kern="0" dirty="0">
                <a:effectLst/>
                <a:latin typeface="Arial" panose="020B0604020202020204" pitchFamily="34" charset="0"/>
                <a:ea typeface="Times New Roman" panose="02020603050405020304" pitchFamily="18" charset="0"/>
              </a:rPr>
              <a:t>It is a contentious issue whether the media is a part of civil society. The media, in all its forms is seen by some as a key factor in enabling citizen participation in public debate.  This leads to effective public engagement and as such enhances democracy.</a:t>
            </a:r>
            <a:r>
              <a:rPr lang="en-ZA" sz="2000" dirty="0">
                <a:effectLst/>
              </a:rPr>
              <a:t> </a:t>
            </a:r>
          </a:p>
          <a:p>
            <a:r>
              <a:rPr lang="en-ZA" sz="1800" kern="0" dirty="0">
                <a:solidFill>
                  <a:srgbClr val="202020"/>
                </a:solidFill>
                <a:effectLst/>
                <a:latin typeface="Arial" panose="020B0604020202020204" pitchFamily="34" charset="0"/>
                <a:ea typeface="Times New Roman" panose="02020603050405020304" pitchFamily="18" charset="0"/>
              </a:rPr>
              <a:t>Investigative journalism involves exposing to the public matters that are concealed –either deliberately by someone in a position of power, or accidentally, behind a chaotic mass of facts and circumstances that obscure understanding. It requires using both secret and open sources and documents.</a:t>
            </a:r>
            <a:r>
              <a:rPr lang="en-ZA" sz="2000" dirty="0">
                <a:effectLst/>
              </a:rPr>
              <a:t> </a:t>
            </a:r>
            <a:endParaRPr lang="en-GB" sz="1800" kern="0" dirty="0">
              <a:effectLst/>
              <a:latin typeface="Arial" panose="020B0604020202020204" pitchFamily="34" charset="0"/>
              <a:ea typeface="Times New Roman" panose="02020603050405020304" pitchFamily="18" charset="0"/>
            </a:endParaRPr>
          </a:p>
          <a:p>
            <a:endParaRPr lang="en-US" dirty="0"/>
          </a:p>
        </p:txBody>
      </p:sp>
    </p:spTree>
    <p:extLst>
      <p:ext uri="{BB962C8B-B14F-4D97-AF65-F5344CB8AC3E}">
        <p14:creationId xmlns:p14="http://schemas.microsoft.com/office/powerpoint/2010/main" val="950785531"/>
      </p:ext>
    </p:extLst>
  </p:cSld>
  <p:clrMapOvr>
    <a:masterClrMapping/>
  </p:clrMapOvr>
  <p:transition spd="slow">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3FBC0AF4-506E-F681-E8A6-FD97388E4AF7}"/>
              </a:ext>
            </a:extLst>
          </p:cNvPr>
          <p:cNvSpPr>
            <a:spLocks noGrp="1"/>
          </p:cNvSpPr>
          <p:nvPr>
            <p:ph type="title"/>
          </p:nvPr>
        </p:nvSpPr>
        <p:spPr>
          <a:xfrm>
            <a:off x="242646" y="303498"/>
            <a:ext cx="6264696" cy="594122"/>
          </a:xfrm>
        </p:spPr>
        <p:txBody>
          <a:bodyPr/>
          <a:lstStyle/>
          <a:p>
            <a:endParaRPr lang="en-US"/>
          </a:p>
        </p:txBody>
      </p:sp>
      <p:pic>
        <p:nvPicPr>
          <p:cNvPr id="4" name="Picture 3" descr="A magnifying glass next to a stack of newspapers&#10;&#10;AI-generated content may be incorrect.">
            <a:extLst>
              <a:ext uri="{FF2B5EF4-FFF2-40B4-BE49-F238E27FC236}">
                <a16:creationId xmlns:a16="http://schemas.microsoft.com/office/drawing/2014/main" id="{3BD13C2E-C547-0050-BA24-FC29359C239D}"/>
              </a:ext>
            </a:extLst>
          </p:cNvPr>
          <p:cNvPicPr>
            <a:picLocks noChangeAspect="1"/>
          </p:cNvPicPr>
          <p:nvPr/>
        </p:nvPicPr>
        <p:blipFill>
          <a:blip r:embed="rId2"/>
          <a:stretch>
            <a:fillRect/>
          </a:stretch>
        </p:blipFill>
        <p:spPr>
          <a:xfrm>
            <a:off x="242646" y="1967040"/>
            <a:ext cx="3024429" cy="1371437"/>
          </a:xfrm>
          <a:prstGeom prst="rect">
            <a:avLst/>
          </a:prstGeom>
          <a:noFill/>
        </p:spPr>
      </p:pic>
      <p:sp>
        <p:nvSpPr>
          <p:cNvPr id="3" name="Content Placeholder 2">
            <a:extLst>
              <a:ext uri="{FF2B5EF4-FFF2-40B4-BE49-F238E27FC236}">
                <a16:creationId xmlns:a16="http://schemas.microsoft.com/office/drawing/2014/main" id="{4E50173C-9082-A370-7E74-9932085022E8}"/>
              </a:ext>
            </a:extLst>
          </p:cNvPr>
          <p:cNvSpPr>
            <a:spLocks noGrp="1"/>
          </p:cNvSpPr>
          <p:nvPr>
            <p:ph sz="half" idx="2"/>
          </p:nvPr>
        </p:nvSpPr>
        <p:spPr>
          <a:xfrm>
            <a:off x="3381376" y="1005576"/>
            <a:ext cx="3132535" cy="3294366"/>
          </a:xfrm>
        </p:spPr>
        <p:txBody>
          <a:bodyPr wrap="square" anchor="t">
            <a:normAutofit fontScale="92500" lnSpcReduction="10000"/>
          </a:bodyPr>
          <a:lstStyle/>
          <a:p>
            <a:r>
              <a:rPr lang="en-GB" sz="1800" kern="0" dirty="0">
                <a:effectLst/>
                <a:latin typeface="+mn-lt"/>
              </a:rPr>
              <a:t> In South Africa specifically investigative journalism has led to the exposition and subsequent prosecution of corruption in the public and private sector.</a:t>
            </a:r>
            <a:r>
              <a:rPr lang="en-ZA" sz="1800" dirty="0">
                <a:effectLst/>
                <a:latin typeface="+mn-lt"/>
              </a:rPr>
              <a:t> </a:t>
            </a:r>
          </a:p>
          <a:p>
            <a:endParaRPr lang="en-US" dirty="0"/>
          </a:p>
          <a:p>
            <a:r>
              <a:rPr lang="en-ZA" sz="1800" dirty="0">
                <a:solidFill>
                  <a:srgbClr val="202020"/>
                </a:solidFill>
                <a:latin typeface="Arial" panose="020B0604020202020204" pitchFamily="34" charset="0"/>
                <a:ea typeface="Times New Roman" panose="02020603050405020304" pitchFamily="18" charset="0"/>
              </a:rPr>
              <a:t>T</a:t>
            </a:r>
            <a:r>
              <a:rPr lang="en-ZA" sz="1800" kern="0" dirty="0">
                <a:solidFill>
                  <a:srgbClr val="202020"/>
                </a:solidFill>
                <a:effectLst/>
                <a:latin typeface="Arial" panose="020B0604020202020204" pitchFamily="34" charset="0"/>
                <a:ea typeface="Times New Roman" panose="02020603050405020304" pitchFamily="18" charset="0"/>
              </a:rPr>
              <a:t>he advantage the media has over public officials in uncovering state corruption lies in the fact that they are detached from government and its processes.</a:t>
            </a:r>
            <a:r>
              <a:rPr lang="en-ZA" dirty="0">
                <a:effectLst/>
              </a:rPr>
              <a:t> </a:t>
            </a:r>
            <a:endParaRPr lang="en-US" dirty="0"/>
          </a:p>
        </p:txBody>
      </p:sp>
    </p:spTree>
    <p:extLst>
      <p:ext uri="{BB962C8B-B14F-4D97-AF65-F5344CB8AC3E}">
        <p14:creationId xmlns:p14="http://schemas.microsoft.com/office/powerpoint/2010/main" val="4190276575"/>
      </p:ext>
    </p:extLst>
  </p:cSld>
  <p:clrMapOvr>
    <a:masterClrMapping/>
  </p:clrMapOvr>
  <p:transition spd="slow">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AA44A-443A-A34B-5727-437217C8F5EC}"/>
              </a:ext>
            </a:extLst>
          </p:cNvPr>
          <p:cNvSpPr>
            <a:spLocks noGrp="1"/>
          </p:cNvSpPr>
          <p:nvPr>
            <p:ph type="title"/>
          </p:nvPr>
        </p:nvSpPr>
        <p:spPr/>
        <p:txBody>
          <a:bodyPr/>
          <a:lstStyle/>
          <a:p>
            <a:pPr algn="ctr"/>
            <a:r>
              <a:rPr lang="en-US" sz="1400" b="1" dirty="0"/>
              <a:t> CSO involvement</a:t>
            </a:r>
          </a:p>
        </p:txBody>
      </p:sp>
      <p:sp>
        <p:nvSpPr>
          <p:cNvPr id="3" name="Content Placeholder 2">
            <a:extLst>
              <a:ext uri="{FF2B5EF4-FFF2-40B4-BE49-F238E27FC236}">
                <a16:creationId xmlns:a16="http://schemas.microsoft.com/office/drawing/2014/main" id="{6FAB993A-D3AE-6F6C-1BB7-4EAA1DCB8B68}"/>
              </a:ext>
            </a:extLst>
          </p:cNvPr>
          <p:cNvSpPr>
            <a:spLocks noGrp="1"/>
          </p:cNvSpPr>
          <p:nvPr>
            <p:ph idx="1"/>
          </p:nvPr>
        </p:nvSpPr>
        <p:spPr/>
        <p:txBody>
          <a:bodyPr/>
          <a:lstStyle/>
          <a:p>
            <a:r>
              <a:rPr lang="en-GB" sz="1200" kern="0" dirty="0">
                <a:solidFill>
                  <a:srgbClr val="000000"/>
                </a:solidFill>
                <a:effectLst/>
                <a:latin typeface="Arial" panose="020B0604020202020204" pitchFamily="34" charset="0"/>
                <a:ea typeface="Calibri" panose="020F0502020204030204" pitchFamily="34" charset="0"/>
              </a:rPr>
              <a:t>According to Hilliard and Kemp, the involvement of civil society in democratic governance is crucial for the development and effective functioning of a strong civil society. This is because it prevents the abuse of power and authority, ensures that government does not dominate its citizens, allows for the expression of diverse viewpoints, enables citizens to challenge unsubstantiated claims, serves as a check on administrative activities, helps citizens understand governance, and generates a sense of civic pride.</a:t>
            </a:r>
          </a:p>
          <a:p>
            <a:endParaRPr lang="en-GB" sz="1200" kern="0" dirty="0">
              <a:solidFill>
                <a:srgbClr val="000000"/>
              </a:solidFill>
              <a:effectLst/>
              <a:latin typeface="Arial" panose="020B0604020202020204" pitchFamily="34" charset="0"/>
              <a:ea typeface="Calibri" panose="020F0502020204030204" pitchFamily="34" charset="0"/>
            </a:endParaRPr>
          </a:p>
          <a:p>
            <a:r>
              <a:rPr lang="en-GB" sz="1200" kern="0" dirty="0">
                <a:effectLst/>
                <a:latin typeface="Arial" panose="020B0604020202020204" pitchFamily="34" charset="0"/>
                <a:ea typeface="Times New Roman" panose="02020603050405020304" pitchFamily="18" charset="0"/>
              </a:rPr>
              <a:t>Holloway emphasises the oversight functions of CSO’s, which include </a:t>
            </a:r>
            <a:r>
              <a:rPr lang="en-ZA" sz="1200" kern="0" dirty="0">
                <a:effectLst/>
                <a:latin typeface="Arial" panose="020B0604020202020204" pitchFamily="34" charset="0"/>
                <a:ea typeface="Times New Roman" panose="02020603050405020304" pitchFamily="18" charset="0"/>
              </a:rPr>
              <a:t>overseeing governmental activities and decisions across multiple domains including privatization, procurement, budget oversight, housing allocation, public spending monitoring, election supervision, legal reforms, and the protection of human rights; and offering guidance or lobbying to remove corrupt officials at national and local levels.</a:t>
            </a:r>
            <a:r>
              <a:rPr lang="en-ZA" sz="1200" dirty="0">
                <a:effectLst/>
              </a:rPr>
              <a:t>  </a:t>
            </a:r>
          </a:p>
          <a:p>
            <a:endParaRPr lang="en-ZA" sz="1200" dirty="0">
              <a:effectLst/>
            </a:endParaRPr>
          </a:p>
          <a:p>
            <a:r>
              <a:rPr lang="en-ZA" sz="1200" kern="0" dirty="0">
                <a:solidFill>
                  <a:srgbClr val="000000"/>
                </a:solidFill>
                <a:effectLst/>
                <a:latin typeface="Arial" panose="020B0604020202020204" pitchFamily="34" charset="0"/>
                <a:ea typeface="Times New Roman" panose="02020603050405020304" pitchFamily="18" charset="0"/>
              </a:rPr>
              <a:t>Carr and Lead add that CSOs need to engage in research activities in order for them to adopt and improve their anti-corruption strategies.</a:t>
            </a:r>
            <a:r>
              <a:rPr lang="en-ZA" sz="1200" dirty="0">
                <a:effectLst/>
              </a:rPr>
              <a:t> </a:t>
            </a:r>
            <a:endParaRPr lang="en-US" sz="1200" dirty="0"/>
          </a:p>
        </p:txBody>
      </p:sp>
    </p:spTree>
    <p:extLst>
      <p:ext uri="{BB962C8B-B14F-4D97-AF65-F5344CB8AC3E}">
        <p14:creationId xmlns:p14="http://schemas.microsoft.com/office/powerpoint/2010/main" val="63443612"/>
      </p:ext>
    </p:extLst>
  </p:cSld>
  <p:clrMapOvr>
    <a:masterClrMapping/>
  </p:clrMapOvr>
  <p:transition spd="slow">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D7825-AB30-59FC-B80F-7D73ACB3BDCC}"/>
              </a:ext>
            </a:extLst>
          </p:cNvPr>
          <p:cNvSpPr>
            <a:spLocks noGrp="1"/>
          </p:cNvSpPr>
          <p:nvPr>
            <p:ph type="title"/>
          </p:nvPr>
        </p:nvSpPr>
        <p:spPr/>
        <p:txBody>
          <a:bodyPr/>
          <a:lstStyle/>
          <a:p>
            <a:pPr algn="ctr"/>
            <a:r>
              <a:rPr lang="en-US" sz="1600" b="1" dirty="0">
                <a:latin typeface="+mj-lt"/>
              </a:rPr>
              <a:t>PUBLIC INTEREST LITIGATION AND IMPACT LITIGATION</a:t>
            </a:r>
          </a:p>
        </p:txBody>
      </p:sp>
      <p:sp>
        <p:nvSpPr>
          <p:cNvPr id="3" name="Content Placeholder 2">
            <a:extLst>
              <a:ext uri="{FF2B5EF4-FFF2-40B4-BE49-F238E27FC236}">
                <a16:creationId xmlns:a16="http://schemas.microsoft.com/office/drawing/2014/main" id="{4D35A46D-57CB-BA92-D8AA-202F61FE83C4}"/>
              </a:ext>
            </a:extLst>
          </p:cNvPr>
          <p:cNvSpPr>
            <a:spLocks noGrp="1"/>
          </p:cNvSpPr>
          <p:nvPr>
            <p:ph idx="1"/>
          </p:nvPr>
        </p:nvSpPr>
        <p:spPr/>
        <p:txBody>
          <a:bodyPr/>
          <a:lstStyle/>
          <a:p>
            <a:r>
              <a:rPr lang="en-ZA" sz="1800" kern="0" dirty="0">
                <a:effectLst/>
                <a:latin typeface="Arial" panose="020B0604020202020204" pitchFamily="34" charset="0"/>
                <a:ea typeface="Times New Roman" panose="02020603050405020304" pitchFamily="18" charset="0"/>
              </a:rPr>
              <a:t> In general PIL is litigation which aim to provide legal representation to unrepresented or under-represented litigant in the legal process.</a:t>
            </a:r>
            <a:r>
              <a:rPr lang="en-ZA" dirty="0">
                <a:effectLst/>
              </a:rPr>
              <a:t> </a:t>
            </a:r>
          </a:p>
          <a:p>
            <a:endParaRPr lang="en-ZA" dirty="0">
              <a:effectLst/>
            </a:endParaRPr>
          </a:p>
          <a:p>
            <a:r>
              <a:rPr lang="en-ZA" sz="1800" kern="0" dirty="0">
                <a:effectLst/>
                <a:latin typeface="Arial" panose="020B0604020202020204" pitchFamily="34" charset="0"/>
                <a:ea typeface="Times New Roman" panose="02020603050405020304" pitchFamily="18" charset="0"/>
              </a:rPr>
              <a:t> Impact Litigation (IL) is the latest development.  CSOs nowadays, due to a lack of funding, rely on IL instead of routine litigation in the public interest.  IL aims to obtain court decisions and orders which creates new legal precedents or which will be to the benefit of large numbers of disadvantaged people.</a:t>
            </a:r>
            <a:r>
              <a:rPr lang="en-ZA" dirty="0">
                <a:effectLst/>
              </a:rPr>
              <a:t> </a:t>
            </a:r>
            <a:endParaRPr lang="en-US" dirty="0"/>
          </a:p>
        </p:txBody>
      </p:sp>
    </p:spTree>
    <p:extLst>
      <p:ext uri="{BB962C8B-B14F-4D97-AF65-F5344CB8AC3E}">
        <p14:creationId xmlns:p14="http://schemas.microsoft.com/office/powerpoint/2010/main" val="2687528434"/>
      </p:ext>
    </p:extLst>
  </p:cSld>
  <p:clrMapOvr>
    <a:masterClrMapping/>
  </p:clrMapOvr>
  <p:transition spd="slow">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57D3F-29A6-AF08-3FCA-DCE5A147361A}"/>
              </a:ext>
            </a:extLst>
          </p:cNvPr>
          <p:cNvSpPr>
            <a:spLocks noGrp="1"/>
          </p:cNvSpPr>
          <p:nvPr>
            <p:ph type="title"/>
          </p:nvPr>
        </p:nvSpPr>
        <p:spPr/>
        <p:txBody>
          <a:bodyPr/>
          <a:lstStyle/>
          <a:p>
            <a:pPr algn="ctr"/>
            <a:r>
              <a:rPr lang="en-US" sz="1200" b="1" dirty="0"/>
              <a:t>SOUTH AFRICA CSOs</a:t>
            </a:r>
          </a:p>
        </p:txBody>
      </p:sp>
      <p:sp>
        <p:nvSpPr>
          <p:cNvPr id="3" name="Content Placeholder 2">
            <a:extLst>
              <a:ext uri="{FF2B5EF4-FFF2-40B4-BE49-F238E27FC236}">
                <a16:creationId xmlns:a16="http://schemas.microsoft.com/office/drawing/2014/main" id="{302DCB50-E680-4313-A78A-45EB2B81ACB8}"/>
              </a:ext>
            </a:extLst>
          </p:cNvPr>
          <p:cNvSpPr>
            <a:spLocks noGrp="1"/>
          </p:cNvSpPr>
          <p:nvPr>
            <p:ph idx="1"/>
          </p:nvPr>
        </p:nvSpPr>
        <p:spPr/>
        <p:txBody>
          <a:bodyPr/>
          <a:lstStyle/>
          <a:p>
            <a:pPr algn="just">
              <a:lnSpc>
                <a:spcPct val="150000"/>
              </a:lnSpc>
            </a:pPr>
            <a:r>
              <a:rPr lang="en-ZA" sz="800" dirty="0">
                <a:effectLst/>
                <a:latin typeface="Arial" panose="020B0604020202020204" pitchFamily="34" charset="0"/>
                <a:ea typeface="Times New Roman" panose="02020603050405020304" pitchFamily="18" charset="0"/>
              </a:rPr>
              <a:t>The Legal Resources Centre (LRC ) in 1979, the Centre for Applied Legal Studies (CALS) and Lawyers for Human Rights (LHR).  Later, the Black Lawyers Association (BLA) followed.  During this period CSOs worked together with these activist lawyers and embarked on an array of PIL cases.  These CSOs included trade unions, churches and the United Democratic Front </a:t>
            </a:r>
            <a:r>
              <a:rPr lang="en-ZA" sz="800" u="sng" dirty="0">
                <a:solidFill>
                  <a:srgbClr val="0563C1"/>
                </a:solidFill>
                <a:effectLst/>
                <a:latin typeface="Arial" panose="020B0604020202020204" pitchFamily="34" charset="0"/>
                <a:ea typeface="Times New Roman" panose="02020603050405020304" pitchFamily="18" charset="0"/>
              </a:rPr>
              <a:t>(UDF), </a:t>
            </a:r>
            <a:r>
              <a:rPr lang="en-ZA" sz="800" dirty="0">
                <a:effectLst/>
                <a:latin typeface="Times New Roman" panose="02020603050405020304" pitchFamily="18" charset="0"/>
                <a:ea typeface="Times New Roman" panose="02020603050405020304" pitchFamily="18" charset="0"/>
              </a:rPr>
              <a:t> </a:t>
            </a:r>
            <a:r>
              <a:rPr lang="en-ZA" sz="800" dirty="0">
                <a:effectLst/>
                <a:latin typeface="Arial" panose="020B0604020202020204" pitchFamily="34" charset="0"/>
                <a:ea typeface="Times New Roman" panose="02020603050405020304" pitchFamily="18" charset="0"/>
              </a:rPr>
              <a:t>which developed into the Mass Democratic Movement (MDM). </a:t>
            </a:r>
            <a:endParaRPr lang="en-ZA" sz="800" dirty="0">
              <a:effectLst/>
              <a:latin typeface="Times New Roman" panose="02020603050405020304" pitchFamily="18" charset="0"/>
              <a:ea typeface="Times New Roman" panose="02020603050405020304" pitchFamily="18" charset="0"/>
            </a:endParaRPr>
          </a:p>
          <a:p>
            <a:pPr algn="just">
              <a:lnSpc>
                <a:spcPct val="150000"/>
              </a:lnSpc>
            </a:pPr>
            <a:endParaRPr lang="en-ZA" sz="800" dirty="0">
              <a:effectLst/>
              <a:latin typeface="Times New Roman" panose="02020603050405020304" pitchFamily="18" charset="0"/>
              <a:ea typeface="Times New Roman" panose="02020603050405020304" pitchFamily="18" charset="0"/>
            </a:endParaRPr>
          </a:p>
          <a:p>
            <a:pPr algn="just">
              <a:lnSpc>
                <a:spcPct val="150000"/>
              </a:lnSpc>
            </a:pPr>
            <a:r>
              <a:rPr lang="en-ZA" sz="800" dirty="0">
                <a:effectLst/>
                <a:latin typeface="Arial" panose="020B0604020202020204" pitchFamily="34" charset="0"/>
                <a:ea typeface="Times New Roman" panose="02020603050405020304" pitchFamily="18" charset="0"/>
              </a:rPr>
              <a:t>With the advent of the constitutional era, new specialist CSOs were established to embark on PIL in specifically identified areas focussing on designated vulnerable groups.  These include the Centre of Child Law (CCL) and the Woman’s Legal Centre (WLC).  Other CSOs include the Southern African Litigation Centre (SALC), the Centre for Environmental Rights (CER), the Socio-Economic Rights Institute of South Africa (SER) and SECTION27, focussing on access to healthcare services and basic education.</a:t>
            </a:r>
            <a:endParaRPr lang="en-ZA" sz="800" dirty="0">
              <a:effectLst/>
              <a:latin typeface="Times New Roman" panose="02020603050405020304" pitchFamily="18" charset="0"/>
              <a:ea typeface="Times New Roman" panose="02020603050405020304" pitchFamily="18" charset="0"/>
            </a:endParaRPr>
          </a:p>
          <a:p>
            <a:pPr algn="just">
              <a:lnSpc>
                <a:spcPct val="150000"/>
              </a:lnSpc>
            </a:pPr>
            <a:r>
              <a:rPr lang="en-ZA" sz="800" dirty="0">
                <a:effectLst/>
                <a:latin typeface="Arial" panose="020B0604020202020204" pitchFamily="34" charset="0"/>
                <a:ea typeface="Times New Roman" panose="02020603050405020304" pitchFamily="18" charset="0"/>
              </a:rPr>
              <a:t> </a:t>
            </a:r>
            <a:endParaRPr lang="en-ZA" sz="800" dirty="0">
              <a:effectLst/>
              <a:latin typeface="Times New Roman" panose="02020603050405020304" pitchFamily="18" charset="0"/>
              <a:ea typeface="Times New Roman" panose="02020603050405020304" pitchFamily="18" charset="0"/>
            </a:endParaRPr>
          </a:p>
          <a:p>
            <a:pPr algn="just">
              <a:lnSpc>
                <a:spcPct val="150000"/>
              </a:lnSpc>
            </a:pPr>
            <a:r>
              <a:rPr lang="en-ZA" sz="800" dirty="0">
                <a:effectLst/>
                <a:latin typeface="Arial" panose="020B0604020202020204" pitchFamily="34" charset="0"/>
                <a:ea typeface="Times New Roman" panose="02020603050405020304" pitchFamily="18" charset="0"/>
              </a:rPr>
              <a:t>In addition to these focussed CSOs an array of CSOs employ litigation (after detecting and reporting corruption) as a strategy to bring about systemic change.  These CSO’s include the following: </a:t>
            </a:r>
            <a:r>
              <a:rPr lang="en-ZA" sz="800" dirty="0" err="1">
                <a:effectLst/>
                <a:latin typeface="Arial" panose="020B0604020202020204" pitchFamily="34" charset="0"/>
                <a:ea typeface="Times New Roman" panose="02020603050405020304" pitchFamily="18" charset="0"/>
              </a:rPr>
              <a:t>Afriforum</a:t>
            </a:r>
            <a:r>
              <a:rPr lang="en-ZA" sz="800" dirty="0">
                <a:effectLst/>
                <a:latin typeface="Arial" panose="020B0604020202020204" pitchFamily="34" charset="0"/>
                <a:ea typeface="Times New Roman" panose="02020603050405020304" pitchFamily="18" charset="0"/>
              </a:rPr>
              <a:t> (AF), the Black Sash (BS), Corruption Watch (CW), Council for the Advancement of the South African Constitution (CASAC), </a:t>
            </a:r>
            <a:r>
              <a:rPr lang="en-ZA" sz="800" dirty="0" err="1">
                <a:effectLst/>
                <a:latin typeface="Arial" panose="020B0604020202020204" pitchFamily="34" charset="0"/>
                <a:ea typeface="Times New Roman" panose="02020603050405020304" pitchFamily="18" charset="0"/>
              </a:rPr>
              <a:t>Dullah</a:t>
            </a:r>
            <a:r>
              <a:rPr lang="en-ZA" sz="800" dirty="0">
                <a:effectLst/>
                <a:latin typeface="Arial" panose="020B0604020202020204" pitchFamily="34" charset="0"/>
                <a:ea typeface="Times New Roman" panose="02020603050405020304" pitchFamily="18" charset="0"/>
              </a:rPr>
              <a:t> Omar Institute (DOI), Equal Education (EE), Judges Matter (JM), </a:t>
            </a:r>
            <a:r>
              <a:rPr lang="en-ZA" sz="800" dirty="0" err="1">
                <a:effectLst/>
                <a:latin typeface="Arial" panose="020B0604020202020204" pitchFamily="34" charset="0"/>
                <a:ea typeface="Times New Roman" panose="02020603050405020304" pitchFamily="18" charset="0"/>
              </a:rPr>
              <a:t>MyVoteCounts</a:t>
            </a:r>
            <a:r>
              <a:rPr lang="en-ZA" sz="800" dirty="0">
                <a:effectLst/>
                <a:latin typeface="Arial" panose="020B0604020202020204" pitchFamily="34" charset="0"/>
                <a:ea typeface="Times New Roman" panose="02020603050405020304" pitchFamily="18" charset="0"/>
              </a:rPr>
              <a:t> (MVC), Open Secrets (OS), Organization Undoing Tax abuse (OUTA), Public Affairs Research Institute (PARI), Right2Know (R2K) and Southern African Faith Communities’ Environment Institute (SAFCEI).</a:t>
            </a:r>
            <a:r>
              <a:rPr lang="en-ZA" sz="80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560448009"/>
      </p:ext>
    </p:extLst>
  </p:cSld>
  <p:clrMapOvr>
    <a:masterClrMapping/>
  </p:clrMapOvr>
  <p:transition spd="slow">
    <p:pull/>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D1DEB6-5B48-4D7D-96A4-99E7CFCD1AAB}"/>
              </a:ext>
            </a:extLst>
          </p:cNvPr>
          <p:cNvSpPr>
            <a:spLocks noGrp="1"/>
          </p:cNvSpPr>
          <p:nvPr>
            <p:ph type="title"/>
          </p:nvPr>
        </p:nvSpPr>
        <p:spPr/>
        <p:txBody>
          <a:bodyPr/>
          <a:lstStyle/>
          <a:p>
            <a:pPr algn="ctr"/>
            <a:r>
              <a:rPr lang="en-ZA" sz="1800" i="1" kern="0" dirty="0" err="1">
                <a:effectLst/>
                <a:latin typeface="Arial" panose="020B0604020202020204" pitchFamily="34" charset="0"/>
                <a:ea typeface="Times New Roman" panose="02020603050405020304" pitchFamily="18" charset="0"/>
              </a:rPr>
              <a:t>Biowatch</a:t>
            </a:r>
            <a:r>
              <a:rPr lang="en-ZA" sz="1800" i="1" kern="0" dirty="0">
                <a:effectLst/>
                <a:latin typeface="Arial" panose="020B0604020202020204" pitchFamily="34" charset="0"/>
                <a:ea typeface="Times New Roman" panose="02020603050405020304" pitchFamily="18" charset="0"/>
              </a:rPr>
              <a:t> Trust v Registrar Genetic Resources and Others</a:t>
            </a:r>
            <a:r>
              <a:rPr lang="en-ZA" sz="900" dirty="0">
                <a:effectLst/>
              </a:rPr>
              <a:t> </a:t>
            </a:r>
            <a:endParaRPr lang="en-US" sz="1200" dirty="0"/>
          </a:p>
        </p:txBody>
      </p:sp>
      <p:sp>
        <p:nvSpPr>
          <p:cNvPr id="3" name="Content Placeholder 2">
            <a:extLst>
              <a:ext uri="{FF2B5EF4-FFF2-40B4-BE49-F238E27FC236}">
                <a16:creationId xmlns:a16="http://schemas.microsoft.com/office/drawing/2014/main" id="{5E47B6E2-F814-23C6-426C-DD4438ABF9B4}"/>
              </a:ext>
            </a:extLst>
          </p:cNvPr>
          <p:cNvSpPr>
            <a:spLocks noGrp="1"/>
          </p:cNvSpPr>
          <p:nvPr>
            <p:ph idx="1"/>
          </p:nvPr>
        </p:nvSpPr>
        <p:spPr/>
        <p:txBody>
          <a:bodyPr/>
          <a:lstStyle/>
          <a:p>
            <a:pPr algn="just"/>
            <a:endParaRPr lang="en-ZA" sz="1600" dirty="0">
              <a:solidFill>
                <a:srgbClr val="242121"/>
              </a:solidFill>
              <a:effectLst/>
              <a:latin typeface="Arial" panose="020B0604020202020204" pitchFamily="34" charset="0"/>
              <a:ea typeface="Times New Roman" panose="02020603050405020304" pitchFamily="18" charset="0"/>
            </a:endParaRPr>
          </a:p>
          <a:p>
            <a:pPr algn="just"/>
            <a:r>
              <a:rPr lang="en-ZA" sz="1600" dirty="0">
                <a:solidFill>
                  <a:srgbClr val="242121"/>
                </a:solidFill>
                <a:effectLst/>
                <a:latin typeface="Arial" panose="020B0604020202020204" pitchFamily="34" charset="0"/>
                <a:ea typeface="Times New Roman" panose="02020603050405020304" pitchFamily="18" charset="0"/>
              </a:rPr>
              <a:t>“Interventions by public interests groups have led to important decisions concerning the rights of the homeless, refugees, prisoners on death row, prisoners generally, prisoners imprisoned for civil debt</a:t>
            </a:r>
            <a:r>
              <a:rPr lang="en-ZA" sz="1600" b="1" u="sng" baseline="30000" dirty="0">
                <a:solidFill>
                  <a:srgbClr val="0B4B0B"/>
                </a:solidFill>
                <a:effectLst/>
                <a:latin typeface="Arial" panose="020B0604020202020204" pitchFamily="34" charset="0"/>
                <a:ea typeface="Times New Roman" panose="02020603050405020304" pitchFamily="18" charset="0"/>
                <a:hlinkClick r:id="rId2"/>
              </a:rPr>
              <a:t>16</a:t>
            </a:r>
            <a:r>
              <a:rPr lang="en-ZA" sz="1600" dirty="0">
                <a:solidFill>
                  <a:srgbClr val="242121"/>
                </a:solidFill>
                <a:effectLst/>
                <a:latin typeface="Arial" panose="020B0604020202020204" pitchFamily="34" charset="0"/>
                <a:ea typeface="Times New Roman" panose="02020603050405020304" pitchFamily="18" charset="0"/>
              </a:rPr>
              <a:t> and the landless. There has also been pioneering litigation brought by groups concerned with gender equality, the rights of the child, cases concerned with upholding the constitutional rights of gay men and lesbian women, and in relation to freedom of expression. Similarly, the protection of environmental rights will not only depend on the diligence of public officials, but on the existence of a lively civil society willing to litigate in the public interest.”</a:t>
            </a:r>
            <a:endParaRPr lang="en-ZA" sz="16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520103469"/>
      </p:ext>
    </p:extLst>
  </p:cSld>
  <p:clrMapOvr>
    <a:masterClrMapping/>
  </p:clrMapOvr>
  <p:transition spd="slow">
    <p:pull/>
  </p:transition>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wrap="square" rtlCol="0" anchor="ctr" anchorCtr="1">
        <a:spAutoFit/>
      </a:bodyPr>
      <a:lstStyle>
        <a:defPPr>
          <a:defRPr sz="900" dirty="0" smtClean="0"/>
        </a:defPPr>
      </a:lstStyle>
      <a:style>
        <a:lnRef idx="2">
          <a:schemeClr val="accent6"/>
        </a:lnRef>
        <a:fillRef idx="1">
          <a:schemeClr val="lt1"/>
        </a:fillRef>
        <a:effectRef idx="0">
          <a:schemeClr val="accent6"/>
        </a:effectRef>
        <a:fontRef idx="minor">
          <a:schemeClr val="dk1"/>
        </a:fontRef>
      </a:style>
    </a:tx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25294</TotalTime>
  <Words>1797</Words>
  <Application>Microsoft Macintosh PowerPoint</Application>
  <PresentationFormat>Custom</PresentationFormat>
  <Paragraphs>56</Paragraphs>
  <Slides>15</Slides>
  <Notes>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15</vt:i4>
      </vt:variant>
    </vt:vector>
  </HeadingPairs>
  <TitlesOfParts>
    <vt:vector size="26" baseType="lpstr">
      <vt:lpstr>ＭＳ Ｐゴシック</vt:lpstr>
      <vt:lpstr>Arial</vt:lpstr>
      <vt:lpstr>Avenir Black</vt:lpstr>
      <vt:lpstr>Avenir Book</vt:lpstr>
      <vt:lpstr>Avenir LT 45 Book</vt:lpstr>
      <vt:lpstr>Avenir Medium</vt:lpstr>
      <vt:lpstr>Calibri</vt:lpstr>
      <vt:lpstr>Roboto Flex</vt:lpstr>
      <vt:lpstr>Times New Roman</vt:lpstr>
      <vt:lpstr>Wingdings</vt:lpstr>
      <vt:lpstr>Default Design</vt:lpstr>
      <vt:lpstr>Faculty of Law</vt:lpstr>
      <vt:lpstr>INTRODUCTION</vt:lpstr>
      <vt:lpstr>THE ROLE OF CIVIL SOCIETY IN THE FIGHT AGAINST CORRUPTION </vt:lpstr>
      <vt:lpstr>THE ROLE OF THE PRESS AND INVESTIGATIVE JOURNALISM</vt:lpstr>
      <vt:lpstr>PowerPoint Presentation</vt:lpstr>
      <vt:lpstr> CSO involvement</vt:lpstr>
      <vt:lpstr>PUBLIC INTEREST LITIGATION AND IMPACT LITIGATION</vt:lpstr>
      <vt:lpstr>SOUTH AFRICA CSOs</vt:lpstr>
      <vt:lpstr>Biowatch Trust v Registrar Genetic Resources and Others </vt:lpstr>
      <vt:lpstr>EXAMPLES OF PIL / IL</vt:lpstr>
      <vt:lpstr>Organization Undoing Tax Abuse - detecting and reporting corruption at the National Student Financial Scheme </vt:lpstr>
      <vt:lpstr>The collapse of the gender-based violence command centre </vt:lpstr>
      <vt:lpstr>South Africa Tourism intended sponsoring of UK soccer club Tottenham Hotspur </vt:lpstr>
      <vt:lpstr>CONCLUSION</vt:lpstr>
      <vt:lpstr>PowerPoint Presentation</vt:lpstr>
    </vt:vector>
  </TitlesOfParts>
  <Company>NMMU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CSchonknecht</dc:creator>
  <cp:lastModifiedBy>Erasmus, Deon (Prof) (Summerstrand Campus South)</cp:lastModifiedBy>
  <cp:revision>1413</cp:revision>
  <dcterms:created xsi:type="dcterms:W3CDTF">2006-12-05T12:30:39Z</dcterms:created>
  <dcterms:modified xsi:type="dcterms:W3CDTF">2025-03-27T09:19:02Z</dcterms:modified>
</cp:coreProperties>
</file>