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4"/>
  </p:sldMasterIdLst>
  <p:notesMasterIdLst>
    <p:notesMasterId r:id="rId17"/>
  </p:notesMasterIdLst>
  <p:sldIdLst>
    <p:sldId id="256" r:id="rId5"/>
    <p:sldId id="268" r:id="rId6"/>
    <p:sldId id="269" r:id="rId7"/>
    <p:sldId id="260" r:id="rId8"/>
    <p:sldId id="279" r:id="rId9"/>
    <p:sldId id="271" r:id="rId10"/>
    <p:sldId id="276" r:id="rId11"/>
    <p:sldId id="274" r:id="rId12"/>
    <p:sldId id="257" r:id="rId13"/>
    <p:sldId id="262" r:id="rId14"/>
    <p:sldId id="277"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86005-1173-4974-8AC0-D46AC81C9095}" v="32" dt="2020-03-06T15:20:46.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840" autoAdjust="0"/>
  </p:normalViewPr>
  <p:slideViewPr>
    <p:cSldViewPr snapToGrid="0">
      <p:cViewPr varScale="1">
        <p:scale>
          <a:sx n="80" d="100"/>
          <a:sy n="80" d="100"/>
        </p:scale>
        <p:origin x="624" y="5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nge, Naydene (Prof) (Summerstrand Campus South)" userId="7d32cf49-d3d3-423e-a81a-a63c418ede35" providerId="ADAL" clId="{24094228-600D-4383-A1C8-BC8BB1E53EB9}"/>
    <pc:docChg chg="undo custSel mod modSld">
      <pc:chgData name="de Lange, Naydene (Prof) (Summerstrand Campus South)" userId="7d32cf49-d3d3-423e-a81a-a63c418ede35" providerId="ADAL" clId="{24094228-600D-4383-A1C8-BC8BB1E53EB9}" dt="2020-03-06T15:30:31.604" v="185" actId="20577"/>
      <pc:docMkLst>
        <pc:docMk/>
      </pc:docMkLst>
      <pc:sldChg chg="modSp">
        <pc:chgData name="de Lange, Naydene (Prof) (Summerstrand Campus South)" userId="7d32cf49-d3d3-423e-a81a-a63c418ede35" providerId="ADAL" clId="{24094228-600D-4383-A1C8-BC8BB1E53EB9}" dt="2020-03-06T15:03:32.487" v="16" actId="27636"/>
        <pc:sldMkLst>
          <pc:docMk/>
          <pc:sldMk cId="1723554761" sldId="259"/>
        </pc:sldMkLst>
        <pc:spChg chg="mod">
          <ac:chgData name="de Lange, Naydene (Prof) (Summerstrand Campus South)" userId="7d32cf49-d3d3-423e-a81a-a63c418ede35" providerId="ADAL" clId="{24094228-600D-4383-A1C8-BC8BB1E53EB9}" dt="2020-03-06T15:03:32.487" v="16" actId="27636"/>
          <ac:spMkLst>
            <pc:docMk/>
            <pc:sldMk cId="1723554761" sldId="259"/>
            <ac:spMk id="2" creationId="{00000000-0000-0000-0000-000000000000}"/>
          </ac:spMkLst>
        </pc:spChg>
      </pc:sldChg>
      <pc:sldChg chg="addSp modSp mod setBg">
        <pc:chgData name="de Lange, Naydene (Prof) (Summerstrand Campus South)" userId="7d32cf49-d3d3-423e-a81a-a63c418ede35" providerId="ADAL" clId="{24094228-600D-4383-A1C8-BC8BB1E53EB9}" dt="2020-03-06T15:26:54.008" v="172" actId="6549"/>
        <pc:sldMkLst>
          <pc:docMk/>
          <pc:sldMk cId="2844614538" sldId="262"/>
        </pc:sldMkLst>
        <pc:spChg chg="mod">
          <ac:chgData name="de Lange, Naydene (Prof) (Summerstrand Campus South)" userId="7d32cf49-d3d3-423e-a81a-a63c418ede35" providerId="ADAL" clId="{24094228-600D-4383-A1C8-BC8BB1E53EB9}" dt="2020-03-06T15:22:39.281" v="78" actId="26606"/>
          <ac:spMkLst>
            <pc:docMk/>
            <pc:sldMk cId="2844614538" sldId="262"/>
            <ac:spMk id="2" creationId="{00000000-0000-0000-0000-000000000000}"/>
          </ac:spMkLst>
        </pc:spChg>
        <pc:spChg chg="mod">
          <ac:chgData name="de Lange, Naydene (Prof) (Summerstrand Campus South)" userId="7d32cf49-d3d3-423e-a81a-a63c418ede35" providerId="ADAL" clId="{24094228-600D-4383-A1C8-BC8BB1E53EB9}" dt="2020-03-06T15:26:54.008" v="172" actId="6549"/>
          <ac:spMkLst>
            <pc:docMk/>
            <pc:sldMk cId="2844614538" sldId="262"/>
            <ac:spMk id="3" creationId="{00000000-0000-0000-0000-000000000000}"/>
          </ac:spMkLst>
        </pc:spChg>
        <pc:spChg chg="add">
          <ac:chgData name="de Lange, Naydene (Prof) (Summerstrand Campus South)" userId="7d32cf49-d3d3-423e-a81a-a63c418ede35" providerId="ADAL" clId="{24094228-600D-4383-A1C8-BC8BB1E53EB9}" dt="2020-03-06T15:22:39.281" v="78" actId="26606"/>
          <ac:spMkLst>
            <pc:docMk/>
            <pc:sldMk cId="2844614538" sldId="262"/>
            <ac:spMk id="8" creationId="{77D7B666-D5E6-48CE-B26A-FB5E5C34AF90}"/>
          </ac:spMkLst>
        </pc:spChg>
        <pc:spChg chg="add">
          <ac:chgData name="de Lange, Naydene (Prof) (Summerstrand Campus South)" userId="7d32cf49-d3d3-423e-a81a-a63c418ede35" providerId="ADAL" clId="{24094228-600D-4383-A1C8-BC8BB1E53EB9}" dt="2020-03-06T15:22:39.281" v="78" actId="26606"/>
          <ac:spMkLst>
            <pc:docMk/>
            <pc:sldMk cId="2844614538" sldId="262"/>
            <ac:spMk id="10" creationId="{F6EE670A-A41A-44AD-BC1C-2090365EB5B3}"/>
          </ac:spMkLst>
        </pc:spChg>
      </pc:sldChg>
      <pc:sldChg chg="modSp">
        <pc:chgData name="de Lange, Naydene (Prof) (Summerstrand Campus South)" userId="7d32cf49-d3d3-423e-a81a-a63c418ede35" providerId="ADAL" clId="{24094228-600D-4383-A1C8-BC8BB1E53EB9}" dt="2020-03-06T15:30:31.604" v="185" actId="20577"/>
        <pc:sldMkLst>
          <pc:docMk/>
          <pc:sldMk cId="1237758290" sldId="263"/>
        </pc:sldMkLst>
        <pc:spChg chg="mod">
          <ac:chgData name="de Lange, Naydene (Prof) (Summerstrand Campus South)" userId="7d32cf49-d3d3-423e-a81a-a63c418ede35" providerId="ADAL" clId="{24094228-600D-4383-A1C8-BC8BB1E53EB9}" dt="2020-03-06T15:30:31.604" v="185" actId="20577"/>
          <ac:spMkLst>
            <pc:docMk/>
            <pc:sldMk cId="1237758290" sldId="263"/>
            <ac:spMk id="5" creationId="{00000000-0000-0000-0000-000000000000}"/>
          </ac:spMkLst>
        </pc:spChg>
      </pc:sldChg>
      <pc:sldChg chg="modSp">
        <pc:chgData name="de Lange, Naydene (Prof) (Summerstrand Campus South)" userId="7d32cf49-d3d3-423e-a81a-a63c418ede35" providerId="ADAL" clId="{24094228-600D-4383-A1C8-BC8BB1E53EB9}" dt="2020-03-06T15:28:11.280" v="177" actId="20577"/>
        <pc:sldMkLst>
          <pc:docMk/>
          <pc:sldMk cId="1453735722" sldId="267"/>
        </pc:sldMkLst>
        <pc:spChg chg="mod">
          <ac:chgData name="de Lange, Naydene (Prof) (Summerstrand Campus South)" userId="7d32cf49-d3d3-423e-a81a-a63c418ede35" providerId="ADAL" clId="{24094228-600D-4383-A1C8-BC8BB1E53EB9}" dt="2020-03-06T15:28:11.280" v="177" actId="20577"/>
          <ac:spMkLst>
            <pc:docMk/>
            <pc:sldMk cId="1453735722" sldId="267"/>
            <ac:spMk id="3" creationId="{00000000-0000-0000-0000-000000000000}"/>
          </ac:spMkLst>
        </pc:spChg>
      </pc:sldChg>
      <pc:sldChg chg="modSp">
        <pc:chgData name="de Lange, Naydene (Prof) (Summerstrand Campus South)" userId="7d32cf49-d3d3-423e-a81a-a63c418ede35" providerId="ADAL" clId="{24094228-600D-4383-A1C8-BC8BB1E53EB9}" dt="2020-03-06T15:01:48.827" v="7" actId="1076"/>
        <pc:sldMkLst>
          <pc:docMk/>
          <pc:sldMk cId="1944010554" sldId="271"/>
        </pc:sldMkLst>
        <pc:spChg chg="mod">
          <ac:chgData name="de Lange, Naydene (Prof) (Summerstrand Campus South)" userId="7d32cf49-d3d3-423e-a81a-a63c418ede35" providerId="ADAL" clId="{24094228-600D-4383-A1C8-BC8BB1E53EB9}" dt="2020-03-06T15:01:48.827" v="7" actId="1076"/>
          <ac:spMkLst>
            <pc:docMk/>
            <pc:sldMk cId="1944010554" sldId="271"/>
            <ac:spMk id="2" creationId="{00000000-0000-0000-0000-000000000000}"/>
          </ac:spMkLst>
        </pc:spChg>
        <pc:spChg chg="mod">
          <ac:chgData name="de Lange, Naydene (Prof) (Summerstrand Campus South)" userId="7d32cf49-d3d3-423e-a81a-a63c418ede35" providerId="ADAL" clId="{24094228-600D-4383-A1C8-BC8BB1E53EB9}" dt="2020-03-06T15:01:48.827" v="7" actId="1076"/>
          <ac:spMkLst>
            <pc:docMk/>
            <pc:sldMk cId="1944010554" sldId="271"/>
            <ac:spMk id="12" creationId="{00000000-0000-0000-0000-000000000000}"/>
          </ac:spMkLst>
        </pc:spChg>
        <pc:picChg chg="mod">
          <ac:chgData name="de Lange, Naydene (Prof) (Summerstrand Campus South)" userId="7d32cf49-d3d3-423e-a81a-a63c418ede35" providerId="ADAL" clId="{24094228-600D-4383-A1C8-BC8BB1E53EB9}" dt="2020-03-06T15:01:48.827" v="7" actId="1076"/>
          <ac:picMkLst>
            <pc:docMk/>
            <pc:sldMk cId="1944010554" sldId="271"/>
            <ac:picMk id="3" creationId="{00000000-0000-0000-0000-000000000000}"/>
          </ac:picMkLst>
        </pc:picChg>
        <pc:picChg chg="mod">
          <ac:chgData name="de Lange, Naydene (Prof) (Summerstrand Campus South)" userId="7d32cf49-d3d3-423e-a81a-a63c418ede35" providerId="ADAL" clId="{24094228-600D-4383-A1C8-BC8BB1E53EB9}" dt="2020-03-06T15:01:48.827" v="7" actId="1076"/>
          <ac:picMkLst>
            <pc:docMk/>
            <pc:sldMk cId="1944010554" sldId="271"/>
            <ac:picMk id="11" creationId="{00000000-0000-0000-0000-000000000000}"/>
          </ac:picMkLst>
        </pc:picChg>
        <pc:picChg chg="mod">
          <ac:chgData name="de Lange, Naydene (Prof) (Summerstrand Campus South)" userId="7d32cf49-d3d3-423e-a81a-a63c418ede35" providerId="ADAL" clId="{24094228-600D-4383-A1C8-BC8BB1E53EB9}" dt="2020-03-06T15:01:48.827" v="7" actId="1076"/>
          <ac:picMkLst>
            <pc:docMk/>
            <pc:sldMk cId="1944010554" sldId="271"/>
            <ac:picMk id="1026" creationId="{00000000-0000-0000-0000-000000000000}"/>
          </ac:picMkLst>
        </pc:picChg>
        <pc:picChg chg="mod">
          <ac:chgData name="de Lange, Naydene (Prof) (Summerstrand Campus South)" userId="7d32cf49-d3d3-423e-a81a-a63c418ede35" providerId="ADAL" clId="{24094228-600D-4383-A1C8-BC8BB1E53EB9}" dt="2020-03-06T15:01:48.827" v="7" actId="1076"/>
          <ac:picMkLst>
            <pc:docMk/>
            <pc:sldMk cId="1944010554" sldId="271"/>
            <ac:picMk id="1028" creationId="{00000000-0000-0000-0000-000000000000}"/>
          </ac:picMkLst>
        </pc:picChg>
      </pc:sldChg>
      <pc:sldChg chg="addSp delSp modSp">
        <pc:chgData name="de Lange, Naydene (Prof) (Summerstrand Campus South)" userId="7d32cf49-d3d3-423e-a81a-a63c418ede35" providerId="ADAL" clId="{24094228-600D-4383-A1C8-BC8BB1E53EB9}" dt="2020-03-06T15:06:45.640" v="36" actId="1076"/>
        <pc:sldMkLst>
          <pc:docMk/>
          <pc:sldMk cId="102201727" sldId="274"/>
        </pc:sldMkLst>
        <pc:spChg chg="mod">
          <ac:chgData name="de Lange, Naydene (Prof) (Summerstrand Campus South)" userId="7d32cf49-d3d3-423e-a81a-a63c418ede35" providerId="ADAL" clId="{24094228-600D-4383-A1C8-BC8BB1E53EB9}" dt="2020-03-06T15:06:03.735" v="26" actId="255"/>
          <ac:spMkLst>
            <pc:docMk/>
            <pc:sldMk cId="102201727" sldId="274"/>
            <ac:spMk id="2" creationId="{00000000-0000-0000-0000-000000000000}"/>
          </ac:spMkLst>
        </pc:spChg>
        <pc:spChg chg="mod">
          <ac:chgData name="de Lange, Naydene (Prof) (Summerstrand Campus South)" userId="7d32cf49-d3d3-423e-a81a-a63c418ede35" providerId="ADAL" clId="{24094228-600D-4383-A1C8-BC8BB1E53EB9}" dt="2020-03-06T15:06:45.640" v="36" actId="1076"/>
          <ac:spMkLst>
            <pc:docMk/>
            <pc:sldMk cId="102201727" sldId="274"/>
            <ac:spMk id="3" creationId="{00000000-0000-0000-0000-000000000000}"/>
          </ac:spMkLst>
        </pc:spChg>
        <pc:spChg chg="del">
          <ac:chgData name="de Lange, Naydene (Prof) (Summerstrand Campus South)" userId="7d32cf49-d3d3-423e-a81a-a63c418ede35" providerId="ADAL" clId="{24094228-600D-4383-A1C8-BC8BB1E53EB9}" dt="2020-03-06T15:04:29.080" v="17" actId="26606"/>
          <ac:spMkLst>
            <pc:docMk/>
            <pc:sldMk cId="102201727" sldId="274"/>
            <ac:spMk id="8" creationId="{77D7B666-D5E6-48CE-B26A-FB5E5C34AF90}"/>
          </ac:spMkLst>
        </pc:spChg>
        <pc:spChg chg="del">
          <ac:chgData name="de Lange, Naydene (Prof) (Summerstrand Campus South)" userId="7d32cf49-d3d3-423e-a81a-a63c418ede35" providerId="ADAL" clId="{24094228-600D-4383-A1C8-BC8BB1E53EB9}" dt="2020-03-06T15:04:29.080" v="17" actId="26606"/>
          <ac:spMkLst>
            <pc:docMk/>
            <pc:sldMk cId="102201727" sldId="274"/>
            <ac:spMk id="10" creationId="{F6EE670A-A41A-44AD-BC1C-2090365EB5B3}"/>
          </ac:spMkLst>
        </pc:spChg>
        <pc:spChg chg="add">
          <ac:chgData name="de Lange, Naydene (Prof) (Summerstrand Campus South)" userId="7d32cf49-d3d3-423e-a81a-a63c418ede35" providerId="ADAL" clId="{24094228-600D-4383-A1C8-BC8BB1E53EB9}" dt="2020-03-06T15:04:29.080" v="17" actId="26606"/>
          <ac:spMkLst>
            <pc:docMk/>
            <pc:sldMk cId="102201727" sldId="274"/>
            <ac:spMk id="15" creationId="{39E4C68A-A4A9-48A4-9FF2-D2896B1EA01F}"/>
          </ac:spMkLst>
        </pc:spChg>
        <pc:spChg chg="add">
          <ac:chgData name="de Lange, Naydene (Prof) (Summerstrand Campus South)" userId="7d32cf49-d3d3-423e-a81a-a63c418ede35" providerId="ADAL" clId="{24094228-600D-4383-A1C8-BC8BB1E53EB9}" dt="2020-03-06T15:04:29.080" v="17" actId="26606"/>
          <ac:spMkLst>
            <pc:docMk/>
            <pc:sldMk cId="102201727" sldId="274"/>
            <ac:spMk id="17" creationId="{E2B9AEA5-52CB-49A6-AF8A-33502F291B91}"/>
          </ac:spMkLst>
        </pc:spChg>
      </pc:sldChg>
      <pc:sldChg chg="addSp delSp modSp">
        <pc:chgData name="de Lange, Naydene (Prof) (Summerstrand Campus South)" userId="7d32cf49-d3d3-423e-a81a-a63c418ede35" providerId="ADAL" clId="{24094228-600D-4383-A1C8-BC8BB1E53EB9}" dt="2020-03-06T15:20:46.341" v="75" actId="20577"/>
        <pc:sldMkLst>
          <pc:docMk/>
          <pc:sldMk cId="1889293875" sldId="275"/>
        </pc:sldMkLst>
        <pc:spChg chg="mod">
          <ac:chgData name="de Lange, Naydene (Prof) (Summerstrand Campus South)" userId="7d32cf49-d3d3-423e-a81a-a63c418ede35" providerId="ADAL" clId="{24094228-600D-4383-A1C8-BC8BB1E53EB9}" dt="2020-03-06T15:17:57.875" v="51" actId="255"/>
          <ac:spMkLst>
            <pc:docMk/>
            <pc:sldMk cId="1889293875" sldId="275"/>
            <ac:spMk id="2" creationId="{00000000-0000-0000-0000-000000000000}"/>
          </ac:spMkLst>
        </pc:spChg>
        <pc:spChg chg="add mod">
          <ac:chgData name="de Lange, Naydene (Prof) (Summerstrand Campus South)" userId="7d32cf49-d3d3-423e-a81a-a63c418ede35" providerId="ADAL" clId="{24094228-600D-4383-A1C8-BC8BB1E53EB9}" dt="2020-03-06T15:20:07.760" v="62" actId="1076"/>
          <ac:spMkLst>
            <pc:docMk/>
            <pc:sldMk cId="1889293875" sldId="275"/>
            <ac:spMk id="3" creationId="{6DFA978B-07B4-4ADB-8CA4-9C2638700FD0}"/>
          </ac:spMkLst>
        </pc:spChg>
        <pc:spChg chg="add del">
          <ac:chgData name="de Lange, Naydene (Prof) (Summerstrand Campus South)" userId="7d32cf49-d3d3-423e-a81a-a63c418ede35" providerId="ADAL" clId="{24094228-600D-4383-A1C8-BC8BB1E53EB9}" dt="2020-03-06T15:16:43.421" v="39" actId="26606"/>
          <ac:spMkLst>
            <pc:docMk/>
            <pc:sldMk cId="1889293875" sldId="275"/>
            <ac:spMk id="6" creationId="{81AEB8A9-B768-4E30-BA55-D919E6687343}"/>
          </ac:spMkLst>
        </pc:spChg>
        <pc:spChg chg="add del">
          <ac:chgData name="de Lange, Naydene (Prof) (Summerstrand Campus South)" userId="7d32cf49-d3d3-423e-a81a-a63c418ede35" providerId="ADAL" clId="{24094228-600D-4383-A1C8-BC8BB1E53EB9}" dt="2020-03-06T15:17:32.863" v="48" actId="26606"/>
          <ac:spMkLst>
            <pc:docMk/>
            <pc:sldMk cId="1889293875" sldId="275"/>
            <ac:spMk id="8" creationId="{0AE4C84F-7457-4662-AFA3-554A32B9C3DC}"/>
          </ac:spMkLst>
        </pc:spChg>
        <pc:spChg chg="add del">
          <ac:chgData name="de Lange, Naydene (Prof) (Summerstrand Campus South)" userId="7d32cf49-d3d3-423e-a81a-a63c418ede35" providerId="ADAL" clId="{24094228-600D-4383-A1C8-BC8BB1E53EB9}" dt="2020-03-06T15:17:32.863" v="48" actId="26606"/>
          <ac:spMkLst>
            <pc:docMk/>
            <pc:sldMk cId="1889293875" sldId="275"/>
            <ac:spMk id="10" creationId="{9DF9B39E-8A25-4BC3-B3C0-ACD46B94E6DF}"/>
          </ac:spMkLst>
        </pc:spChg>
        <pc:spChg chg="add">
          <ac:chgData name="de Lange, Naydene (Prof) (Summerstrand Campus South)" userId="7d32cf49-d3d3-423e-a81a-a63c418ede35" providerId="ADAL" clId="{24094228-600D-4383-A1C8-BC8BB1E53EB9}" dt="2020-03-06T15:17:32.863" v="48" actId="26606"/>
          <ac:spMkLst>
            <pc:docMk/>
            <pc:sldMk cId="1889293875" sldId="275"/>
            <ac:spMk id="17" creationId="{883F9AA6-0DA9-4F38-AA8A-C355838EB933}"/>
          </ac:spMkLst>
        </pc:spChg>
        <pc:spChg chg="add del">
          <ac:chgData name="de Lange, Naydene (Prof) (Summerstrand Campus South)" userId="7d32cf49-d3d3-423e-a81a-a63c418ede35" providerId="ADAL" clId="{24094228-600D-4383-A1C8-BC8BB1E53EB9}" dt="2020-03-06T15:17:23.286" v="43" actId="26606"/>
          <ac:spMkLst>
            <pc:docMk/>
            <pc:sldMk cId="1889293875" sldId="275"/>
            <ac:spMk id="20" creationId="{883F9AA6-0DA9-4F38-AA8A-C355838EB933}"/>
          </ac:spMkLst>
        </pc:spChg>
        <pc:spChg chg="add del">
          <ac:chgData name="de Lange, Naydene (Prof) (Summerstrand Campus South)" userId="7d32cf49-d3d3-423e-a81a-a63c418ede35" providerId="ADAL" clId="{24094228-600D-4383-A1C8-BC8BB1E53EB9}" dt="2020-03-06T15:17:27.183" v="45" actId="26606"/>
          <ac:spMkLst>
            <pc:docMk/>
            <pc:sldMk cId="1889293875" sldId="275"/>
            <ac:spMk id="25" creationId="{0AE4C84F-7457-4662-AFA3-554A32B9C3DC}"/>
          </ac:spMkLst>
        </pc:spChg>
        <pc:spChg chg="add del">
          <ac:chgData name="de Lange, Naydene (Prof) (Summerstrand Campus South)" userId="7d32cf49-d3d3-423e-a81a-a63c418ede35" providerId="ADAL" clId="{24094228-600D-4383-A1C8-BC8BB1E53EB9}" dt="2020-03-06T15:17:27.183" v="45" actId="26606"/>
          <ac:spMkLst>
            <pc:docMk/>
            <pc:sldMk cId="1889293875" sldId="275"/>
            <ac:spMk id="26" creationId="{9DF9B39E-8A25-4BC3-B3C0-ACD46B94E6DF}"/>
          </ac:spMkLst>
        </pc:spChg>
        <pc:graphicFrameChg chg="mod modGraphic">
          <ac:chgData name="de Lange, Naydene (Prof) (Summerstrand Campus South)" userId="7d32cf49-d3d3-423e-a81a-a63c418ede35" providerId="ADAL" clId="{24094228-600D-4383-A1C8-BC8BB1E53EB9}" dt="2020-03-06T15:20:46.341" v="75" actId="20577"/>
          <ac:graphicFrameMkLst>
            <pc:docMk/>
            <pc:sldMk cId="1889293875" sldId="275"/>
            <ac:graphicFrameMk id="4" creationId="{00000000-0000-0000-0000-000000000000}"/>
          </ac:graphicFrameMkLst>
        </pc:graphicFrameChg>
        <pc:cxnChg chg="add del">
          <ac:chgData name="de Lange, Naydene (Prof) (Summerstrand Campus South)" userId="7d32cf49-d3d3-423e-a81a-a63c418ede35" providerId="ADAL" clId="{24094228-600D-4383-A1C8-BC8BB1E53EB9}" dt="2020-03-06T15:17:32.863" v="48" actId="26606"/>
          <ac:cxnSpMkLst>
            <pc:docMk/>
            <pc:sldMk cId="1889293875" sldId="275"/>
            <ac:cxnSpMk id="15" creationId="{BA91CE2E-0B4F-41F3-95F2-0EB7003685D2}"/>
          </ac:cxnSpMkLst>
        </pc:cxnChg>
        <pc:cxnChg chg="add">
          <ac:chgData name="de Lange, Naydene (Prof) (Summerstrand Campus South)" userId="7d32cf49-d3d3-423e-a81a-a63c418ede35" providerId="ADAL" clId="{24094228-600D-4383-A1C8-BC8BB1E53EB9}" dt="2020-03-06T15:17:32.863" v="48" actId="26606"/>
          <ac:cxnSpMkLst>
            <pc:docMk/>
            <pc:sldMk cId="1889293875" sldId="275"/>
            <ac:cxnSpMk id="18" creationId="{5C45FA27-EB18-4E04-8C96-68F7A0BC1DD9}"/>
          </ac:cxnSpMkLst>
        </pc:cxnChg>
        <pc:cxnChg chg="add del">
          <ac:chgData name="de Lange, Naydene (Prof) (Summerstrand Campus South)" userId="7d32cf49-d3d3-423e-a81a-a63c418ede35" providerId="ADAL" clId="{24094228-600D-4383-A1C8-BC8BB1E53EB9}" dt="2020-03-06T15:17:23.286" v="43" actId="26606"/>
          <ac:cxnSpMkLst>
            <pc:docMk/>
            <pc:sldMk cId="1889293875" sldId="275"/>
            <ac:cxnSpMk id="22" creationId="{5C45FA27-EB18-4E04-8C96-68F7A0BC1DD9}"/>
          </ac:cxnSpMkLst>
        </pc:cxnChg>
        <pc:cxnChg chg="add del">
          <ac:chgData name="de Lange, Naydene (Prof) (Summerstrand Campus South)" userId="7d32cf49-d3d3-423e-a81a-a63c418ede35" providerId="ADAL" clId="{24094228-600D-4383-A1C8-BC8BB1E53EB9}" dt="2020-03-06T15:17:27.183" v="45" actId="26606"/>
          <ac:cxnSpMkLst>
            <pc:docMk/>
            <pc:sldMk cId="1889293875" sldId="275"/>
            <ac:cxnSpMk id="24" creationId="{BA91CE2E-0B4F-41F3-95F2-0EB7003685D2}"/>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96F01-B75F-46AF-9ADB-6B88872ACB89}" type="doc">
      <dgm:prSet loTypeId="urn:microsoft.com/office/officeart/2005/8/layout/venn3" loCatId="relationship" qsTypeId="urn:microsoft.com/office/officeart/2005/8/quickstyle/3d4" qsCatId="3D" csTypeId="urn:microsoft.com/office/officeart/2005/8/colors/accent1_2" csCatId="accent1" phldr="1"/>
      <dgm:spPr/>
      <dgm:t>
        <a:bodyPr/>
        <a:lstStyle/>
        <a:p>
          <a:endParaRPr lang="en-US"/>
        </a:p>
      </dgm:t>
    </dgm:pt>
    <dgm:pt modelId="{E594EC5A-F25E-4857-9C82-DB5A369EBC0E}">
      <dgm:prSet/>
      <dgm:spPr/>
      <dgm:t>
        <a:bodyPr/>
        <a:lstStyle/>
        <a:p>
          <a:pPr rtl="0"/>
          <a:r>
            <a:rPr lang="en-ZA" dirty="0"/>
            <a:t>1. Summary of the facts, history and legal issues</a:t>
          </a:r>
        </a:p>
      </dgm:t>
    </dgm:pt>
    <dgm:pt modelId="{553CFDC8-9AC8-46B7-AF22-9DD3229E4CD0}" type="parTrans" cxnId="{995E2741-1461-46DB-B315-DB41632D193F}">
      <dgm:prSet/>
      <dgm:spPr/>
      <dgm:t>
        <a:bodyPr/>
        <a:lstStyle/>
        <a:p>
          <a:endParaRPr lang="en-US"/>
        </a:p>
      </dgm:t>
    </dgm:pt>
    <dgm:pt modelId="{CA804525-42E7-42D3-BB71-4DEE10BA2961}" type="sibTrans" cxnId="{995E2741-1461-46DB-B315-DB41632D193F}">
      <dgm:prSet/>
      <dgm:spPr/>
      <dgm:t>
        <a:bodyPr/>
        <a:lstStyle/>
        <a:p>
          <a:endParaRPr lang="en-US"/>
        </a:p>
      </dgm:t>
    </dgm:pt>
    <dgm:pt modelId="{35B0EAD3-ED9A-405F-84D1-C42C22CD45DB}">
      <dgm:prSet/>
      <dgm:spPr/>
      <dgm:t>
        <a:bodyPr/>
        <a:lstStyle/>
        <a:p>
          <a:pPr rtl="0"/>
          <a:r>
            <a:rPr lang="en-ZA" dirty="0"/>
            <a:t>3. </a:t>
          </a:r>
          <a:r>
            <a:rPr lang="en-ZA" dirty="0" smtClean="0"/>
            <a:t>Where are Customary fishing rights?  Analysis </a:t>
          </a:r>
          <a:r>
            <a:rPr lang="en-ZA" dirty="0"/>
            <a:t>of the Problem in the law</a:t>
          </a:r>
        </a:p>
      </dgm:t>
    </dgm:pt>
    <dgm:pt modelId="{5DDAE219-7F0F-4D08-939A-DDBE1A9EF170}" type="parTrans" cxnId="{4AD55572-8333-4BDD-B44A-52F6636FC741}">
      <dgm:prSet/>
      <dgm:spPr/>
      <dgm:t>
        <a:bodyPr/>
        <a:lstStyle/>
        <a:p>
          <a:endParaRPr lang="en-US"/>
        </a:p>
      </dgm:t>
    </dgm:pt>
    <dgm:pt modelId="{40BBE09E-90F0-4F11-9DD0-385B15D3877B}" type="sibTrans" cxnId="{4AD55572-8333-4BDD-B44A-52F6636FC741}">
      <dgm:prSet/>
      <dgm:spPr/>
      <dgm:t>
        <a:bodyPr/>
        <a:lstStyle/>
        <a:p>
          <a:endParaRPr lang="en-US"/>
        </a:p>
      </dgm:t>
    </dgm:pt>
    <dgm:pt modelId="{C35391F4-24DA-4094-A6EF-AD3E4D6D2F04}">
      <dgm:prSet/>
      <dgm:spPr/>
      <dgm:t>
        <a:bodyPr/>
        <a:lstStyle/>
        <a:p>
          <a:pPr rtl="0"/>
          <a:r>
            <a:rPr lang="en-ZA" dirty="0"/>
            <a:t>2. </a:t>
          </a:r>
          <a:r>
            <a:rPr lang="en-ZA" dirty="0" smtClean="0"/>
            <a:t>Meaning/impact and Key </a:t>
          </a:r>
          <a:r>
            <a:rPr lang="en-ZA" dirty="0"/>
            <a:t>findings of the judgement</a:t>
          </a:r>
        </a:p>
      </dgm:t>
    </dgm:pt>
    <dgm:pt modelId="{A9EDE939-FD00-4B5E-8128-862DFFA709BB}" type="parTrans" cxnId="{5714C80D-81B1-46A9-8FE6-EDAD048B3CC8}">
      <dgm:prSet/>
      <dgm:spPr/>
      <dgm:t>
        <a:bodyPr/>
        <a:lstStyle/>
        <a:p>
          <a:endParaRPr lang="en-US"/>
        </a:p>
      </dgm:t>
    </dgm:pt>
    <dgm:pt modelId="{836D0779-4FAC-4BAD-AC1A-BA840E0E7EB0}" type="sibTrans" cxnId="{5714C80D-81B1-46A9-8FE6-EDAD048B3CC8}">
      <dgm:prSet/>
      <dgm:spPr/>
      <dgm:t>
        <a:bodyPr/>
        <a:lstStyle/>
        <a:p>
          <a:endParaRPr lang="en-US"/>
        </a:p>
      </dgm:t>
    </dgm:pt>
    <dgm:pt modelId="{70FDD6C3-D7F4-47F7-B8CF-3A1D8A496A50}">
      <dgm:prSet/>
      <dgm:spPr/>
      <dgm:t>
        <a:bodyPr/>
        <a:lstStyle/>
        <a:p>
          <a:pPr rtl="0"/>
          <a:r>
            <a:rPr lang="en-ZA" dirty="0"/>
            <a:t>4. Outline of concerns with governments approach</a:t>
          </a:r>
        </a:p>
      </dgm:t>
    </dgm:pt>
    <dgm:pt modelId="{18A692E6-3E28-4A20-AAEE-A7E711328109}" type="parTrans" cxnId="{7890B2B3-3788-4CBA-AB5F-A6B1B2E6E75B}">
      <dgm:prSet/>
      <dgm:spPr/>
      <dgm:t>
        <a:bodyPr/>
        <a:lstStyle/>
        <a:p>
          <a:endParaRPr lang="en-US"/>
        </a:p>
      </dgm:t>
    </dgm:pt>
    <dgm:pt modelId="{28F77651-DD65-4DEB-9906-2ACE1BC0FA42}" type="sibTrans" cxnId="{7890B2B3-3788-4CBA-AB5F-A6B1B2E6E75B}">
      <dgm:prSet/>
      <dgm:spPr/>
      <dgm:t>
        <a:bodyPr/>
        <a:lstStyle/>
        <a:p>
          <a:endParaRPr lang="en-US"/>
        </a:p>
      </dgm:t>
    </dgm:pt>
    <dgm:pt modelId="{D3120984-FA60-4C9A-9662-237809C374AF}">
      <dgm:prSet/>
      <dgm:spPr/>
      <dgm:t>
        <a:bodyPr/>
        <a:lstStyle/>
        <a:p>
          <a:pPr rtl="0"/>
          <a:r>
            <a:rPr lang="en-ZA"/>
            <a:t>5. Take-away</a:t>
          </a:r>
        </a:p>
      </dgm:t>
    </dgm:pt>
    <dgm:pt modelId="{680E97EE-2023-4364-8863-38304BFD3C16}" type="parTrans" cxnId="{C26E1FD5-7EBF-48D4-AAAD-F431D30C32DE}">
      <dgm:prSet/>
      <dgm:spPr/>
      <dgm:t>
        <a:bodyPr/>
        <a:lstStyle/>
        <a:p>
          <a:endParaRPr lang="en-US"/>
        </a:p>
      </dgm:t>
    </dgm:pt>
    <dgm:pt modelId="{98A143A2-3F8B-42C5-A11A-470690860511}" type="sibTrans" cxnId="{C26E1FD5-7EBF-48D4-AAAD-F431D30C32DE}">
      <dgm:prSet/>
      <dgm:spPr/>
      <dgm:t>
        <a:bodyPr/>
        <a:lstStyle/>
        <a:p>
          <a:endParaRPr lang="en-US"/>
        </a:p>
      </dgm:t>
    </dgm:pt>
    <dgm:pt modelId="{522E584E-57D7-4976-9F36-4476B0A6CA98}" type="pres">
      <dgm:prSet presAssocID="{B3596F01-B75F-46AF-9ADB-6B88872ACB89}" presName="Name0" presStyleCnt="0">
        <dgm:presLayoutVars>
          <dgm:dir/>
          <dgm:resizeHandles val="exact"/>
        </dgm:presLayoutVars>
      </dgm:prSet>
      <dgm:spPr/>
      <dgm:t>
        <a:bodyPr/>
        <a:lstStyle/>
        <a:p>
          <a:endParaRPr lang="en-US"/>
        </a:p>
      </dgm:t>
    </dgm:pt>
    <dgm:pt modelId="{A667F013-971D-46BB-BBF1-81CCDA9AEB2B}" type="pres">
      <dgm:prSet presAssocID="{E594EC5A-F25E-4857-9C82-DB5A369EBC0E}" presName="Name5" presStyleLbl="vennNode1" presStyleIdx="0" presStyleCnt="5">
        <dgm:presLayoutVars>
          <dgm:bulletEnabled val="1"/>
        </dgm:presLayoutVars>
      </dgm:prSet>
      <dgm:spPr/>
      <dgm:t>
        <a:bodyPr/>
        <a:lstStyle/>
        <a:p>
          <a:endParaRPr lang="en-US"/>
        </a:p>
      </dgm:t>
    </dgm:pt>
    <dgm:pt modelId="{5F4A7967-6716-4CC9-B1CD-B777A9C134F2}" type="pres">
      <dgm:prSet presAssocID="{CA804525-42E7-42D3-BB71-4DEE10BA2961}" presName="space" presStyleCnt="0"/>
      <dgm:spPr/>
      <dgm:t>
        <a:bodyPr/>
        <a:lstStyle/>
        <a:p>
          <a:endParaRPr lang="en-US"/>
        </a:p>
      </dgm:t>
    </dgm:pt>
    <dgm:pt modelId="{AF5465BD-49FE-4ACD-8E54-1FEE654306F4}" type="pres">
      <dgm:prSet presAssocID="{C35391F4-24DA-4094-A6EF-AD3E4D6D2F04}" presName="Name5" presStyleLbl="vennNode1" presStyleIdx="1" presStyleCnt="5">
        <dgm:presLayoutVars>
          <dgm:bulletEnabled val="1"/>
        </dgm:presLayoutVars>
      </dgm:prSet>
      <dgm:spPr/>
      <dgm:t>
        <a:bodyPr/>
        <a:lstStyle/>
        <a:p>
          <a:endParaRPr lang="en-US"/>
        </a:p>
      </dgm:t>
    </dgm:pt>
    <dgm:pt modelId="{9F9B61AC-C284-4579-9FFE-5E57DA382707}" type="pres">
      <dgm:prSet presAssocID="{836D0779-4FAC-4BAD-AC1A-BA840E0E7EB0}" presName="space" presStyleCnt="0"/>
      <dgm:spPr/>
      <dgm:t>
        <a:bodyPr/>
        <a:lstStyle/>
        <a:p>
          <a:endParaRPr lang="en-US"/>
        </a:p>
      </dgm:t>
    </dgm:pt>
    <dgm:pt modelId="{A3153920-DDDB-4723-8C09-62BFA21E24A2}" type="pres">
      <dgm:prSet presAssocID="{35B0EAD3-ED9A-405F-84D1-C42C22CD45DB}" presName="Name5" presStyleLbl="vennNode1" presStyleIdx="2" presStyleCnt="5">
        <dgm:presLayoutVars>
          <dgm:bulletEnabled val="1"/>
        </dgm:presLayoutVars>
      </dgm:prSet>
      <dgm:spPr/>
      <dgm:t>
        <a:bodyPr/>
        <a:lstStyle/>
        <a:p>
          <a:endParaRPr lang="en-US"/>
        </a:p>
      </dgm:t>
    </dgm:pt>
    <dgm:pt modelId="{2378FE1A-8E1B-453B-A574-9A707F966557}" type="pres">
      <dgm:prSet presAssocID="{40BBE09E-90F0-4F11-9DD0-385B15D3877B}" presName="space" presStyleCnt="0"/>
      <dgm:spPr/>
      <dgm:t>
        <a:bodyPr/>
        <a:lstStyle/>
        <a:p>
          <a:endParaRPr lang="en-US"/>
        </a:p>
      </dgm:t>
    </dgm:pt>
    <dgm:pt modelId="{989054B4-9709-48FF-8BCF-22D954402198}" type="pres">
      <dgm:prSet presAssocID="{70FDD6C3-D7F4-47F7-B8CF-3A1D8A496A50}" presName="Name5" presStyleLbl="vennNode1" presStyleIdx="3" presStyleCnt="5" custLinFactNeighborY="1523">
        <dgm:presLayoutVars>
          <dgm:bulletEnabled val="1"/>
        </dgm:presLayoutVars>
      </dgm:prSet>
      <dgm:spPr/>
      <dgm:t>
        <a:bodyPr/>
        <a:lstStyle/>
        <a:p>
          <a:endParaRPr lang="en-US"/>
        </a:p>
      </dgm:t>
    </dgm:pt>
    <dgm:pt modelId="{048DE9B9-F33F-4A9E-BEA8-74655EB6CB9E}" type="pres">
      <dgm:prSet presAssocID="{28F77651-DD65-4DEB-9906-2ACE1BC0FA42}" presName="space" presStyleCnt="0"/>
      <dgm:spPr/>
      <dgm:t>
        <a:bodyPr/>
        <a:lstStyle/>
        <a:p>
          <a:endParaRPr lang="en-US"/>
        </a:p>
      </dgm:t>
    </dgm:pt>
    <dgm:pt modelId="{CA2682DC-A803-4808-A14E-CF112834D1DD}" type="pres">
      <dgm:prSet presAssocID="{D3120984-FA60-4C9A-9662-237809C374AF}" presName="Name5" presStyleLbl="vennNode1" presStyleIdx="4" presStyleCnt="5">
        <dgm:presLayoutVars>
          <dgm:bulletEnabled val="1"/>
        </dgm:presLayoutVars>
      </dgm:prSet>
      <dgm:spPr/>
      <dgm:t>
        <a:bodyPr/>
        <a:lstStyle/>
        <a:p>
          <a:endParaRPr lang="en-US"/>
        </a:p>
      </dgm:t>
    </dgm:pt>
  </dgm:ptLst>
  <dgm:cxnLst>
    <dgm:cxn modelId="{CBF63065-C519-4FDE-BAF0-C2B4B2DB4871}" type="presOf" srcId="{D3120984-FA60-4C9A-9662-237809C374AF}" destId="{CA2682DC-A803-4808-A14E-CF112834D1DD}" srcOrd="0" destOrd="0" presId="urn:microsoft.com/office/officeart/2005/8/layout/venn3"/>
    <dgm:cxn modelId="{0A0D226F-A126-4E96-A71F-8C77D21309B0}" type="presOf" srcId="{C35391F4-24DA-4094-A6EF-AD3E4D6D2F04}" destId="{AF5465BD-49FE-4ACD-8E54-1FEE654306F4}" srcOrd="0" destOrd="0" presId="urn:microsoft.com/office/officeart/2005/8/layout/venn3"/>
    <dgm:cxn modelId="{5B80BD89-2F29-40DD-B183-3194C42AD631}" type="presOf" srcId="{35B0EAD3-ED9A-405F-84D1-C42C22CD45DB}" destId="{A3153920-DDDB-4723-8C09-62BFA21E24A2}" srcOrd="0" destOrd="0" presId="urn:microsoft.com/office/officeart/2005/8/layout/venn3"/>
    <dgm:cxn modelId="{C26E1FD5-7EBF-48D4-AAAD-F431D30C32DE}" srcId="{B3596F01-B75F-46AF-9ADB-6B88872ACB89}" destId="{D3120984-FA60-4C9A-9662-237809C374AF}" srcOrd="4" destOrd="0" parTransId="{680E97EE-2023-4364-8863-38304BFD3C16}" sibTransId="{98A143A2-3F8B-42C5-A11A-470690860511}"/>
    <dgm:cxn modelId="{5714C80D-81B1-46A9-8FE6-EDAD048B3CC8}" srcId="{B3596F01-B75F-46AF-9ADB-6B88872ACB89}" destId="{C35391F4-24DA-4094-A6EF-AD3E4D6D2F04}" srcOrd="1" destOrd="0" parTransId="{A9EDE939-FD00-4B5E-8128-862DFFA709BB}" sibTransId="{836D0779-4FAC-4BAD-AC1A-BA840E0E7EB0}"/>
    <dgm:cxn modelId="{DE302A95-74CF-4BDF-9EC9-41F670AECC04}" type="presOf" srcId="{E594EC5A-F25E-4857-9C82-DB5A369EBC0E}" destId="{A667F013-971D-46BB-BBF1-81CCDA9AEB2B}" srcOrd="0" destOrd="0" presId="urn:microsoft.com/office/officeart/2005/8/layout/venn3"/>
    <dgm:cxn modelId="{4AD55572-8333-4BDD-B44A-52F6636FC741}" srcId="{B3596F01-B75F-46AF-9ADB-6B88872ACB89}" destId="{35B0EAD3-ED9A-405F-84D1-C42C22CD45DB}" srcOrd="2" destOrd="0" parTransId="{5DDAE219-7F0F-4D08-939A-DDBE1A9EF170}" sibTransId="{40BBE09E-90F0-4F11-9DD0-385B15D3877B}"/>
    <dgm:cxn modelId="{404249D8-C374-45B8-AB7C-3243F0D0A9E1}" type="presOf" srcId="{70FDD6C3-D7F4-47F7-B8CF-3A1D8A496A50}" destId="{989054B4-9709-48FF-8BCF-22D954402198}" srcOrd="0" destOrd="0" presId="urn:microsoft.com/office/officeart/2005/8/layout/venn3"/>
    <dgm:cxn modelId="{96CD5EB0-65B8-4C3E-888C-591C122E9810}" type="presOf" srcId="{B3596F01-B75F-46AF-9ADB-6B88872ACB89}" destId="{522E584E-57D7-4976-9F36-4476B0A6CA98}" srcOrd="0" destOrd="0" presId="urn:microsoft.com/office/officeart/2005/8/layout/venn3"/>
    <dgm:cxn modelId="{7890B2B3-3788-4CBA-AB5F-A6B1B2E6E75B}" srcId="{B3596F01-B75F-46AF-9ADB-6B88872ACB89}" destId="{70FDD6C3-D7F4-47F7-B8CF-3A1D8A496A50}" srcOrd="3" destOrd="0" parTransId="{18A692E6-3E28-4A20-AAEE-A7E711328109}" sibTransId="{28F77651-DD65-4DEB-9906-2ACE1BC0FA42}"/>
    <dgm:cxn modelId="{995E2741-1461-46DB-B315-DB41632D193F}" srcId="{B3596F01-B75F-46AF-9ADB-6B88872ACB89}" destId="{E594EC5A-F25E-4857-9C82-DB5A369EBC0E}" srcOrd="0" destOrd="0" parTransId="{553CFDC8-9AC8-46B7-AF22-9DD3229E4CD0}" sibTransId="{CA804525-42E7-42D3-BB71-4DEE10BA2961}"/>
    <dgm:cxn modelId="{14EF9FBC-5F36-4807-BC42-350A3B0952B9}" type="presParOf" srcId="{522E584E-57D7-4976-9F36-4476B0A6CA98}" destId="{A667F013-971D-46BB-BBF1-81CCDA9AEB2B}" srcOrd="0" destOrd="0" presId="urn:microsoft.com/office/officeart/2005/8/layout/venn3"/>
    <dgm:cxn modelId="{5113158D-9E4D-40D5-8983-1CE4A6735973}" type="presParOf" srcId="{522E584E-57D7-4976-9F36-4476B0A6CA98}" destId="{5F4A7967-6716-4CC9-B1CD-B777A9C134F2}" srcOrd="1" destOrd="0" presId="urn:microsoft.com/office/officeart/2005/8/layout/venn3"/>
    <dgm:cxn modelId="{31FEA258-61B5-488D-8ADA-33A7D0B8178D}" type="presParOf" srcId="{522E584E-57D7-4976-9F36-4476B0A6CA98}" destId="{AF5465BD-49FE-4ACD-8E54-1FEE654306F4}" srcOrd="2" destOrd="0" presId="urn:microsoft.com/office/officeart/2005/8/layout/venn3"/>
    <dgm:cxn modelId="{7DC06382-31F7-4901-9532-C1BE59E1380B}" type="presParOf" srcId="{522E584E-57D7-4976-9F36-4476B0A6CA98}" destId="{9F9B61AC-C284-4579-9FFE-5E57DA382707}" srcOrd="3" destOrd="0" presId="urn:microsoft.com/office/officeart/2005/8/layout/venn3"/>
    <dgm:cxn modelId="{55401ACE-6CE2-42F9-934D-5B65326E4B9D}" type="presParOf" srcId="{522E584E-57D7-4976-9F36-4476B0A6CA98}" destId="{A3153920-DDDB-4723-8C09-62BFA21E24A2}" srcOrd="4" destOrd="0" presId="urn:microsoft.com/office/officeart/2005/8/layout/venn3"/>
    <dgm:cxn modelId="{A213D83C-611F-4BD0-B0E6-242E3B2EB1A6}" type="presParOf" srcId="{522E584E-57D7-4976-9F36-4476B0A6CA98}" destId="{2378FE1A-8E1B-453B-A574-9A707F966557}" srcOrd="5" destOrd="0" presId="urn:microsoft.com/office/officeart/2005/8/layout/venn3"/>
    <dgm:cxn modelId="{69311840-C315-4399-BC0A-729DE8D424A2}" type="presParOf" srcId="{522E584E-57D7-4976-9F36-4476B0A6CA98}" destId="{989054B4-9709-48FF-8BCF-22D954402198}" srcOrd="6" destOrd="0" presId="urn:microsoft.com/office/officeart/2005/8/layout/venn3"/>
    <dgm:cxn modelId="{1D544C70-B656-4CBB-BAA6-EB17066717A7}" type="presParOf" srcId="{522E584E-57D7-4976-9F36-4476B0A6CA98}" destId="{048DE9B9-F33F-4A9E-BEA8-74655EB6CB9E}" srcOrd="7" destOrd="0" presId="urn:microsoft.com/office/officeart/2005/8/layout/venn3"/>
    <dgm:cxn modelId="{EC958CE4-694D-48F7-8E66-7BB3808D4F22}" type="presParOf" srcId="{522E584E-57D7-4976-9F36-4476B0A6CA98}" destId="{CA2682DC-A803-4808-A14E-CF112834D1DD}" srcOrd="8"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02A97-7F55-4934-B358-C184C56A269C}"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US"/>
        </a:p>
      </dgm:t>
    </dgm:pt>
    <dgm:pt modelId="{6BD91902-FBC3-4BFC-AA87-9585A87AC85F}">
      <dgm:prSet phldrT="[Text]" custT="1"/>
      <dgm:spPr/>
      <dgm:t>
        <a:bodyPr/>
        <a:lstStyle/>
        <a:p>
          <a:r>
            <a:rPr lang="en-US" sz="1000" b="1" dirty="0">
              <a:latin typeface="Arial" panose="020B0604020202020204" pitchFamily="34" charset="0"/>
              <a:cs typeface="Arial" panose="020B0604020202020204" pitchFamily="34" charset="0"/>
            </a:rPr>
            <a:t>MLRA 1998</a:t>
          </a:r>
        </a:p>
        <a:p>
          <a:r>
            <a:rPr lang="en-US" sz="1000" dirty="0">
              <a:latin typeface="Arial" panose="020B0604020202020204" pitchFamily="34" charset="0"/>
              <a:cs typeface="Arial" panose="020B0604020202020204" pitchFamily="34" charset="0"/>
            </a:rPr>
            <a:t>Original Fishing Rights Categories: </a:t>
          </a:r>
        </a:p>
        <a:p>
          <a:r>
            <a:rPr lang="en-US" sz="1000" dirty="0">
              <a:latin typeface="Arial" panose="020B0604020202020204" pitchFamily="34" charset="0"/>
              <a:cs typeface="Arial" panose="020B0604020202020204" pitchFamily="34" charset="0"/>
            </a:rPr>
            <a:t>Commercial Fishers = fishing for money</a:t>
          </a:r>
        </a:p>
        <a:p>
          <a:r>
            <a:rPr lang="en-US" sz="1000" dirty="0">
              <a:latin typeface="Arial" panose="020B0604020202020204" pitchFamily="34" charset="0"/>
              <a:cs typeface="Arial" panose="020B0604020202020204" pitchFamily="34" charset="0"/>
            </a:rPr>
            <a:t>Recreational Fishers = fishing for luxury</a:t>
          </a:r>
        </a:p>
        <a:p>
          <a:r>
            <a:rPr lang="en-US" sz="1000" dirty="0">
              <a:latin typeface="Arial" panose="020B0604020202020204" pitchFamily="34" charset="0"/>
              <a:cs typeface="Arial" panose="020B0604020202020204" pitchFamily="34" charset="0"/>
            </a:rPr>
            <a:t>Subsistence Fishers = Fishing for the “poor and marginalized” community”?</a:t>
          </a:r>
        </a:p>
      </dgm:t>
    </dgm:pt>
    <dgm:pt modelId="{73306BDE-5164-44D7-9303-7E7404AB8A59}" type="parTrans" cxnId="{31F95565-42B2-4FEB-AA86-7CBB8B26F9D3}">
      <dgm:prSet/>
      <dgm:spPr/>
      <dgm:t>
        <a:bodyPr/>
        <a:lstStyle/>
        <a:p>
          <a:endParaRPr lang="en-US"/>
        </a:p>
      </dgm:t>
    </dgm:pt>
    <dgm:pt modelId="{91E3F57F-8057-4267-A371-02385D38FA5C}" type="sibTrans" cxnId="{31F95565-42B2-4FEB-AA86-7CBB8B26F9D3}">
      <dgm:prSet/>
      <dgm:spPr/>
      <dgm:t>
        <a:bodyPr/>
        <a:lstStyle/>
        <a:p>
          <a:endParaRPr lang="en-US"/>
        </a:p>
      </dgm:t>
    </dgm:pt>
    <dgm:pt modelId="{5948F349-5516-48D7-A644-8F297DDE75E2}">
      <dgm:prSet phldrT="[Text]" custT="1"/>
      <dgm:spPr/>
      <dgm:t>
        <a:bodyPr/>
        <a:lstStyle/>
        <a:p>
          <a:pPr algn="l"/>
          <a:r>
            <a:rPr lang="en-US" sz="1000" b="1" dirty="0">
              <a:latin typeface="Arial" panose="020B0604020202020204" pitchFamily="34" charset="0"/>
              <a:cs typeface="Arial" panose="020B0604020202020204" pitchFamily="34" charset="0"/>
            </a:rPr>
            <a:t>Subsistence Fishers =  </a:t>
          </a:r>
        </a:p>
        <a:p>
          <a:pPr algn="l"/>
          <a:r>
            <a:rPr lang="en-US" sz="1000" dirty="0">
              <a:latin typeface="Arial" panose="020B0604020202020204" pitchFamily="34" charset="0"/>
              <a:cs typeface="Arial" panose="020B0604020202020204" pitchFamily="34" charset="0"/>
            </a:rPr>
            <a:t>A natural person </a:t>
          </a:r>
        </a:p>
        <a:p>
          <a:pPr algn="l"/>
          <a:r>
            <a:rPr lang="en-US" sz="1000" dirty="0">
              <a:latin typeface="Arial" panose="020B0604020202020204" pitchFamily="34" charset="0"/>
              <a:cs typeface="Arial" panose="020B0604020202020204" pitchFamily="34" charset="0"/>
            </a:rPr>
            <a:t>who regularly catches fish for personal consumption or for the consumption of his or her dependents,</a:t>
          </a:r>
        </a:p>
        <a:p>
          <a:pPr algn="l"/>
          <a:r>
            <a:rPr lang="en-US" sz="1000" dirty="0">
              <a:latin typeface="Arial" panose="020B0604020202020204" pitchFamily="34" charset="0"/>
              <a:cs typeface="Arial" panose="020B0604020202020204" pitchFamily="34" charset="0"/>
            </a:rPr>
            <a:t>including one who engages from time to time in the local sale or barter of excess catch. </a:t>
          </a:r>
        </a:p>
        <a:p>
          <a:pPr algn="l"/>
          <a:r>
            <a:rPr lang="en-US" sz="1000" dirty="0">
              <a:latin typeface="Arial" panose="020B0604020202020204" pitchFamily="34" charset="0"/>
              <a:cs typeface="Arial" panose="020B0604020202020204" pitchFamily="34" charset="0"/>
            </a:rPr>
            <a:t>Excludes persons who engages on a substantial scale in the sale of fish on a commercial basis.</a:t>
          </a:r>
        </a:p>
        <a:p>
          <a:pPr algn="l"/>
          <a:endParaRPr lang="en-US" sz="800" dirty="0">
            <a:latin typeface="Arial" panose="020B0604020202020204" pitchFamily="34" charset="0"/>
            <a:cs typeface="Arial" panose="020B0604020202020204" pitchFamily="34" charset="0"/>
          </a:endParaRPr>
        </a:p>
      </dgm:t>
    </dgm:pt>
    <dgm:pt modelId="{857EEA7F-5720-45CF-9A28-FBC17B57A6C7}" type="parTrans" cxnId="{652BD534-812D-4D6E-802D-F0448F30C27E}">
      <dgm:prSet/>
      <dgm:spPr/>
      <dgm:t>
        <a:bodyPr/>
        <a:lstStyle/>
        <a:p>
          <a:endParaRPr lang="en-US"/>
        </a:p>
      </dgm:t>
    </dgm:pt>
    <dgm:pt modelId="{D3AAFADF-DB48-4458-9755-61687373D9CC}" type="sibTrans" cxnId="{652BD534-812D-4D6E-802D-F0448F30C27E}">
      <dgm:prSet/>
      <dgm:spPr/>
      <dgm:t>
        <a:bodyPr/>
        <a:lstStyle/>
        <a:p>
          <a:endParaRPr lang="en-US"/>
        </a:p>
      </dgm:t>
    </dgm:pt>
    <dgm:pt modelId="{EBB81155-D4A0-4DAC-836B-5DBD3FCA35D2}">
      <dgm:prSet phldrT="[Text]" custT="1"/>
      <dgm:spPr/>
      <dgm:t>
        <a:bodyPr/>
        <a:lstStyle/>
        <a:p>
          <a:pPr algn="just"/>
          <a:r>
            <a:rPr lang="en-US" sz="1000" b="1" dirty="0">
              <a:latin typeface="Arial" panose="020B0604020202020204" pitchFamily="34" charset="0"/>
              <a:cs typeface="Arial" panose="020B0604020202020204" pitchFamily="34" charset="0"/>
            </a:rPr>
            <a:t>MLRA Amendment Act 5 of 2014 =</a:t>
          </a:r>
          <a:r>
            <a:rPr lang="en-US" sz="1000" dirty="0">
              <a:latin typeface="Arial" panose="020B0604020202020204" pitchFamily="34" charset="0"/>
              <a:cs typeface="Arial" panose="020B0604020202020204" pitchFamily="34" charset="0"/>
            </a:rPr>
            <a:t> </a:t>
          </a:r>
        </a:p>
        <a:p>
          <a:pPr algn="just"/>
          <a:r>
            <a:rPr lang="en-US" sz="1000" dirty="0">
              <a:latin typeface="Arial" panose="020B0604020202020204" pitchFamily="34" charset="0"/>
              <a:cs typeface="Arial" panose="020B0604020202020204" pitchFamily="34" charset="0"/>
            </a:rPr>
            <a:t>Small-scale fishers  are included as the new category of fishing rights. </a:t>
          </a:r>
        </a:p>
        <a:p>
          <a:pPr algn="just"/>
          <a:r>
            <a:rPr lang="en-US" sz="1000" dirty="0">
              <a:latin typeface="Arial" panose="020B0604020202020204" pitchFamily="34" charset="0"/>
              <a:cs typeface="Arial" panose="020B0604020202020204" pitchFamily="34" charset="0"/>
            </a:rPr>
            <a:t>The section mentions that the Minister in trying to achieve the objectives of sections 39(3) makes provision for a SSF-community. SSF community is also defined to mean continue to exercise their rights in a communal manner in terms of an agreement, custom or law.</a:t>
          </a:r>
        </a:p>
      </dgm:t>
    </dgm:pt>
    <dgm:pt modelId="{CD1FC5F9-91FB-4AFF-BA1F-0F034B1D1777}" type="parTrans" cxnId="{108BF4AA-281A-491A-BB4D-974FFD546357}">
      <dgm:prSet/>
      <dgm:spPr/>
      <dgm:t>
        <a:bodyPr/>
        <a:lstStyle/>
        <a:p>
          <a:endParaRPr lang="en-US"/>
        </a:p>
      </dgm:t>
    </dgm:pt>
    <dgm:pt modelId="{95D98858-5ADA-432E-ADE4-6C8483850E6C}" type="sibTrans" cxnId="{108BF4AA-281A-491A-BB4D-974FFD546357}">
      <dgm:prSet/>
      <dgm:spPr/>
      <dgm:t>
        <a:bodyPr/>
        <a:lstStyle/>
        <a:p>
          <a:endParaRPr lang="en-US"/>
        </a:p>
      </dgm:t>
    </dgm:pt>
    <dgm:pt modelId="{BF5B82E1-8A35-485B-8181-A8B53D9C6C07}">
      <dgm:prSet phldrT="[Text]" custT="1"/>
      <dgm:spPr/>
      <dgm:t>
        <a:bodyPr/>
        <a:lstStyle/>
        <a:p>
          <a:pPr algn="just"/>
          <a:r>
            <a:rPr lang="en-US" sz="1000" b="1" dirty="0">
              <a:latin typeface="Arial" panose="020B0604020202020204" pitchFamily="34" charset="0"/>
              <a:cs typeface="Arial" panose="020B0604020202020204" pitchFamily="34" charset="0"/>
            </a:rPr>
            <a:t>SSF-Regulations 2016 </a:t>
          </a:r>
          <a:r>
            <a:rPr lang="en-US" sz="1000" dirty="0">
              <a:latin typeface="Arial" panose="020B0604020202020204" pitchFamily="34" charset="0"/>
              <a:cs typeface="Arial" panose="020B0604020202020204" pitchFamily="34" charset="0"/>
            </a:rPr>
            <a:t>– Created to give legal force to the implementation of  the SSF-Policy. Notably, Silent on customary fishing rights. This is a fundamental flaw that must be remedied. </a:t>
          </a:r>
        </a:p>
      </dgm:t>
    </dgm:pt>
    <dgm:pt modelId="{1473BEEC-D296-4073-9A79-A13048FC7C95}" type="parTrans" cxnId="{DA5AD976-E7C8-46F6-B30A-EF581444A090}">
      <dgm:prSet/>
      <dgm:spPr/>
      <dgm:t>
        <a:bodyPr/>
        <a:lstStyle/>
        <a:p>
          <a:endParaRPr lang="en-US"/>
        </a:p>
      </dgm:t>
    </dgm:pt>
    <dgm:pt modelId="{B6923449-806C-473A-8ECE-ABA64024A099}" type="sibTrans" cxnId="{DA5AD976-E7C8-46F6-B30A-EF581444A090}">
      <dgm:prSet/>
      <dgm:spPr/>
      <dgm:t>
        <a:bodyPr/>
        <a:lstStyle/>
        <a:p>
          <a:endParaRPr lang="en-US"/>
        </a:p>
      </dgm:t>
    </dgm:pt>
    <dgm:pt modelId="{2AE9FAE9-4D5C-4D11-B654-04668664CB00}">
      <dgm:prSet phldrT="[Text]" custT="1"/>
      <dgm:spPr/>
      <dgm:t>
        <a:bodyPr/>
        <a:lstStyle/>
        <a:p>
          <a:pPr algn="just"/>
          <a:endParaRPr lang="en-US" sz="800" b="0" dirty="0">
            <a:latin typeface="Arial" panose="020B0604020202020204" pitchFamily="34" charset="0"/>
            <a:cs typeface="Arial" panose="020B0604020202020204" pitchFamily="34" charset="0"/>
          </a:endParaRPr>
        </a:p>
        <a:p>
          <a:pPr algn="just"/>
          <a:r>
            <a:rPr lang="en-US" sz="1000" b="1" dirty="0">
              <a:latin typeface="Arial" panose="020B0604020202020204" pitchFamily="34" charset="0"/>
              <a:cs typeface="Arial" panose="020B0604020202020204" pitchFamily="34" charset="0"/>
            </a:rPr>
            <a:t>2018 Gongqose = </a:t>
          </a:r>
        </a:p>
        <a:p>
          <a:pPr algn="just"/>
          <a:r>
            <a:rPr lang="en-US" sz="1000" dirty="0">
              <a:latin typeface="Arial" panose="020B0604020202020204" pitchFamily="34" charset="0"/>
              <a:cs typeface="Arial" panose="020B0604020202020204" pitchFamily="34" charset="0"/>
            </a:rPr>
            <a:t>The Court confirmed that a customary fishing right is protected in terms of the Constitution and the MLRAA and could not be extinguished by giving a different interpretation to the legislative scheme. Customary fishing right is a legitimate defence to criminal liability</a:t>
          </a:r>
        </a:p>
      </dgm:t>
    </dgm:pt>
    <dgm:pt modelId="{551C0EED-F268-4E84-880A-09A836347B65}" type="parTrans" cxnId="{69177E5E-44BC-45BD-9378-D91B29C9ECE1}">
      <dgm:prSet/>
      <dgm:spPr/>
      <dgm:t>
        <a:bodyPr/>
        <a:lstStyle/>
        <a:p>
          <a:endParaRPr lang="en-US"/>
        </a:p>
      </dgm:t>
    </dgm:pt>
    <dgm:pt modelId="{DBB35009-0006-4A93-A5A3-2D4FEBFDBDAB}" type="sibTrans" cxnId="{69177E5E-44BC-45BD-9378-D91B29C9ECE1}">
      <dgm:prSet/>
      <dgm:spPr/>
      <dgm:t>
        <a:bodyPr/>
        <a:lstStyle/>
        <a:p>
          <a:endParaRPr lang="en-US"/>
        </a:p>
      </dgm:t>
    </dgm:pt>
    <dgm:pt modelId="{F925FAAA-A3E4-4041-A46A-6A9740297A44}">
      <dgm:prSet/>
      <dgm:spPr/>
      <dgm:t>
        <a:bodyPr/>
        <a:lstStyle/>
        <a:p>
          <a:pPr algn="l"/>
          <a:endParaRPr lang="en-US" sz="400" dirty="0"/>
        </a:p>
      </dgm:t>
    </dgm:pt>
    <dgm:pt modelId="{9A8DDD6C-A69C-4D2A-8F48-FE7A08DBF587}" type="parTrans" cxnId="{E17329D0-0307-4FA3-ABB5-3B4045EBA65A}">
      <dgm:prSet/>
      <dgm:spPr/>
      <dgm:t>
        <a:bodyPr/>
        <a:lstStyle/>
        <a:p>
          <a:endParaRPr lang="en-US"/>
        </a:p>
      </dgm:t>
    </dgm:pt>
    <dgm:pt modelId="{59562E2B-9B54-48D7-8717-8E8C578BA959}" type="sibTrans" cxnId="{E17329D0-0307-4FA3-ABB5-3B4045EBA65A}">
      <dgm:prSet/>
      <dgm:spPr/>
      <dgm:t>
        <a:bodyPr/>
        <a:lstStyle/>
        <a:p>
          <a:endParaRPr lang="en-US"/>
        </a:p>
      </dgm:t>
    </dgm:pt>
    <dgm:pt modelId="{BD4F06A6-AC34-4D9F-AC8C-241726301282}">
      <dgm:prSet/>
      <dgm:spPr/>
      <dgm:t>
        <a:bodyPr/>
        <a:lstStyle/>
        <a:p>
          <a:pPr algn="l"/>
          <a:endParaRPr lang="en-US" sz="400" dirty="0"/>
        </a:p>
      </dgm:t>
    </dgm:pt>
    <dgm:pt modelId="{365407BE-9F6F-4278-9432-61C9C6F46709}" type="parTrans" cxnId="{07F9FC5E-C06E-4125-8AEE-43E6B154C29B}">
      <dgm:prSet/>
      <dgm:spPr/>
      <dgm:t>
        <a:bodyPr/>
        <a:lstStyle/>
        <a:p>
          <a:endParaRPr lang="en-US"/>
        </a:p>
      </dgm:t>
    </dgm:pt>
    <dgm:pt modelId="{6A4DB1E5-C890-4F04-92AE-BE57DCBAE8BF}" type="sibTrans" cxnId="{07F9FC5E-C06E-4125-8AEE-43E6B154C29B}">
      <dgm:prSet/>
      <dgm:spPr/>
      <dgm:t>
        <a:bodyPr/>
        <a:lstStyle/>
        <a:p>
          <a:endParaRPr lang="en-US"/>
        </a:p>
      </dgm:t>
    </dgm:pt>
    <dgm:pt modelId="{50078C9B-156C-44A1-8D2B-347AAC2650D5}">
      <dgm:prSet custT="1"/>
      <dgm:spPr/>
      <dgm:t>
        <a:bodyPr/>
        <a:lstStyle/>
        <a:p>
          <a:pPr algn="ctr"/>
          <a:endParaRPr lang="en-US" sz="800" dirty="0">
            <a:latin typeface="Arial" panose="020B0604020202020204" pitchFamily="34" charset="0"/>
            <a:cs typeface="Arial" panose="020B0604020202020204" pitchFamily="34" charset="0"/>
          </a:endParaRPr>
        </a:p>
        <a:p>
          <a:pPr algn="ctr"/>
          <a:endParaRPr lang="en-US" sz="800" dirty="0">
            <a:latin typeface="Arial" panose="020B0604020202020204" pitchFamily="34" charset="0"/>
            <a:cs typeface="Arial" panose="020B0604020202020204" pitchFamily="34" charset="0"/>
          </a:endParaRPr>
        </a:p>
        <a:p>
          <a:pPr algn="ctr"/>
          <a:endParaRPr lang="en-US" sz="800" dirty="0">
            <a:latin typeface="Arial" panose="020B0604020202020204" pitchFamily="34" charset="0"/>
            <a:cs typeface="Arial" panose="020B0604020202020204" pitchFamily="34" charset="0"/>
          </a:endParaRPr>
        </a:p>
        <a:p>
          <a:pPr algn="ctr"/>
          <a:r>
            <a:rPr lang="en-US" sz="900" b="1" dirty="0">
              <a:latin typeface="Arial" panose="020B0604020202020204" pitchFamily="34" charset="0"/>
              <a:cs typeface="Arial" panose="020B0604020202020204" pitchFamily="34" charset="0"/>
            </a:rPr>
            <a:t>2005 case: George vs Minister DEAT.</a:t>
          </a:r>
        </a:p>
        <a:p>
          <a:pPr algn="l"/>
          <a:r>
            <a:rPr lang="en-ZA" sz="900" dirty="0">
              <a:latin typeface="Arial" panose="020B0604020202020204" pitchFamily="34" charset="0"/>
              <a:cs typeface="Arial" panose="020B0604020202020204" pitchFamily="34" charset="0"/>
            </a:rPr>
            <a:t>Government’s failure to provide </a:t>
          </a:r>
          <a:r>
            <a:rPr lang="en-ZA" sz="900" dirty="0" smtClean="0">
              <a:latin typeface="Arial" panose="020B0604020202020204" pitchFamily="34" charset="0"/>
              <a:cs typeface="Arial" panose="020B0604020202020204" pitchFamily="34" charset="0"/>
            </a:rPr>
            <a:t>access </a:t>
          </a:r>
          <a:r>
            <a:rPr lang="en-ZA" sz="900" dirty="0">
              <a:latin typeface="Arial" panose="020B0604020202020204" pitchFamily="34" charset="0"/>
              <a:cs typeface="Arial" panose="020B0604020202020204" pitchFamily="34" charset="0"/>
            </a:rPr>
            <a:t>to marine resources violated a number of </a:t>
          </a:r>
          <a:r>
            <a:rPr lang="en-ZA" sz="900" dirty="0" smtClean="0">
              <a:latin typeface="Arial" panose="020B0604020202020204" pitchFamily="34" charset="0"/>
              <a:cs typeface="Arial" panose="020B0604020202020204" pitchFamily="34" charset="0"/>
            </a:rPr>
            <a:t>constitutional </a:t>
          </a:r>
          <a:r>
            <a:rPr lang="en-ZA" sz="900" dirty="0">
              <a:latin typeface="Arial" panose="020B0604020202020204" pitchFamily="34" charset="0"/>
              <a:cs typeface="Arial" panose="020B0604020202020204" pitchFamily="34" charset="0"/>
            </a:rPr>
            <a:t>rights, including the right to equality and the right not to be unfairly discriminated against, the right to engage in a trade or occupation and the right to access sufficient food.</a:t>
          </a:r>
        </a:p>
        <a:p>
          <a:pPr algn="l"/>
          <a:r>
            <a:rPr lang="en-ZA" sz="900" b="1" dirty="0">
              <a:latin typeface="Arial" panose="020B0604020202020204" pitchFamily="34" charset="0"/>
              <a:cs typeface="Arial" panose="020B0604020202020204" pitchFamily="34" charset="0"/>
            </a:rPr>
            <a:t>Outcome:</a:t>
          </a:r>
          <a:r>
            <a:rPr lang="en-ZA" sz="900" dirty="0">
              <a:latin typeface="Arial" panose="020B0604020202020204" pitchFamily="34" charset="0"/>
              <a:cs typeface="Arial" panose="020B0604020202020204" pitchFamily="34" charset="0"/>
            </a:rPr>
            <a:t> Court found in favour of fishermen and the court  ordered the Minister to issue interim fishing rights being to the fishermen while developing a proper legal framework which specifically catered to the needs of small scale fishing communities.</a:t>
          </a:r>
          <a:endParaRPr lang="en-US" sz="900" dirty="0">
            <a:latin typeface="Arial" panose="020B0604020202020204" pitchFamily="34" charset="0"/>
            <a:cs typeface="Arial" panose="020B0604020202020204" pitchFamily="34" charset="0"/>
          </a:endParaRPr>
        </a:p>
        <a:p>
          <a:pPr algn="ctr"/>
          <a:endParaRPr lang="en-US" sz="900" dirty="0"/>
        </a:p>
        <a:p>
          <a:pPr algn="ctr"/>
          <a:endParaRPr lang="en-US" sz="900" dirty="0"/>
        </a:p>
        <a:p>
          <a:pPr algn="ctr"/>
          <a:endParaRPr lang="en-US" sz="900" dirty="0"/>
        </a:p>
        <a:p>
          <a:pPr algn="ctr"/>
          <a:endParaRPr lang="en-US" sz="900" dirty="0"/>
        </a:p>
      </dgm:t>
    </dgm:pt>
    <dgm:pt modelId="{F96ED965-400E-4179-9E08-969789C34DFA}" type="parTrans" cxnId="{CD18D6EC-1080-47C4-8CA3-46B0030ADB71}">
      <dgm:prSet/>
      <dgm:spPr/>
      <dgm:t>
        <a:bodyPr/>
        <a:lstStyle/>
        <a:p>
          <a:endParaRPr lang="en-US"/>
        </a:p>
      </dgm:t>
    </dgm:pt>
    <dgm:pt modelId="{31896C87-8BA7-4A7E-8095-B8F81B357EA0}" type="sibTrans" cxnId="{CD18D6EC-1080-47C4-8CA3-46B0030ADB71}">
      <dgm:prSet/>
      <dgm:spPr/>
      <dgm:t>
        <a:bodyPr/>
        <a:lstStyle/>
        <a:p>
          <a:endParaRPr lang="en-US"/>
        </a:p>
      </dgm:t>
    </dgm:pt>
    <dgm:pt modelId="{7A50D852-DC6F-456C-A18C-EE2B182CCAE9}">
      <dgm:prSet custT="1"/>
      <dgm:spPr/>
      <dgm:t>
        <a:bodyPr/>
        <a:lstStyle/>
        <a:p>
          <a:pPr algn="just"/>
          <a:r>
            <a:rPr lang="en-US" sz="1000" b="1" dirty="0">
              <a:latin typeface="Arial" panose="020B0604020202020204" pitchFamily="34" charset="0"/>
              <a:cs typeface="Arial" panose="020B0604020202020204" pitchFamily="34" charset="0"/>
            </a:rPr>
            <a:t>SSF-Policy 2012 = </a:t>
          </a:r>
          <a:r>
            <a:rPr lang="en-US" sz="1000" dirty="0">
              <a:latin typeface="Arial" panose="020B0604020202020204" pitchFamily="34" charset="0"/>
              <a:cs typeface="Arial" panose="020B0604020202020204" pitchFamily="34" charset="0"/>
            </a:rPr>
            <a:t>Recognize that: indigenous/ local coastal communities have been harvesting  Marine living resources for inter alia cultural and spiritual practices for centuries along our coastline and evidence of marine resource use along the south, east and west coast.</a:t>
          </a:r>
        </a:p>
      </dgm:t>
    </dgm:pt>
    <dgm:pt modelId="{781EF1BD-BD9B-4078-97A6-0FB0803DD734}" type="parTrans" cxnId="{5EF1531E-469C-49E3-8398-1476ED61FE2E}">
      <dgm:prSet/>
      <dgm:spPr/>
      <dgm:t>
        <a:bodyPr/>
        <a:lstStyle/>
        <a:p>
          <a:endParaRPr lang="en-US"/>
        </a:p>
      </dgm:t>
    </dgm:pt>
    <dgm:pt modelId="{4EB0C2FD-F15F-4E3A-A1E8-0478EEEEB147}" type="sibTrans" cxnId="{5EF1531E-469C-49E3-8398-1476ED61FE2E}">
      <dgm:prSet/>
      <dgm:spPr/>
      <dgm:t>
        <a:bodyPr/>
        <a:lstStyle/>
        <a:p>
          <a:endParaRPr lang="en-US"/>
        </a:p>
      </dgm:t>
    </dgm:pt>
    <dgm:pt modelId="{37A518EA-DBC0-4EC9-95D7-C0417C9DB6D8}">
      <dgm:prSet/>
      <dgm:spPr/>
      <dgm:t>
        <a:bodyPr/>
        <a:lstStyle/>
        <a:p>
          <a:pPr algn="l"/>
          <a:endParaRPr lang="en-US" sz="400" dirty="0"/>
        </a:p>
      </dgm:t>
    </dgm:pt>
    <dgm:pt modelId="{CE3FD3F7-31CB-4FDF-8896-C7DC75D5A10F}" type="parTrans" cxnId="{D62D9D12-689E-41C9-B4AF-3DA4604DDF1B}">
      <dgm:prSet/>
      <dgm:spPr/>
      <dgm:t>
        <a:bodyPr/>
        <a:lstStyle/>
        <a:p>
          <a:endParaRPr lang="en-US"/>
        </a:p>
      </dgm:t>
    </dgm:pt>
    <dgm:pt modelId="{E5D5348C-DF34-411C-92F7-DFA39ABB466D}" type="sibTrans" cxnId="{D62D9D12-689E-41C9-B4AF-3DA4604DDF1B}">
      <dgm:prSet/>
      <dgm:spPr/>
      <dgm:t>
        <a:bodyPr/>
        <a:lstStyle/>
        <a:p>
          <a:endParaRPr lang="en-US"/>
        </a:p>
      </dgm:t>
    </dgm:pt>
    <dgm:pt modelId="{69457744-6C9B-4ECD-85EC-E3E75A611E6E}" type="pres">
      <dgm:prSet presAssocID="{BFB02A97-7F55-4934-B358-C184C56A269C}" presName="cycle" presStyleCnt="0">
        <dgm:presLayoutVars>
          <dgm:dir/>
          <dgm:resizeHandles val="exact"/>
        </dgm:presLayoutVars>
      </dgm:prSet>
      <dgm:spPr/>
      <dgm:t>
        <a:bodyPr/>
        <a:lstStyle/>
        <a:p>
          <a:endParaRPr lang="en-US"/>
        </a:p>
      </dgm:t>
    </dgm:pt>
    <dgm:pt modelId="{91C5960E-557C-4131-ADA4-8BA2CA0FE3EB}" type="pres">
      <dgm:prSet presAssocID="{6BD91902-FBC3-4BFC-AA87-9585A87AC85F}" presName="node" presStyleLbl="node1" presStyleIdx="0" presStyleCnt="7" custScaleX="208399" custScaleY="188943" custRadScaleRad="85111" custRadScaleInc="81585">
        <dgm:presLayoutVars>
          <dgm:bulletEnabled val="1"/>
        </dgm:presLayoutVars>
      </dgm:prSet>
      <dgm:spPr/>
      <dgm:t>
        <a:bodyPr/>
        <a:lstStyle/>
        <a:p>
          <a:endParaRPr lang="en-US"/>
        </a:p>
      </dgm:t>
    </dgm:pt>
    <dgm:pt modelId="{BEB35326-9C59-40D6-9C34-C77CD0D8F331}" type="pres">
      <dgm:prSet presAssocID="{6BD91902-FBC3-4BFC-AA87-9585A87AC85F}" presName="spNode" presStyleCnt="0"/>
      <dgm:spPr/>
    </dgm:pt>
    <dgm:pt modelId="{E06580DB-2C19-4A5F-8C79-9EF21EFD0BBB}" type="pres">
      <dgm:prSet presAssocID="{91E3F57F-8057-4267-A371-02385D38FA5C}" presName="sibTrans" presStyleLbl="sibTrans1D1" presStyleIdx="0" presStyleCnt="7"/>
      <dgm:spPr/>
      <dgm:t>
        <a:bodyPr/>
        <a:lstStyle/>
        <a:p>
          <a:endParaRPr lang="en-US"/>
        </a:p>
      </dgm:t>
    </dgm:pt>
    <dgm:pt modelId="{E1F224E8-378F-43D3-AE79-8D15E58D64A4}" type="pres">
      <dgm:prSet presAssocID="{5948F349-5516-48D7-A644-8F297DDE75E2}" presName="node" presStyleLbl="node1" presStyleIdx="1" presStyleCnt="7" custScaleX="205498" custScaleY="224677" custRadScaleRad="155702" custRadScaleInc="162373">
        <dgm:presLayoutVars>
          <dgm:bulletEnabled val="1"/>
        </dgm:presLayoutVars>
      </dgm:prSet>
      <dgm:spPr/>
      <dgm:t>
        <a:bodyPr/>
        <a:lstStyle/>
        <a:p>
          <a:endParaRPr lang="en-US"/>
        </a:p>
      </dgm:t>
    </dgm:pt>
    <dgm:pt modelId="{30B944A3-F3C1-4772-990C-EE1C7B1B56FE}" type="pres">
      <dgm:prSet presAssocID="{5948F349-5516-48D7-A644-8F297DDE75E2}" presName="spNode" presStyleCnt="0"/>
      <dgm:spPr/>
    </dgm:pt>
    <dgm:pt modelId="{46FE13A9-6135-43F2-9FB6-AFA32FAB10F6}" type="pres">
      <dgm:prSet presAssocID="{D3AAFADF-DB48-4458-9755-61687373D9CC}" presName="sibTrans" presStyleLbl="sibTrans1D1" presStyleIdx="1" presStyleCnt="7"/>
      <dgm:spPr/>
      <dgm:t>
        <a:bodyPr/>
        <a:lstStyle/>
        <a:p>
          <a:endParaRPr lang="en-US"/>
        </a:p>
      </dgm:t>
    </dgm:pt>
    <dgm:pt modelId="{0A7BBC56-327E-423F-904B-809F69BC5A49}" type="pres">
      <dgm:prSet presAssocID="{50078C9B-156C-44A1-8D2B-347AAC2650D5}" presName="node" presStyleLbl="node1" presStyleIdx="2" presStyleCnt="7" custScaleX="236815" custScaleY="239434" custRadScaleRad="171736" custRadScaleInc="66884">
        <dgm:presLayoutVars>
          <dgm:bulletEnabled val="1"/>
        </dgm:presLayoutVars>
      </dgm:prSet>
      <dgm:spPr/>
      <dgm:t>
        <a:bodyPr/>
        <a:lstStyle/>
        <a:p>
          <a:endParaRPr lang="en-US"/>
        </a:p>
      </dgm:t>
    </dgm:pt>
    <dgm:pt modelId="{BC4CE742-A593-4AAF-83A1-8E555237E28A}" type="pres">
      <dgm:prSet presAssocID="{50078C9B-156C-44A1-8D2B-347AAC2650D5}" presName="spNode" presStyleCnt="0"/>
      <dgm:spPr/>
    </dgm:pt>
    <dgm:pt modelId="{AC3FF581-26EE-42D1-9DE7-C13430BD42C4}" type="pres">
      <dgm:prSet presAssocID="{31896C87-8BA7-4A7E-8095-B8F81B357EA0}" presName="sibTrans" presStyleLbl="sibTrans1D1" presStyleIdx="2" presStyleCnt="7"/>
      <dgm:spPr/>
      <dgm:t>
        <a:bodyPr/>
        <a:lstStyle/>
        <a:p>
          <a:endParaRPr lang="en-US"/>
        </a:p>
      </dgm:t>
    </dgm:pt>
    <dgm:pt modelId="{7C8DB230-0DC6-416C-A255-D87338A15DC9}" type="pres">
      <dgm:prSet presAssocID="{7A50D852-DC6F-456C-A18C-EE2B182CCAE9}" presName="node" presStyleLbl="node1" presStyleIdx="3" presStyleCnt="7" custScaleX="161591" custScaleY="193057" custRadScaleRad="69621" custRadScaleInc="65148">
        <dgm:presLayoutVars>
          <dgm:bulletEnabled val="1"/>
        </dgm:presLayoutVars>
      </dgm:prSet>
      <dgm:spPr/>
      <dgm:t>
        <a:bodyPr/>
        <a:lstStyle/>
        <a:p>
          <a:endParaRPr lang="en-US"/>
        </a:p>
      </dgm:t>
    </dgm:pt>
    <dgm:pt modelId="{E60CA2B8-5576-43F7-B6DC-52ACE99599E4}" type="pres">
      <dgm:prSet presAssocID="{7A50D852-DC6F-456C-A18C-EE2B182CCAE9}" presName="spNode" presStyleCnt="0"/>
      <dgm:spPr/>
    </dgm:pt>
    <dgm:pt modelId="{939C61B6-273A-4867-8E76-E4FBAFC7D695}" type="pres">
      <dgm:prSet presAssocID="{4EB0C2FD-F15F-4E3A-A1E8-0478EEEEB147}" presName="sibTrans" presStyleLbl="sibTrans1D1" presStyleIdx="3" presStyleCnt="7"/>
      <dgm:spPr/>
      <dgm:t>
        <a:bodyPr/>
        <a:lstStyle/>
        <a:p>
          <a:endParaRPr lang="en-US"/>
        </a:p>
      </dgm:t>
    </dgm:pt>
    <dgm:pt modelId="{C55E1BEB-8ECD-47DF-9404-E9A6F345E8FB}" type="pres">
      <dgm:prSet presAssocID="{EBB81155-D4A0-4DAC-836B-5DBD3FCA35D2}" presName="node" presStyleLbl="node1" presStyleIdx="4" presStyleCnt="7" custScaleX="250248" custScaleY="168525" custRadScaleRad="153096" custRadScaleInc="169643">
        <dgm:presLayoutVars>
          <dgm:bulletEnabled val="1"/>
        </dgm:presLayoutVars>
      </dgm:prSet>
      <dgm:spPr/>
      <dgm:t>
        <a:bodyPr/>
        <a:lstStyle/>
        <a:p>
          <a:endParaRPr lang="en-US"/>
        </a:p>
      </dgm:t>
    </dgm:pt>
    <dgm:pt modelId="{62038F7A-A5BE-43A4-83FF-66F010CE5A3E}" type="pres">
      <dgm:prSet presAssocID="{EBB81155-D4A0-4DAC-836B-5DBD3FCA35D2}" presName="spNode" presStyleCnt="0"/>
      <dgm:spPr/>
    </dgm:pt>
    <dgm:pt modelId="{71E0A329-EF73-48C3-B4C3-5E79D9FC42B0}" type="pres">
      <dgm:prSet presAssocID="{95D98858-5ADA-432E-ADE4-6C8483850E6C}" presName="sibTrans" presStyleLbl="sibTrans1D1" presStyleIdx="4" presStyleCnt="7"/>
      <dgm:spPr/>
      <dgm:t>
        <a:bodyPr/>
        <a:lstStyle/>
        <a:p>
          <a:endParaRPr lang="en-US"/>
        </a:p>
      </dgm:t>
    </dgm:pt>
    <dgm:pt modelId="{E3ECD508-5C30-423A-8FF8-1A64F57643C8}" type="pres">
      <dgm:prSet presAssocID="{BF5B82E1-8A35-485B-8181-A8B53D9C6C07}" presName="node" presStyleLbl="node1" presStyleIdx="5" presStyleCnt="7" custScaleX="203170" custScaleY="113238" custRadScaleRad="116987" custRadScaleInc="31361">
        <dgm:presLayoutVars>
          <dgm:bulletEnabled val="1"/>
        </dgm:presLayoutVars>
      </dgm:prSet>
      <dgm:spPr/>
      <dgm:t>
        <a:bodyPr/>
        <a:lstStyle/>
        <a:p>
          <a:endParaRPr lang="en-US"/>
        </a:p>
      </dgm:t>
    </dgm:pt>
    <dgm:pt modelId="{50680DF4-A220-47CA-BCEA-304664F4B29C}" type="pres">
      <dgm:prSet presAssocID="{BF5B82E1-8A35-485B-8181-A8B53D9C6C07}" presName="spNode" presStyleCnt="0"/>
      <dgm:spPr/>
    </dgm:pt>
    <dgm:pt modelId="{046B3F1D-57AA-4FB1-92EA-761ADA56339B}" type="pres">
      <dgm:prSet presAssocID="{B6923449-806C-473A-8ECE-ABA64024A099}" presName="sibTrans" presStyleLbl="sibTrans1D1" presStyleIdx="5" presStyleCnt="7"/>
      <dgm:spPr/>
      <dgm:t>
        <a:bodyPr/>
        <a:lstStyle/>
        <a:p>
          <a:endParaRPr lang="en-US"/>
        </a:p>
      </dgm:t>
    </dgm:pt>
    <dgm:pt modelId="{0A79CE6A-992A-4AE1-A76A-5BF54F54E563}" type="pres">
      <dgm:prSet presAssocID="{2AE9FAE9-4D5C-4D11-B654-04668664CB00}" presName="node" presStyleLbl="node1" presStyleIdx="6" presStyleCnt="7" custScaleX="180434" custScaleY="191321" custRadScaleRad="138095" custRadScaleInc="-65970">
        <dgm:presLayoutVars>
          <dgm:bulletEnabled val="1"/>
        </dgm:presLayoutVars>
      </dgm:prSet>
      <dgm:spPr/>
      <dgm:t>
        <a:bodyPr/>
        <a:lstStyle/>
        <a:p>
          <a:endParaRPr lang="en-US"/>
        </a:p>
      </dgm:t>
    </dgm:pt>
    <dgm:pt modelId="{9B8E4690-293C-420B-9957-1896A374E327}" type="pres">
      <dgm:prSet presAssocID="{2AE9FAE9-4D5C-4D11-B654-04668664CB00}" presName="spNode" presStyleCnt="0"/>
      <dgm:spPr/>
    </dgm:pt>
    <dgm:pt modelId="{5F35F7F9-71A9-453B-9737-0C8CDD7897B3}" type="pres">
      <dgm:prSet presAssocID="{DBB35009-0006-4A93-A5A3-2D4FEBFDBDAB}" presName="sibTrans" presStyleLbl="sibTrans1D1" presStyleIdx="6" presStyleCnt="7"/>
      <dgm:spPr/>
      <dgm:t>
        <a:bodyPr/>
        <a:lstStyle/>
        <a:p>
          <a:endParaRPr lang="en-US"/>
        </a:p>
      </dgm:t>
    </dgm:pt>
  </dgm:ptLst>
  <dgm:cxnLst>
    <dgm:cxn modelId="{7A6AEC45-62A1-4423-84A0-3E96857A7987}" type="presOf" srcId="{F925FAAA-A3E4-4041-A46A-6A9740297A44}" destId="{E1F224E8-378F-43D3-AE79-8D15E58D64A4}" srcOrd="0" destOrd="1" presId="urn:microsoft.com/office/officeart/2005/8/layout/cycle5"/>
    <dgm:cxn modelId="{D62D9D12-689E-41C9-B4AF-3DA4604DDF1B}" srcId="{5948F349-5516-48D7-A644-8F297DDE75E2}" destId="{37A518EA-DBC0-4EC9-95D7-C0417C9DB6D8}" srcOrd="2" destOrd="0" parTransId="{CE3FD3F7-31CB-4FDF-8896-C7DC75D5A10F}" sibTransId="{E5D5348C-DF34-411C-92F7-DFA39ABB466D}"/>
    <dgm:cxn modelId="{652BD534-812D-4D6E-802D-F0448F30C27E}" srcId="{BFB02A97-7F55-4934-B358-C184C56A269C}" destId="{5948F349-5516-48D7-A644-8F297DDE75E2}" srcOrd="1" destOrd="0" parTransId="{857EEA7F-5720-45CF-9A28-FBC17B57A6C7}" sibTransId="{D3AAFADF-DB48-4458-9755-61687373D9CC}"/>
    <dgm:cxn modelId="{108BF4AA-281A-491A-BB4D-974FFD546357}" srcId="{BFB02A97-7F55-4934-B358-C184C56A269C}" destId="{EBB81155-D4A0-4DAC-836B-5DBD3FCA35D2}" srcOrd="4" destOrd="0" parTransId="{CD1FC5F9-91FB-4AFF-BA1F-0F034B1D1777}" sibTransId="{95D98858-5ADA-432E-ADE4-6C8483850E6C}"/>
    <dgm:cxn modelId="{8F94FFBA-10D1-4768-89AE-C43902488A1C}" type="presOf" srcId="{DBB35009-0006-4A93-A5A3-2D4FEBFDBDAB}" destId="{5F35F7F9-71A9-453B-9737-0C8CDD7897B3}" srcOrd="0" destOrd="0" presId="urn:microsoft.com/office/officeart/2005/8/layout/cycle5"/>
    <dgm:cxn modelId="{E31ABD0A-C3A6-4444-9E3C-5840B1EC6DCF}" type="presOf" srcId="{EBB81155-D4A0-4DAC-836B-5DBD3FCA35D2}" destId="{C55E1BEB-8ECD-47DF-9404-E9A6F345E8FB}" srcOrd="0" destOrd="0" presId="urn:microsoft.com/office/officeart/2005/8/layout/cycle5"/>
    <dgm:cxn modelId="{4285EFCB-9E16-43FC-9083-2477B5BA3673}" type="presOf" srcId="{6BD91902-FBC3-4BFC-AA87-9585A87AC85F}" destId="{91C5960E-557C-4131-ADA4-8BA2CA0FE3EB}" srcOrd="0" destOrd="0" presId="urn:microsoft.com/office/officeart/2005/8/layout/cycle5"/>
    <dgm:cxn modelId="{07F9FC5E-C06E-4125-8AEE-43E6B154C29B}" srcId="{5948F349-5516-48D7-A644-8F297DDE75E2}" destId="{BD4F06A6-AC34-4D9F-AC8C-241726301282}" srcOrd="1" destOrd="0" parTransId="{365407BE-9F6F-4278-9432-61C9C6F46709}" sibTransId="{6A4DB1E5-C890-4F04-92AE-BE57DCBAE8BF}"/>
    <dgm:cxn modelId="{1AA485F6-0F47-40ED-AC29-F2A516A4D2C0}" type="presOf" srcId="{7A50D852-DC6F-456C-A18C-EE2B182CCAE9}" destId="{7C8DB230-0DC6-416C-A255-D87338A15DC9}" srcOrd="0" destOrd="0" presId="urn:microsoft.com/office/officeart/2005/8/layout/cycle5"/>
    <dgm:cxn modelId="{3701F1A2-4902-41C6-BD7E-F10DCF49F538}" type="presOf" srcId="{BD4F06A6-AC34-4D9F-AC8C-241726301282}" destId="{E1F224E8-378F-43D3-AE79-8D15E58D64A4}" srcOrd="0" destOrd="2" presId="urn:microsoft.com/office/officeart/2005/8/layout/cycle5"/>
    <dgm:cxn modelId="{28250164-6F99-4E21-9A12-923FE6822BEB}" type="presOf" srcId="{91E3F57F-8057-4267-A371-02385D38FA5C}" destId="{E06580DB-2C19-4A5F-8C79-9EF21EFD0BBB}" srcOrd="0" destOrd="0" presId="urn:microsoft.com/office/officeart/2005/8/layout/cycle5"/>
    <dgm:cxn modelId="{D3B308FD-CB21-41DA-8203-AB9A66C89213}" type="presOf" srcId="{BFB02A97-7F55-4934-B358-C184C56A269C}" destId="{69457744-6C9B-4ECD-85EC-E3E75A611E6E}" srcOrd="0" destOrd="0" presId="urn:microsoft.com/office/officeart/2005/8/layout/cycle5"/>
    <dgm:cxn modelId="{69177E5E-44BC-45BD-9378-D91B29C9ECE1}" srcId="{BFB02A97-7F55-4934-B358-C184C56A269C}" destId="{2AE9FAE9-4D5C-4D11-B654-04668664CB00}" srcOrd="6" destOrd="0" parTransId="{551C0EED-F268-4E84-880A-09A836347B65}" sibTransId="{DBB35009-0006-4A93-A5A3-2D4FEBFDBDAB}"/>
    <dgm:cxn modelId="{CD18D6EC-1080-47C4-8CA3-46B0030ADB71}" srcId="{BFB02A97-7F55-4934-B358-C184C56A269C}" destId="{50078C9B-156C-44A1-8D2B-347AAC2650D5}" srcOrd="2" destOrd="0" parTransId="{F96ED965-400E-4179-9E08-969789C34DFA}" sibTransId="{31896C87-8BA7-4A7E-8095-B8F81B357EA0}"/>
    <dgm:cxn modelId="{E17329D0-0307-4FA3-ABB5-3B4045EBA65A}" srcId="{5948F349-5516-48D7-A644-8F297DDE75E2}" destId="{F925FAAA-A3E4-4041-A46A-6A9740297A44}" srcOrd="0" destOrd="0" parTransId="{9A8DDD6C-A69C-4D2A-8F48-FE7A08DBF587}" sibTransId="{59562E2B-9B54-48D7-8717-8E8C578BA959}"/>
    <dgm:cxn modelId="{5CB453F2-B147-4304-98F5-16E04BDDCC7B}" type="presOf" srcId="{95D98858-5ADA-432E-ADE4-6C8483850E6C}" destId="{71E0A329-EF73-48C3-B4C3-5E79D9FC42B0}" srcOrd="0" destOrd="0" presId="urn:microsoft.com/office/officeart/2005/8/layout/cycle5"/>
    <dgm:cxn modelId="{31F95565-42B2-4FEB-AA86-7CBB8B26F9D3}" srcId="{BFB02A97-7F55-4934-B358-C184C56A269C}" destId="{6BD91902-FBC3-4BFC-AA87-9585A87AC85F}" srcOrd="0" destOrd="0" parTransId="{73306BDE-5164-44D7-9303-7E7404AB8A59}" sibTransId="{91E3F57F-8057-4267-A371-02385D38FA5C}"/>
    <dgm:cxn modelId="{4108E061-D71F-43EF-8E07-77D8B3C5528A}" type="presOf" srcId="{2AE9FAE9-4D5C-4D11-B654-04668664CB00}" destId="{0A79CE6A-992A-4AE1-A76A-5BF54F54E563}" srcOrd="0" destOrd="0" presId="urn:microsoft.com/office/officeart/2005/8/layout/cycle5"/>
    <dgm:cxn modelId="{DDC63FB3-9AD5-402E-8C74-5EB7D6D3AF2F}" type="presOf" srcId="{D3AAFADF-DB48-4458-9755-61687373D9CC}" destId="{46FE13A9-6135-43F2-9FB6-AFA32FAB10F6}" srcOrd="0" destOrd="0" presId="urn:microsoft.com/office/officeart/2005/8/layout/cycle5"/>
    <dgm:cxn modelId="{C5C34A74-2A3B-403C-8FE3-983907C64C24}" type="presOf" srcId="{37A518EA-DBC0-4EC9-95D7-C0417C9DB6D8}" destId="{E1F224E8-378F-43D3-AE79-8D15E58D64A4}" srcOrd="0" destOrd="3" presId="urn:microsoft.com/office/officeart/2005/8/layout/cycle5"/>
    <dgm:cxn modelId="{5EF1531E-469C-49E3-8398-1476ED61FE2E}" srcId="{BFB02A97-7F55-4934-B358-C184C56A269C}" destId="{7A50D852-DC6F-456C-A18C-EE2B182CCAE9}" srcOrd="3" destOrd="0" parTransId="{781EF1BD-BD9B-4078-97A6-0FB0803DD734}" sibTransId="{4EB0C2FD-F15F-4E3A-A1E8-0478EEEEB147}"/>
    <dgm:cxn modelId="{A0B03DBA-9C02-4881-9FB4-024F8EDF4C88}" type="presOf" srcId="{B6923449-806C-473A-8ECE-ABA64024A099}" destId="{046B3F1D-57AA-4FB1-92EA-761ADA56339B}" srcOrd="0" destOrd="0" presId="urn:microsoft.com/office/officeart/2005/8/layout/cycle5"/>
    <dgm:cxn modelId="{D70BFA9E-2E26-4553-B091-CC0A8A1A09E3}" type="presOf" srcId="{31896C87-8BA7-4A7E-8095-B8F81B357EA0}" destId="{AC3FF581-26EE-42D1-9DE7-C13430BD42C4}" srcOrd="0" destOrd="0" presId="urn:microsoft.com/office/officeart/2005/8/layout/cycle5"/>
    <dgm:cxn modelId="{CF6DE67C-F523-43FC-B468-9E26CDE2BF8B}" type="presOf" srcId="{50078C9B-156C-44A1-8D2B-347AAC2650D5}" destId="{0A7BBC56-327E-423F-904B-809F69BC5A49}" srcOrd="0" destOrd="0" presId="urn:microsoft.com/office/officeart/2005/8/layout/cycle5"/>
    <dgm:cxn modelId="{5FC63152-3769-4244-9059-73EE5F99BDF9}" type="presOf" srcId="{5948F349-5516-48D7-A644-8F297DDE75E2}" destId="{E1F224E8-378F-43D3-AE79-8D15E58D64A4}" srcOrd="0" destOrd="0" presId="urn:microsoft.com/office/officeart/2005/8/layout/cycle5"/>
    <dgm:cxn modelId="{A91EE5C9-5DE8-4CBD-8F10-E9433D3DE2BF}" type="presOf" srcId="{BF5B82E1-8A35-485B-8181-A8B53D9C6C07}" destId="{E3ECD508-5C30-423A-8FF8-1A64F57643C8}" srcOrd="0" destOrd="0" presId="urn:microsoft.com/office/officeart/2005/8/layout/cycle5"/>
    <dgm:cxn modelId="{DA5AD976-E7C8-46F6-B30A-EF581444A090}" srcId="{BFB02A97-7F55-4934-B358-C184C56A269C}" destId="{BF5B82E1-8A35-485B-8181-A8B53D9C6C07}" srcOrd="5" destOrd="0" parTransId="{1473BEEC-D296-4073-9A79-A13048FC7C95}" sibTransId="{B6923449-806C-473A-8ECE-ABA64024A099}"/>
    <dgm:cxn modelId="{1CF3B701-F83A-4F59-83D4-24F858B04028}" type="presOf" srcId="{4EB0C2FD-F15F-4E3A-A1E8-0478EEEEB147}" destId="{939C61B6-273A-4867-8E76-E4FBAFC7D695}" srcOrd="0" destOrd="0" presId="urn:microsoft.com/office/officeart/2005/8/layout/cycle5"/>
    <dgm:cxn modelId="{7364C951-B920-4F48-A274-A79DF2207D94}" type="presParOf" srcId="{69457744-6C9B-4ECD-85EC-E3E75A611E6E}" destId="{91C5960E-557C-4131-ADA4-8BA2CA0FE3EB}" srcOrd="0" destOrd="0" presId="urn:microsoft.com/office/officeart/2005/8/layout/cycle5"/>
    <dgm:cxn modelId="{8C091878-E39D-4FBA-AB16-7198EF77BD4B}" type="presParOf" srcId="{69457744-6C9B-4ECD-85EC-E3E75A611E6E}" destId="{BEB35326-9C59-40D6-9C34-C77CD0D8F331}" srcOrd="1" destOrd="0" presId="urn:microsoft.com/office/officeart/2005/8/layout/cycle5"/>
    <dgm:cxn modelId="{4B0EC16F-5A06-4118-8102-F8C33CCA87B9}" type="presParOf" srcId="{69457744-6C9B-4ECD-85EC-E3E75A611E6E}" destId="{E06580DB-2C19-4A5F-8C79-9EF21EFD0BBB}" srcOrd="2" destOrd="0" presId="urn:microsoft.com/office/officeart/2005/8/layout/cycle5"/>
    <dgm:cxn modelId="{0DD3ED70-A672-45F4-B3F9-2D17C508E082}" type="presParOf" srcId="{69457744-6C9B-4ECD-85EC-E3E75A611E6E}" destId="{E1F224E8-378F-43D3-AE79-8D15E58D64A4}" srcOrd="3" destOrd="0" presId="urn:microsoft.com/office/officeart/2005/8/layout/cycle5"/>
    <dgm:cxn modelId="{058D5A0F-CE6B-4C7D-9015-F2FDF689B9ED}" type="presParOf" srcId="{69457744-6C9B-4ECD-85EC-E3E75A611E6E}" destId="{30B944A3-F3C1-4772-990C-EE1C7B1B56FE}" srcOrd="4" destOrd="0" presId="urn:microsoft.com/office/officeart/2005/8/layout/cycle5"/>
    <dgm:cxn modelId="{03CB3D63-AC7C-4A6C-9AD3-28E3510225FD}" type="presParOf" srcId="{69457744-6C9B-4ECD-85EC-E3E75A611E6E}" destId="{46FE13A9-6135-43F2-9FB6-AFA32FAB10F6}" srcOrd="5" destOrd="0" presId="urn:microsoft.com/office/officeart/2005/8/layout/cycle5"/>
    <dgm:cxn modelId="{89FE8539-5AE4-4C39-9DF3-92C2B4226EB5}" type="presParOf" srcId="{69457744-6C9B-4ECD-85EC-E3E75A611E6E}" destId="{0A7BBC56-327E-423F-904B-809F69BC5A49}" srcOrd="6" destOrd="0" presId="urn:microsoft.com/office/officeart/2005/8/layout/cycle5"/>
    <dgm:cxn modelId="{704ABC6A-7B0A-4C7C-96ED-07B60832348F}" type="presParOf" srcId="{69457744-6C9B-4ECD-85EC-E3E75A611E6E}" destId="{BC4CE742-A593-4AAF-83A1-8E555237E28A}" srcOrd="7" destOrd="0" presId="urn:microsoft.com/office/officeart/2005/8/layout/cycle5"/>
    <dgm:cxn modelId="{01E55F9A-C914-4CCB-ABEA-C1007A2C9229}" type="presParOf" srcId="{69457744-6C9B-4ECD-85EC-E3E75A611E6E}" destId="{AC3FF581-26EE-42D1-9DE7-C13430BD42C4}" srcOrd="8" destOrd="0" presId="urn:microsoft.com/office/officeart/2005/8/layout/cycle5"/>
    <dgm:cxn modelId="{63816736-07F1-41A3-9E1B-87C9A19FB2F3}" type="presParOf" srcId="{69457744-6C9B-4ECD-85EC-E3E75A611E6E}" destId="{7C8DB230-0DC6-416C-A255-D87338A15DC9}" srcOrd="9" destOrd="0" presId="urn:microsoft.com/office/officeart/2005/8/layout/cycle5"/>
    <dgm:cxn modelId="{99081161-8089-458D-893F-337199DD811A}" type="presParOf" srcId="{69457744-6C9B-4ECD-85EC-E3E75A611E6E}" destId="{E60CA2B8-5576-43F7-B6DC-52ACE99599E4}" srcOrd="10" destOrd="0" presId="urn:microsoft.com/office/officeart/2005/8/layout/cycle5"/>
    <dgm:cxn modelId="{79288B6A-BE8E-46A5-881B-7BC8DB547B63}" type="presParOf" srcId="{69457744-6C9B-4ECD-85EC-E3E75A611E6E}" destId="{939C61B6-273A-4867-8E76-E4FBAFC7D695}" srcOrd="11" destOrd="0" presId="urn:microsoft.com/office/officeart/2005/8/layout/cycle5"/>
    <dgm:cxn modelId="{8D1373D5-677B-418E-9F4E-CADEC255C2BD}" type="presParOf" srcId="{69457744-6C9B-4ECD-85EC-E3E75A611E6E}" destId="{C55E1BEB-8ECD-47DF-9404-E9A6F345E8FB}" srcOrd="12" destOrd="0" presId="urn:microsoft.com/office/officeart/2005/8/layout/cycle5"/>
    <dgm:cxn modelId="{F4602F0F-CF46-4704-ABBB-805ECEFB9769}" type="presParOf" srcId="{69457744-6C9B-4ECD-85EC-E3E75A611E6E}" destId="{62038F7A-A5BE-43A4-83FF-66F010CE5A3E}" srcOrd="13" destOrd="0" presId="urn:microsoft.com/office/officeart/2005/8/layout/cycle5"/>
    <dgm:cxn modelId="{98F69924-96EF-4E1B-8205-B09E97F3BD3B}" type="presParOf" srcId="{69457744-6C9B-4ECD-85EC-E3E75A611E6E}" destId="{71E0A329-EF73-48C3-B4C3-5E79D9FC42B0}" srcOrd="14" destOrd="0" presId="urn:microsoft.com/office/officeart/2005/8/layout/cycle5"/>
    <dgm:cxn modelId="{AA8D87A1-675F-4EC8-A766-37803DF8A638}" type="presParOf" srcId="{69457744-6C9B-4ECD-85EC-E3E75A611E6E}" destId="{E3ECD508-5C30-423A-8FF8-1A64F57643C8}" srcOrd="15" destOrd="0" presId="urn:microsoft.com/office/officeart/2005/8/layout/cycle5"/>
    <dgm:cxn modelId="{02EE01CE-6A28-4F52-96BB-9DB4E7EF8288}" type="presParOf" srcId="{69457744-6C9B-4ECD-85EC-E3E75A611E6E}" destId="{50680DF4-A220-47CA-BCEA-304664F4B29C}" srcOrd="16" destOrd="0" presId="urn:microsoft.com/office/officeart/2005/8/layout/cycle5"/>
    <dgm:cxn modelId="{D56CB050-4D69-43C1-92F8-70D36D193DD6}" type="presParOf" srcId="{69457744-6C9B-4ECD-85EC-E3E75A611E6E}" destId="{046B3F1D-57AA-4FB1-92EA-761ADA56339B}" srcOrd="17" destOrd="0" presId="urn:microsoft.com/office/officeart/2005/8/layout/cycle5"/>
    <dgm:cxn modelId="{7444377F-EB42-4B57-AB4A-51F56AC40C96}" type="presParOf" srcId="{69457744-6C9B-4ECD-85EC-E3E75A611E6E}" destId="{0A79CE6A-992A-4AE1-A76A-5BF54F54E563}" srcOrd="18" destOrd="0" presId="urn:microsoft.com/office/officeart/2005/8/layout/cycle5"/>
    <dgm:cxn modelId="{45BDB03A-198A-489B-B0BF-82DB2B0C9B8C}" type="presParOf" srcId="{69457744-6C9B-4ECD-85EC-E3E75A611E6E}" destId="{9B8E4690-293C-420B-9957-1896A374E327}" srcOrd="19" destOrd="0" presId="urn:microsoft.com/office/officeart/2005/8/layout/cycle5"/>
    <dgm:cxn modelId="{6E490D12-1712-40F0-84F2-F4A8C0194D4F}" type="presParOf" srcId="{69457744-6C9B-4ECD-85EC-E3E75A611E6E}" destId="{5F35F7F9-71A9-453B-9737-0C8CDD7897B3}"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7F013-971D-46BB-BBF1-81CCDA9AEB2B}">
      <dsp:nvSpPr>
        <dsp:cNvPr id="0" name=""/>
        <dsp:cNvSpPr/>
      </dsp:nvSpPr>
      <dsp:spPr>
        <a:xfrm>
          <a:off x="1330" y="774019"/>
          <a:ext cx="2595336" cy="2595336"/>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42830" tIns="22860" rIns="142830" bIns="22860" numCol="1" spcCol="1270" anchor="ctr" anchorCtr="0">
          <a:noAutofit/>
        </a:bodyPr>
        <a:lstStyle/>
        <a:p>
          <a:pPr lvl="0" algn="ctr" defTabSz="800100" rtl="0">
            <a:lnSpc>
              <a:spcPct val="90000"/>
            </a:lnSpc>
            <a:spcBef>
              <a:spcPct val="0"/>
            </a:spcBef>
            <a:spcAft>
              <a:spcPct val="35000"/>
            </a:spcAft>
          </a:pPr>
          <a:r>
            <a:rPr lang="en-ZA" sz="1800" kern="1200" dirty="0"/>
            <a:t>1. Summary of the facts, history and legal issues</a:t>
          </a:r>
        </a:p>
      </dsp:txBody>
      <dsp:txXfrm>
        <a:off x="381408" y="1154097"/>
        <a:ext cx="1835180" cy="1835180"/>
      </dsp:txXfrm>
    </dsp:sp>
    <dsp:sp modelId="{AF5465BD-49FE-4ACD-8E54-1FEE654306F4}">
      <dsp:nvSpPr>
        <dsp:cNvPr id="0" name=""/>
        <dsp:cNvSpPr/>
      </dsp:nvSpPr>
      <dsp:spPr>
        <a:xfrm>
          <a:off x="2077600" y="774019"/>
          <a:ext cx="2595336" cy="2595336"/>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42830" tIns="22860" rIns="142830" bIns="22860" numCol="1" spcCol="1270" anchor="ctr" anchorCtr="0">
          <a:noAutofit/>
        </a:bodyPr>
        <a:lstStyle/>
        <a:p>
          <a:pPr lvl="0" algn="ctr" defTabSz="800100" rtl="0">
            <a:lnSpc>
              <a:spcPct val="90000"/>
            </a:lnSpc>
            <a:spcBef>
              <a:spcPct val="0"/>
            </a:spcBef>
            <a:spcAft>
              <a:spcPct val="35000"/>
            </a:spcAft>
          </a:pPr>
          <a:r>
            <a:rPr lang="en-ZA" sz="1800" kern="1200" dirty="0"/>
            <a:t>2. </a:t>
          </a:r>
          <a:r>
            <a:rPr lang="en-ZA" sz="1800" kern="1200" dirty="0" smtClean="0"/>
            <a:t>Meaning/impact and Key </a:t>
          </a:r>
          <a:r>
            <a:rPr lang="en-ZA" sz="1800" kern="1200" dirty="0"/>
            <a:t>findings of the judgement</a:t>
          </a:r>
        </a:p>
      </dsp:txBody>
      <dsp:txXfrm>
        <a:off x="2457678" y="1154097"/>
        <a:ext cx="1835180" cy="1835180"/>
      </dsp:txXfrm>
    </dsp:sp>
    <dsp:sp modelId="{A3153920-DDDB-4723-8C09-62BFA21E24A2}">
      <dsp:nvSpPr>
        <dsp:cNvPr id="0" name=""/>
        <dsp:cNvSpPr/>
      </dsp:nvSpPr>
      <dsp:spPr>
        <a:xfrm>
          <a:off x="4153870" y="774019"/>
          <a:ext cx="2595336" cy="2595336"/>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42830" tIns="22860" rIns="142830" bIns="22860" numCol="1" spcCol="1270" anchor="ctr" anchorCtr="0">
          <a:noAutofit/>
        </a:bodyPr>
        <a:lstStyle/>
        <a:p>
          <a:pPr lvl="0" algn="ctr" defTabSz="800100" rtl="0">
            <a:lnSpc>
              <a:spcPct val="90000"/>
            </a:lnSpc>
            <a:spcBef>
              <a:spcPct val="0"/>
            </a:spcBef>
            <a:spcAft>
              <a:spcPct val="35000"/>
            </a:spcAft>
          </a:pPr>
          <a:r>
            <a:rPr lang="en-ZA" sz="1800" kern="1200" dirty="0"/>
            <a:t>3. </a:t>
          </a:r>
          <a:r>
            <a:rPr lang="en-ZA" sz="1800" kern="1200" dirty="0" smtClean="0"/>
            <a:t>Where are Customary fishing rights?  Analysis </a:t>
          </a:r>
          <a:r>
            <a:rPr lang="en-ZA" sz="1800" kern="1200" dirty="0"/>
            <a:t>of the Problem in the law</a:t>
          </a:r>
        </a:p>
      </dsp:txBody>
      <dsp:txXfrm>
        <a:off x="4533948" y="1154097"/>
        <a:ext cx="1835180" cy="1835180"/>
      </dsp:txXfrm>
    </dsp:sp>
    <dsp:sp modelId="{989054B4-9709-48FF-8BCF-22D954402198}">
      <dsp:nvSpPr>
        <dsp:cNvPr id="0" name=""/>
        <dsp:cNvSpPr/>
      </dsp:nvSpPr>
      <dsp:spPr>
        <a:xfrm>
          <a:off x="6230139" y="813546"/>
          <a:ext cx="2595336" cy="2595336"/>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42830" tIns="22860" rIns="142830" bIns="22860" numCol="1" spcCol="1270" anchor="ctr" anchorCtr="0">
          <a:noAutofit/>
        </a:bodyPr>
        <a:lstStyle/>
        <a:p>
          <a:pPr lvl="0" algn="ctr" defTabSz="800100" rtl="0">
            <a:lnSpc>
              <a:spcPct val="90000"/>
            </a:lnSpc>
            <a:spcBef>
              <a:spcPct val="0"/>
            </a:spcBef>
            <a:spcAft>
              <a:spcPct val="35000"/>
            </a:spcAft>
          </a:pPr>
          <a:r>
            <a:rPr lang="en-ZA" sz="1800" kern="1200" dirty="0"/>
            <a:t>4. Outline of concerns with governments approach</a:t>
          </a:r>
        </a:p>
      </dsp:txBody>
      <dsp:txXfrm>
        <a:off x="6610217" y="1193624"/>
        <a:ext cx="1835180" cy="1835180"/>
      </dsp:txXfrm>
    </dsp:sp>
    <dsp:sp modelId="{CA2682DC-A803-4808-A14E-CF112834D1DD}">
      <dsp:nvSpPr>
        <dsp:cNvPr id="0" name=""/>
        <dsp:cNvSpPr/>
      </dsp:nvSpPr>
      <dsp:spPr>
        <a:xfrm>
          <a:off x="8306409" y="774019"/>
          <a:ext cx="2595336" cy="2595336"/>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42830" tIns="22860" rIns="142830" bIns="22860" numCol="1" spcCol="1270" anchor="ctr" anchorCtr="0">
          <a:noAutofit/>
        </a:bodyPr>
        <a:lstStyle/>
        <a:p>
          <a:pPr lvl="0" algn="ctr" defTabSz="800100" rtl="0">
            <a:lnSpc>
              <a:spcPct val="90000"/>
            </a:lnSpc>
            <a:spcBef>
              <a:spcPct val="0"/>
            </a:spcBef>
            <a:spcAft>
              <a:spcPct val="35000"/>
            </a:spcAft>
          </a:pPr>
          <a:r>
            <a:rPr lang="en-ZA" sz="1800" kern="1200"/>
            <a:t>5. Take-away</a:t>
          </a:r>
        </a:p>
      </dsp:txBody>
      <dsp:txXfrm>
        <a:off x="8686487" y="1154097"/>
        <a:ext cx="1835180" cy="1835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5960E-557C-4131-ADA4-8BA2CA0FE3EB}">
      <dsp:nvSpPr>
        <dsp:cNvPr id="0" name=""/>
        <dsp:cNvSpPr/>
      </dsp:nvSpPr>
      <dsp:spPr>
        <a:xfrm>
          <a:off x="4130333" y="37700"/>
          <a:ext cx="2681704" cy="1580372"/>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MLRA 1998</a:t>
          </a:r>
        </a:p>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Original Fishing Rights Categories: </a:t>
          </a:r>
        </a:p>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Commercial Fishers = fishing for money</a:t>
          </a:r>
        </a:p>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Recreational Fishers = fishing for luxury</a:t>
          </a:r>
        </a:p>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Subsistence Fishers = Fishing for the “poor and marginalized” community”?</a:t>
          </a:r>
        </a:p>
      </dsp:txBody>
      <dsp:txXfrm>
        <a:off x="4207480" y="114847"/>
        <a:ext cx="2527410" cy="1426078"/>
      </dsp:txXfrm>
    </dsp:sp>
    <dsp:sp modelId="{E06580DB-2C19-4A5F-8C79-9EF21EFD0BBB}">
      <dsp:nvSpPr>
        <dsp:cNvPr id="0" name=""/>
        <dsp:cNvSpPr/>
      </dsp:nvSpPr>
      <dsp:spPr>
        <a:xfrm>
          <a:off x="5659395" y="1153531"/>
          <a:ext cx="4781647" cy="4781647"/>
        </a:xfrm>
        <a:custGeom>
          <a:avLst/>
          <a:gdLst/>
          <a:ahLst/>
          <a:cxnLst/>
          <a:rect l="0" t="0" r="0" b="0"/>
          <a:pathLst>
            <a:path>
              <a:moveTo>
                <a:pt x="1270649" y="278657"/>
              </a:moveTo>
              <a:arcTo wR="2390823" hR="2390823" stAng="14523662" swAng="15687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F224E8-378F-43D3-AE79-8D15E58D64A4}">
      <dsp:nvSpPr>
        <dsp:cNvPr id="0" name=""/>
        <dsp:cNvSpPr/>
      </dsp:nvSpPr>
      <dsp:spPr>
        <a:xfrm>
          <a:off x="7314605" y="1169329"/>
          <a:ext cx="2644374" cy="1879261"/>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Subsistence Fishers =  </a:t>
          </a:r>
        </a:p>
        <a:p>
          <a:pPr lvl="0" algn="l"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A natural person </a:t>
          </a:r>
        </a:p>
        <a:p>
          <a:pPr lvl="0" algn="l"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who regularly catches fish for personal consumption or for the consumption of his or her dependents,</a:t>
          </a:r>
        </a:p>
        <a:p>
          <a:pPr lvl="0" algn="l"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including one who engages from time to time in the local sale or barter of excess catch. </a:t>
          </a:r>
        </a:p>
        <a:p>
          <a:pPr lvl="0" algn="l"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Excludes persons who engages on a substantial scale in the sale of fish on a commercial basis.</a:t>
          </a:r>
        </a:p>
        <a:p>
          <a:pPr lvl="0" algn="l" defTabSz="444500">
            <a:lnSpc>
              <a:spcPct val="90000"/>
            </a:lnSpc>
            <a:spcBef>
              <a:spcPct val="0"/>
            </a:spcBef>
            <a:spcAft>
              <a:spcPct val="35000"/>
            </a:spcAft>
          </a:pPr>
          <a:endParaRPr lang="en-US" sz="800" kern="1200" dirty="0">
            <a:latin typeface="Arial" panose="020B0604020202020204" pitchFamily="34" charset="0"/>
            <a:cs typeface="Arial" panose="020B0604020202020204" pitchFamily="34" charset="0"/>
          </a:endParaRPr>
        </a:p>
        <a:p>
          <a:pPr marL="57150" lvl="1" indent="-57150" algn="l" defTabSz="177800">
            <a:lnSpc>
              <a:spcPct val="90000"/>
            </a:lnSpc>
            <a:spcBef>
              <a:spcPct val="0"/>
            </a:spcBef>
            <a:spcAft>
              <a:spcPct val="15000"/>
            </a:spcAft>
            <a:buChar char="••"/>
          </a:pPr>
          <a:endParaRPr lang="en-US" sz="400" kern="1200" dirty="0"/>
        </a:p>
        <a:p>
          <a:pPr marL="57150" lvl="1" indent="-57150" algn="l" defTabSz="177800">
            <a:lnSpc>
              <a:spcPct val="90000"/>
            </a:lnSpc>
            <a:spcBef>
              <a:spcPct val="0"/>
            </a:spcBef>
            <a:spcAft>
              <a:spcPct val="15000"/>
            </a:spcAft>
            <a:buChar char="••"/>
          </a:pPr>
          <a:endParaRPr lang="en-US" sz="400" kern="1200" dirty="0"/>
        </a:p>
        <a:p>
          <a:pPr marL="57150" lvl="1" indent="-57150" algn="l" defTabSz="177800">
            <a:lnSpc>
              <a:spcPct val="90000"/>
            </a:lnSpc>
            <a:spcBef>
              <a:spcPct val="0"/>
            </a:spcBef>
            <a:spcAft>
              <a:spcPct val="15000"/>
            </a:spcAft>
            <a:buChar char="••"/>
          </a:pPr>
          <a:endParaRPr lang="en-US" sz="400" kern="1200" dirty="0"/>
        </a:p>
      </dsp:txBody>
      <dsp:txXfrm>
        <a:off x="7406343" y="1261067"/>
        <a:ext cx="2460898" cy="1695785"/>
      </dsp:txXfrm>
    </dsp:sp>
    <dsp:sp modelId="{46FE13A9-6135-43F2-9FB6-AFA32FAB10F6}">
      <dsp:nvSpPr>
        <dsp:cNvPr id="0" name=""/>
        <dsp:cNvSpPr/>
      </dsp:nvSpPr>
      <dsp:spPr>
        <a:xfrm>
          <a:off x="4493653" y="2220576"/>
          <a:ext cx="4781647" cy="4781647"/>
        </a:xfrm>
        <a:custGeom>
          <a:avLst/>
          <a:gdLst/>
          <a:ahLst/>
          <a:cxnLst/>
          <a:rect l="0" t="0" r="0" b="0"/>
          <a:pathLst>
            <a:path>
              <a:moveTo>
                <a:pt x="4252950" y="891316"/>
              </a:moveTo>
              <a:arcTo wR="2390823" hR="2390823" stAng="19269401" swAng="3563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7BBC56-327E-423F-904B-809F69BC5A49}">
      <dsp:nvSpPr>
        <dsp:cNvPr id="0" name=""/>
        <dsp:cNvSpPr/>
      </dsp:nvSpPr>
      <dsp:spPr>
        <a:xfrm>
          <a:off x="7127894" y="3382580"/>
          <a:ext cx="3047365" cy="200269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US" sz="800" kern="1200" dirty="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endParaRPr lang="en-US" sz="800" kern="1200" dirty="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endParaRPr lang="en-US" sz="800" kern="1200" dirty="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r>
            <a:rPr lang="en-US" sz="900" b="1" kern="1200" dirty="0">
              <a:latin typeface="Arial" panose="020B0604020202020204" pitchFamily="34" charset="0"/>
              <a:cs typeface="Arial" panose="020B0604020202020204" pitchFamily="34" charset="0"/>
            </a:rPr>
            <a:t>2005 case: George vs Minister DEAT.</a:t>
          </a:r>
        </a:p>
        <a:p>
          <a:pPr lvl="0" algn="l" defTabSz="355600">
            <a:lnSpc>
              <a:spcPct val="90000"/>
            </a:lnSpc>
            <a:spcBef>
              <a:spcPct val="0"/>
            </a:spcBef>
            <a:spcAft>
              <a:spcPct val="35000"/>
            </a:spcAft>
          </a:pPr>
          <a:r>
            <a:rPr lang="en-ZA" sz="900" kern="1200" dirty="0">
              <a:latin typeface="Arial" panose="020B0604020202020204" pitchFamily="34" charset="0"/>
              <a:cs typeface="Arial" panose="020B0604020202020204" pitchFamily="34" charset="0"/>
            </a:rPr>
            <a:t>Government’s failure to provide </a:t>
          </a:r>
          <a:r>
            <a:rPr lang="en-ZA" sz="900" kern="1200" dirty="0" smtClean="0">
              <a:latin typeface="Arial" panose="020B0604020202020204" pitchFamily="34" charset="0"/>
              <a:cs typeface="Arial" panose="020B0604020202020204" pitchFamily="34" charset="0"/>
            </a:rPr>
            <a:t>access </a:t>
          </a:r>
          <a:r>
            <a:rPr lang="en-ZA" sz="900" kern="1200" dirty="0">
              <a:latin typeface="Arial" panose="020B0604020202020204" pitchFamily="34" charset="0"/>
              <a:cs typeface="Arial" panose="020B0604020202020204" pitchFamily="34" charset="0"/>
            </a:rPr>
            <a:t>to marine resources violated a number of </a:t>
          </a:r>
          <a:r>
            <a:rPr lang="en-ZA" sz="900" kern="1200" dirty="0" smtClean="0">
              <a:latin typeface="Arial" panose="020B0604020202020204" pitchFamily="34" charset="0"/>
              <a:cs typeface="Arial" panose="020B0604020202020204" pitchFamily="34" charset="0"/>
            </a:rPr>
            <a:t>constitutional </a:t>
          </a:r>
          <a:r>
            <a:rPr lang="en-ZA" sz="900" kern="1200" dirty="0">
              <a:latin typeface="Arial" panose="020B0604020202020204" pitchFamily="34" charset="0"/>
              <a:cs typeface="Arial" panose="020B0604020202020204" pitchFamily="34" charset="0"/>
            </a:rPr>
            <a:t>rights, including the right to equality and the right not to be unfairly discriminated against, the right to engage in a trade or occupation and the right to access sufficient food.</a:t>
          </a:r>
        </a:p>
        <a:p>
          <a:pPr lvl="0" algn="l" defTabSz="355600">
            <a:lnSpc>
              <a:spcPct val="90000"/>
            </a:lnSpc>
            <a:spcBef>
              <a:spcPct val="0"/>
            </a:spcBef>
            <a:spcAft>
              <a:spcPct val="35000"/>
            </a:spcAft>
          </a:pPr>
          <a:r>
            <a:rPr lang="en-ZA" sz="900" b="1" kern="1200" dirty="0">
              <a:latin typeface="Arial" panose="020B0604020202020204" pitchFamily="34" charset="0"/>
              <a:cs typeface="Arial" panose="020B0604020202020204" pitchFamily="34" charset="0"/>
            </a:rPr>
            <a:t>Outcome:</a:t>
          </a:r>
          <a:r>
            <a:rPr lang="en-ZA" sz="900" kern="1200" dirty="0">
              <a:latin typeface="Arial" panose="020B0604020202020204" pitchFamily="34" charset="0"/>
              <a:cs typeface="Arial" panose="020B0604020202020204" pitchFamily="34" charset="0"/>
            </a:rPr>
            <a:t> Court found in favour of fishermen and the court  ordered the Minister to issue interim fishing rights being to the fishermen while developing a proper legal framework which specifically catered to the needs of small scale fishing communities.</a:t>
          </a:r>
          <a:endParaRPr lang="en-US" sz="900" kern="1200" dirty="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endParaRPr lang="en-US" sz="900" kern="1200" dirty="0"/>
        </a:p>
        <a:p>
          <a:pPr lvl="0" algn="ctr" defTabSz="355600">
            <a:lnSpc>
              <a:spcPct val="90000"/>
            </a:lnSpc>
            <a:spcBef>
              <a:spcPct val="0"/>
            </a:spcBef>
            <a:spcAft>
              <a:spcPct val="35000"/>
            </a:spcAft>
          </a:pPr>
          <a:endParaRPr lang="en-US" sz="900" kern="1200" dirty="0"/>
        </a:p>
        <a:p>
          <a:pPr lvl="0" algn="ctr" defTabSz="355600">
            <a:lnSpc>
              <a:spcPct val="90000"/>
            </a:lnSpc>
            <a:spcBef>
              <a:spcPct val="0"/>
            </a:spcBef>
            <a:spcAft>
              <a:spcPct val="35000"/>
            </a:spcAft>
          </a:pPr>
          <a:endParaRPr lang="en-US" sz="900" kern="1200" dirty="0"/>
        </a:p>
        <a:p>
          <a:pPr lvl="0" algn="ctr" defTabSz="355600">
            <a:lnSpc>
              <a:spcPct val="90000"/>
            </a:lnSpc>
            <a:spcBef>
              <a:spcPct val="0"/>
            </a:spcBef>
            <a:spcAft>
              <a:spcPct val="35000"/>
            </a:spcAft>
          </a:pPr>
          <a:endParaRPr lang="en-US" sz="900" kern="1200" dirty="0"/>
        </a:p>
      </dsp:txBody>
      <dsp:txXfrm>
        <a:off x="7225657" y="3480343"/>
        <a:ext cx="2851839" cy="1807167"/>
      </dsp:txXfrm>
    </dsp:sp>
    <dsp:sp modelId="{AC3FF581-26EE-42D1-9DE7-C13430BD42C4}">
      <dsp:nvSpPr>
        <dsp:cNvPr id="0" name=""/>
        <dsp:cNvSpPr/>
      </dsp:nvSpPr>
      <dsp:spPr>
        <a:xfrm>
          <a:off x="6385667" y="722682"/>
          <a:ext cx="4781647" cy="4781647"/>
        </a:xfrm>
        <a:custGeom>
          <a:avLst/>
          <a:gdLst/>
          <a:ahLst/>
          <a:cxnLst/>
          <a:rect l="0" t="0" r="0" b="0"/>
          <a:pathLst>
            <a:path>
              <a:moveTo>
                <a:pt x="1209601" y="4469465"/>
              </a:moveTo>
              <a:arcTo wR="2390823" hR="2390823" stAng="7176487" swAng="22229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8DB230-0DC6-416C-A255-D87338A15DC9}">
      <dsp:nvSpPr>
        <dsp:cNvPr id="0" name=""/>
        <dsp:cNvSpPr/>
      </dsp:nvSpPr>
      <dsp:spPr>
        <a:xfrm>
          <a:off x="4357762" y="3606186"/>
          <a:ext cx="2079373" cy="161478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SSF-Policy 2012 = </a:t>
          </a:r>
          <a:r>
            <a:rPr lang="en-US" sz="1000" kern="1200" dirty="0">
              <a:latin typeface="Arial" panose="020B0604020202020204" pitchFamily="34" charset="0"/>
              <a:cs typeface="Arial" panose="020B0604020202020204" pitchFamily="34" charset="0"/>
            </a:rPr>
            <a:t>Recognize that: indigenous/ local coastal communities have been harvesting  Marine living resources for inter alia cultural and spiritual practices for centuries along our coastline and evidence of marine resource use along the south, east and west coast.</a:t>
          </a:r>
        </a:p>
      </dsp:txBody>
      <dsp:txXfrm>
        <a:off x="4436589" y="3685013"/>
        <a:ext cx="1921719" cy="1457129"/>
      </dsp:txXfrm>
    </dsp:sp>
    <dsp:sp modelId="{939C61B6-273A-4867-8E76-E4FBAFC7D695}">
      <dsp:nvSpPr>
        <dsp:cNvPr id="0" name=""/>
        <dsp:cNvSpPr/>
      </dsp:nvSpPr>
      <dsp:spPr>
        <a:xfrm>
          <a:off x="-163978" y="871595"/>
          <a:ext cx="4781647" cy="4781647"/>
        </a:xfrm>
        <a:custGeom>
          <a:avLst/>
          <a:gdLst/>
          <a:ahLst/>
          <a:cxnLst/>
          <a:rect l="0" t="0" r="0" b="0"/>
          <a:pathLst>
            <a:path>
              <a:moveTo>
                <a:pt x="4295024" y="3836527"/>
              </a:moveTo>
              <a:arcTo wR="2390823" hR="2390823" stAng="2232386" swAng="19563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5E1BEB-8ECD-47DF-9404-E9A6F345E8FB}">
      <dsp:nvSpPr>
        <dsp:cNvPr id="0" name=""/>
        <dsp:cNvSpPr/>
      </dsp:nvSpPr>
      <dsp:spPr>
        <a:xfrm>
          <a:off x="378471" y="4207723"/>
          <a:ext cx="3220222" cy="1409590"/>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MLRA Amendment Act 5 of 2014 =</a:t>
          </a:r>
          <a:r>
            <a:rPr lang="en-US" sz="1000" kern="1200" dirty="0">
              <a:latin typeface="Arial" panose="020B0604020202020204" pitchFamily="34" charset="0"/>
              <a:cs typeface="Arial" panose="020B0604020202020204" pitchFamily="34" charset="0"/>
            </a:rPr>
            <a:t> </a:t>
          </a:r>
        </a:p>
        <a:p>
          <a:pPr lvl="0" algn="just"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Small-scale fishers  are included as the new category of fishing rights. </a:t>
          </a:r>
        </a:p>
        <a:p>
          <a:pPr lvl="0" algn="just"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The section mentions that the Minister in trying to achieve the objectives of sections 39(3) makes provision for a SSF-community. SSF community is also defined to mean continue to exercise their rights in a communal manner in terms of an agreement, custom or law.</a:t>
          </a:r>
        </a:p>
      </dsp:txBody>
      <dsp:txXfrm>
        <a:off x="447282" y="4276534"/>
        <a:ext cx="3082600" cy="1271968"/>
      </dsp:txXfrm>
    </dsp:sp>
    <dsp:sp modelId="{71E0A329-EF73-48C3-B4C3-5E79D9FC42B0}">
      <dsp:nvSpPr>
        <dsp:cNvPr id="0" name=""/>
        <dsp:cNvSpPr/>
      </dsp:nvSpPr>
      <dsp:spPr>
        <a:xfrm>
          <a:off x="1028515" y="3367645"/>
          <a:ext cx="4781647" cy="4781647"/>
        </a:xfrm>
        <a:custGeom>
          <a:avLst/>
          <a:gdLst/>
          <a:ahLst/>
          <a:cxnLst/>
          <a:rect l="0" t="0" r="0" b="0"/>
          <a:pathLst>
            <a:path>
              <a:moveTo>
                <a:pt x="694337" y="706195"/>
              </a:moveTo>
              <a:arcTo wR="2390823" hR="2390823" stAng="13487944" swAng="7930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ECD508-5C30-423A-8FF8-1A64F57643C8}">
      <dsp:nvSpPr>
        <dsp:cNvPr id="0" name=""/>
        <dsp:cNvSpPr/>
      </dsp:nvSpPr>
      <dsp:spPr>
        <a:xfrm>
          <a:off x="899038" y="2692994"/>
          <a:ext cx="2614417" cy="947154"/>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SSF-Regulations 2016 </a:t>
          </a:r>
          <a:r>
            <a:rPr lang="en-US" sz="1000" kern="1200" dirty="0">
              <a:latin typeface="Arial" panose="020B0604020202020204" pitchFamily="34" charset="0"/>
              <a:cs typeface="Arial" panose="020B0604020202020204" pitchFamily="34" charset="0"/>
            </a:rPr>
            <a:t>– Created to give legal force to the implementation of  the SSF-Policy. Notably, Silent on customary fishing rights. This is a fundamental flaw that must be remedied. </a:t>
          </a:r>
        </a:p>
      </dsp:txBody>
      <dsp:txXfrm>
        <a:off x="945274" y="2739230"/>
        <a:ext cx="2521945" cy="854682"/>
      </dsp:txXfrm>
    </dsp:sp>
    <dsp:sp modelId="{046B3F1D-57AA-4FB1-92EA-761ADA56339B}">
      <dsp:nvSpPr>
        <dsp:cNvPr id="0" name=""/>
        <dsp:cNvSpPr/>
      </dsp:nvSpPr>
      <dsp:spPr>
        <a:xfrm>
          <a:off x="1503559" y="-1368941"/>
          <a:ext cx="4781647" cy="4781647"/>
        </a:xfrm>
        <a:custGeom>
          <a:avLst/>
          <a:gdLst/>
          <a:ahLst/>
          <a:cxnLst/>
          <a:rect l="0" t="0" r="0" b="0"/>
          <a:pathLst>
            <a:path>
              <a:moveTo>
                <a:pt x="580928" y="3952975"/>
              </a:moveTo>
              <a:arcTo wR="2390823" hR="2390823" stAng="8352118" swAng="6426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79CE6A-992A-4AE1-A76A-5BF54F54E563}">
      <dsp:nvSpPr>
        <dsp:cNvPr id="0" name=""/>
        <dsp:cNvSpPr/>
      </dsp:nvSpPr>
      <dsp:spPr>
        <a:xfrm>
          <a:off x="883607" y="489936"/>
          <a:ext cx="2321847" cy="1600262"/>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endParaRPr lang="en-US" sz="800" b="0" kern="1200" dirty="0">
            <a:latin typeface="Arial" panose="020B0604020202020204" pitchFamily="34" charset="0"/>
            <a:cs typeface="Arial" panose="020B0604020202020204" pitchFamily="34" charset="0"/>
          </a:endParaRPr>
        </a:p>
        <a:p>
          <a:pPr lvl="0" algn="just" defTabSz="3556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2018 Gongqose = </a:t>
          </a:r>
        </a:p>
        <a:p>
          <a:pPr lvl="0" algn="just" defTabSz="3556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The Court confirmed that a customary fishing right is protected in terms of the Constitution and the MLRAA and could not be extinguished by giving a different interpretation to the legislative scheme. Customary fishing right is a legitimate defence to criminal liability</a:t>
          </a:r>
        </a:p>
      </dsp:txBody>
      <dsp:txXfrm>
        <a:off x="961725" y="568054"/>
        <a:ext cx="2165611" cy="1444026"/>
      </dsp:txXfrm>
    </dsp:sp>
    <dsp:sp modelId="{5F35F7F9-71A9-453B-9737-0C8CDD7897B3}">
      <dsp:nvSpPr>
        <dsp:cNvPr id="0" name=""/>
        <dsp:cNvSpPr/>
      </dsp:nvSpPr>
      <dsp:spPr>
        <a:xfrm>
          <a:off x="322804" y="488214"/>
          <a:ext cx="4781647" cy="4781647"/>
        </a:xfrm>
        <a:custGeom>
          <a:avLst/>
          <a:gdLst/>
          <a:ahLst/>
          <a:cxnLst/>
          <a:rect l="0" t="0" r="0" b="0"/>
          <a:pathLst>
            <a:path>
              <a:moveTo>
                <a:pt x="2615146" y="10546"/>
              </a:moveTo>
              <a:arcTo wR="2390823" hR="2390823" stAng="16523026" swAng="14037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5A5BC-CFAA-4E77-9FE8-A51EA1F16B6C}" type="datetimeFigureOut">
              <a:rPr lang="en-ZA" smtClean="0"/>
              <a:t>2020/03/09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B60B1-C45F-4D5A-AE63-759E0F572B34}" type="slidenum">
              <a:rPr lang="en-ZA" smtClean="0"/>
              <a:t>‹#›</a:t>
            </a:fld>
            <a:endParaRPr lang="en-ZA"/>
          </a:p>
        </p:txBody>
      </p:sp>
    </p:spTree>
    <p:extLst>
      <p:ext uri="{BB962C8B-B14F-4D97-AF65-F5344CB8AC3E}">
        <p14:creationId xmlns:p14="http://schemas.microsoft.com/office/powerpoint/2010/main" val="237408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1</a:t>
            </a:fld>
            <a:endParaRPr lang="en-ZA"/>
          </a:p>
        </p:txBody>
      </p:sp>
    </p:spTree>
    <p:extLst>
      <p:ext uri="{BB962C8B-B14F-4D97-AF65-F5344CB8AC3E}">
        <p14:creationId xmlns:p14="http://schemas.microsoft.com/office/powerpoint/2010/main" val="414424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DF9B60B1-C45F-4D5A-AE63-759E0F572B34}" type="slidenum">
              <a:rPr lang="en-ZA" smtClean="0"/>
              <a:t>10</a:t>
            </a:fld>
            <a:endParaRPr lang="en-ZA"/>
          </a:p>
        </p:txBody>
      </p:sp>
    </p:spTree>
    <p:extLst>
      <p:ext uri="{BB962C8B-B14F-4D97-AF65-F5344CB8AC3E}">
        <p14:creationId xmlns:p14="http://schemas.microsoft.com/office/powerpoint/2010/main" val="155046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DF9B60B1-C45F-4D5A-AE63-759E0F572B34}" type="slidenum">
              <a:rPr lang="en-ZA" smtClean="0"/>
              <a:t>11</a:t>
            </a:fld>
            <a:endParaRPr lang="en-ZA"/>
          </a:p>
        </p:txBody>
      </p:sp>
    </p:spTree>
    <p:extLst>
      <p:ext uri="{BB962C8B-B14F-4D97-AF65-F5344CB8AC3E}">
        <p14:creationId xmlns:p14="http://schemas.microsoft.com/office/powerpoint/2010/main" val="230857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12</a:t>
            </a:fld>
            <a:endParaRPr lang="en-ZA"/>
          </a:p>
        </p:txBody>
      </p:sp>
    </p:spTree>
    <p:extLst>
      <p:ext uri="{BB962C8B-B14F-4D97-AF65-F5344CB8AC3E}">
        <p14:creationId xmlns:p14="http://schemas.microsoft.com/office/powerpoint/2010/main" val="314382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2</a:t>
            </a:fld>
            <a:endParaRPr lang="en-ZA"/>
          </a:p>
        </p:txBody>
      </p:sp>
    </p:spTree>
    <p:extLst>
      <p:ext uri="{BB962C8B-B14F-4D97-AF65-F5344CB8AC3E}">
        <p14:creationId xmlns:p14="http://schemas.microsoft.com/office/powerpoint/2010/main" val="216438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Community history and existence:</a:t>
            </a: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communities have been living within the reserves for some 300 years. The appellants are members of the </a:t>
            </a:r>
            <a:r>
              <a:rPr lang="en-US" sz="1200" b="0" i="0" u="none" strike="noStrike" kern="1200" baseline="0" dirty="0" err="1">
                <a:solidFill>
                  <a:schemeClr val="tx1"/>
                </a:solidFill>
                <a:latin typeface="+mn-lt"/>
                <a:ea typeface="+mn-ea"/>
                <a:cs typeface="+mn-cs"/>
              </a:rPr>
              <a:t>Hobeni</a:t>
            </a:r>
            <a:r>
              <a:rPr lang="en-US" sz="1200" b="0" i="0" u="none" strike="noStrike" kern="1200" baseline="0" dirty="0">
                <a:solidFill>
                  <a:schemeClr val="tx1"/>
                </a:solidFill>
                <a:latin typeface="+mn-lt"/>
                <a:ea typeface="+mn-ea"/>
                <a:cs typeface="+mn-cs"/>
              </a:rPr>
              <a:t> community, situated directly adjacent to the Reserve. The </a:t>
            </a:r>
            <a:r>
              <a:rPr lang="en-US" sz="1200" b="0" i="0" u="none" strike="noStrike" kern="1200" baseline="0" dirty="0" err="1">
                <a:solidFill>
                  <a:schemeClr val="tx1"/>
                </a:solidFill>
                <a:latin typeface="+mn-lt"/>
                <a:ea typeface="+mn-ea"/>
                <a:cs typeface="+mn-cs"/>
              </a:rPr>
              <a:t>Cwebe</a:t>
            </a:r>
            <a:r>
              <a:rPr lang="en-US" sz="1200" b="0" i="0" u="none" strike="noStrike" kern="1200" baseline="0" dirty="0">
                <a:solidFill>
                  <a:schemeClr val="tx1"/>
                </a:solidFill>
                <a:latin typeface="+mn-lt"/>
                <a:ea typeface="+mn-ea"/>
                <a:cs typeface="+mn-cs"/>
              </a:rPr>
              <a:t> community is located north of </a:t>
            </a:r>
            <a:r>
              <a:rPr lang="en-US" sz="1200" b="0" i="0" u="none" strike="noStrike" kern="1200" baseline="0" dirty="0" err="1">
                <a:solidFill>
                  <a:schemeClr val="tx1"/>
                </a:solidFill>
                <a:latin typeface="+mn-lt"/>
                <a:ea typeface="+mn-ea"/>
                <a:cs typeface="+mn-cs"/>
              </a:rPr>
              <a:t>Hobeni</a:t>
            </a:r>
            <a:r>
              <a:rPr lang="en-US" sz="1200" b="0" i="0" u="none" strike="noStrike" kern="1200" baseline="0" dirty="0">
                <a:solidFill>
                  <a:schemeClr val="tx1"/>
                </a:solidFill>
                <a:latin typeface="+mn-lt"/>
                <a:ea typeface="+mn-ea"/>
                <a:cs typeface="+mn-cs"/>
              </a:rPr>
              <a:t> adjacent to the border of the MPA and the coastline. The </a:t>
            </a:r>
            <a:r>
              <a:rPr lang="en-US" sz="1200" b="0" i="0" u="none" strike="noStrike" kern="1200" baseline="0" dirty="0" err="1">
                <a:solidFill>
                  <a:schemeClr val="tx1"/>
                </a:solidFill>
                <a:latin typeface="+mn-lt"/>
                <a:ea typeface="+mn-ea"/>
                <a:cs typeface="+mn-cs"/>
              </a:rPr>
              <a:t>Mendwane</a:t>
            </a:r>
            <a:r>
              <a:rPr lang="en-US" sz="1200" b="0" i="0" u="none" strike="noStrike" kern="1200" baseline="0" dirty="0">
                <a:solidFill>
                  <a:schemeClr val="tx1"/>
                </a:solidFill>
                <a:latin typeface="+mn-lt"/>
                <a:ea typeface="+mn-ea"/>
                <a:cs typeface="+mn-cs"/>
              </a:rPr>
              <a:t> community is also located adjacent to the Reserve, but it has no access to the coastline. These communities, hereafter referred to as ‘the Dwesa-Cwebe communities’, have shared rules of access to land and marine resources and as such, constitute communities in terms of customary law. </a:t>
            </a:r>
          </a:p>
          <a:p>
            <a:endParaRPr lang="en-US" sz="1200" b="0" i="0" u="none" strike="noStrike" kern="1200" baseline="0" dirty="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3</a:t>
            </a:fld>
            <a:endParaRPr lang="en-ZA"/>
          </a:p>
        </p:txBody>
      </p:sp>
    </p:spTree>
    <p:extLst>
      <p:ext uri="{BB962C8B-B14F-4D97-AF65-F5344CB8AC3E}">
        <p14:creationId xmlns:p14="http://schemas.microsoft.com/office/powerpoint/2010/main" val="107461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Exclusion of the communities by the legal system:</a:t>
            </a:r>
          </a:p>
          <a:p>
            <a:r>
              <a:rPr lang="en-US" sz="1200" b="0" i="0" u="none" strike="noStrike" kern="1200" baseline="0" dirty="0">
                <a:solidFill>
                  <a:schemeClr val="tx1"/>
                </a:solidFill>
                <a:latin typeface="+mn-lt"/>
                <a:ea typeface="+mn-ea"/>
                <a:cs typeface="+mn-cs"/>
              </a:rPr>
              <a:t>In 1885 the Cape government annexed the area within which the </a:t>
            </a:r>
            <a:r>
              <a:rPr lang="en-US" sz="1200" b="0" i="0" u="none" strike="noStrike" kern="1200" baseline="0" dirty="0" err="1">
                <a:solidFill>
                  <a:schemeClr val="tx1"/>
                </a:solidFill>
                <a:latin typeface="+mn-lt"/>
                <a:ea typeface="+mn-ea"/>
                <a:cs typeface="+mn-cs"/>
              </a:rPr>
              <a:t>Dwesa</a:t>
            </a:r>
            <a:r>
              <a:rPr lang="en-US" sz="1200" b="0" i="0" u="none" strike="noStrike" kern="1200" baseline="0" dirty="0">
                <a:solidFill>
                  <a:schemeClr val="tx1"/>
                </a:solidFill>
                <a:latin typeface="+mn-lt"/>
                <a:ea typeface="+mn-ea"/>
                <a:cs typeface="+mn-cs"/>
              </a:rPr>
              <a:t> Reserve is situated in terms of Proclamation 140 of 26 August 1885 and annexed the area within which the </a:t>
            </a:r>
            <a:r>
              <a:rPr lang="en-US" sz="1200" b="0" i="0" u="none" strike="noStrike" kern="1200" baseline="0" dirty="0" err="1">
                <a:solidFill>
                  <a:schemeClr val="tx1"/>
                </a:solidFill>
                <a:latin typeface="+mn-lt"/>
                <a:ea typeface="+mn-ea"/>
                <a:cs typeface="+mn-cs"/>
              </a:rPr>
              <a:t>Cwebe</a:t>
            </a:r>
            <a:r>
              <a:rPr lang="en-US" sz="1200" b="0" i="0" u="none" strike="noStrike" kern="1200" baseline="0" dirty="0">
                <a:solidFill>
                  <a:schemeClr val="tx1"/>
                </a:solidFill>
                <a:latin typeface="+mn-lt"/>
                <a:ea typeface="+mn-ea"/>
                <a:cs typeface="+mn-cs"/>
              </a:rPr>
              <a:t> Reserve is situated under the </a:t>
            </a:r>
            <a:r>
              <a:rPr lang="en-US" sz="1200" b="0" i="0" u="none" strike="noStrike" kern="1200" baseline="0" dirty="0" err="1">
                <a:solidFill>
                  <a:schemeClr val="tx1"/>
                </a:solidFill>
                <a:latin typeface="+mn-lt"/>
                <a:ea typeface="+mn-ea"/>
                <a:cs typeface="+mn-cs"/>
              </a:rPr>
              <a:t>Tembuland</a:t>
            </a:r>
            <a:r>
              <a:rPr lang="en-US" sz="1200" b="0" i="0" u="none" strike="noStrike" kern="1200" baseline="0" dirty="0">
                <a:solidFill>
                  <a:schemeClr val="tx1"/>
                </a:solidFill>
                <a:latin typeface="+mn-lt"/>
                <a:ea typeface="+mn-ea"/>
                <a:cs typeface="+mn-cs"/>
              </a:rPr>
              <a:t> Annexation Act 3 of 1885. In 1890 </a:t>
            </a:r>
            <a:r>
              <a:rPr lang="en-US" sz="1200" b="0" i="0" u="none" strike="noStrike" kern="1200" baseline="0" dirty="0" err="1">
                <a:solidFill>
                  <a:schemeClr val="tx1"/>
                </a:solidFill>
                <a:latin typeface="+mn-lt"/>
                <a:ea typeface="+mn-ea"/>
                <a:cs typeface="+mn-cs"/>
              </a:rPr>
              <a:t>Dwesa</a:t>
            </a:r>
            <a:r>
              <a:rPr lang="en-US" sz="1200" b="0" i="0" u="none" strike="noStrike" kern="1200" baseline="0" dirty="0">
                <a:solidFill>
                  <a:schemeClr val="tx1"/>
                </a:solidFill>
                <a:latin typeface="+mn-lt"/>
                <a:ea typeface="+mn-ea"/>
                <a:cs typeface="+mn-cs"/>
              </a:rPr>
              <a:t> was declared a state forest but local people continued to use the land and its resources for residential and agricultural activities until well after 1913. Between 1900 and 1950 local villages, including </a:t>
            </a:r>
            <a:r>
              <a:rPr lang="en-US" sz="1200" b="0" i="0" u="none" strike="noStrike" kern="1200" baseline="0" dirty="0" err="1">
                <a:solidFill>
                  <a:schemeClr val="tx1"/>
                </a:solidFill>
                <a:latin typeface="+mn-lt"/>
                <a:ea typeface="+mn-ea"/>
                <a:cs typeface="+mn-cs"/>
              </a:rPr>
              <a:t>Cwebe</a:t>
            </a:r>
            <a:r>
              <a:rPr lang="en-US" sz="1200" b="0" i="0" u="none" strike="noStrike" kern="1200" baseline="0" dirty="0">
                <a:solidFill>
                  <a:schemeClr val="tx1"/>
                </a:solidFill>
                <a:latin typeface="+mn-lt"/>
                <a:ea typeface="+mn-ea"/>
                <a:cs typeface="+mn-cs"/>
              </a:rPr>
              <a:t>, were destroyed and residents moved out of the reserves. The MPA was declared in the democratic era in December 2000 under the now repealed s 43 of the Marine Living Resources Act 18 of 1998 (the MLRA), on a strictly ‘no take’ basis, </a:t>
            </a:r>
            <a:r>
              <a:rPr lang="en-US" sz="1200" b="0" i="0" u="none" strike="noStrike" kern="1200" baseline="0" dirty="0" err="1">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no fishing nor harvesting of resources in the MPA was permitted. </a:t>
            </a:r>
            <a:r>
              <a:rPr lang="en-ZA"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Prior to the declaration of the MPA in 2000, their access to marine resources was restricted by various laws, referred to hereafter. The Transkei Nature Conservation Act 6 of 1971 (the Transkei Nature Conservation Act) prohibited persons from fishing, save in accordance with its provisions, and regulated the areas in which certain fish could be caught.  During that time, terms the Sea Fisheries Act 58 of 1973 (the Sea Fisheries Act) the Minister was entitled to take measures to protect fish, which prohibited fishing in a specified area. The Minister was also entitled to place restrictions on the quantity of fish that could be caught or processed.  </a:t>
            </a:r>
            <a:endParaRPr lang="en-Z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1991 the shoreline abutting the Reserve, the tidal waters and the inland waters up to 6 nautical miles were incorporated as a marine reserve in terms of special regulations made under the Sea Fisheries Act. This further exacerbated exclusion of communities from marine resources. No collection of any marine organism was permitted under the rules of the marine reserve and anyone found contravening that rule was liable for a fine of up to R50 000 or six years’ imprisonment. The Sea Fisheries Act </a:t>
            </a:r>
            <a:r>
              <a:rPr lang="en-US" sz="1200" b="0" i="0" u="none" strike="noStrike" kern="1200" baseline="0" dirty="0" err="1">
                <a:solidFill>
                  <a:schemeClr val="tx1"/>
                </a:solidFill>
                <a:latin typeface="+mn-lt"/>
                <a:ea typeface="+mn-ea"/>
                <a:cs typeface="+mn-cs"/>
              </a:rPr>
              <a:t>authorised</a:t>
            </a:r>
            <a:r>
              <a:rPr lang="en-US" sz="1200" b="0" i="0" u="none" strike="noStrike" kern="1200" baseline="0" dirty="0">
                <a:solidFill>
                  <a:schemeClr val="tx1"/>
                </a:solidFill>
                <a:latin typeface="+mn-lt"/>
                <a:ea typeface="+mn-ea"/>
                <a:cs typeface="+mn-cs"/>
              </a:rPr>
              <a:t> the Minister to take measures to protect fish, including the prohibition of fishing in a specified area; and to place restrictions on the quantity of fish that could be caught. </a:t>
            </a:r>
            <a:r>
              <a:rPr lang="en-ZA"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Transkei Nature Conservation Act was repealed by the Transkei Environmental Conservation Decree No 9 of 1992 (the Conservation Decree),3 which </a:t>
            </a:r>
            <a:r>
              <a:rPr lang="en-US" sz="1200" b="0" i="0" u="none" strike="noStrike" kern="1200" baseline="0" dirty="0" err="1">
                <a:solidFill>
                  <a:schemeClr val="tx1"/>
                </a:solidFill>
                <a:latin typeface="+mn-lt"/>
                <a:ea typeface="+mn-ea"/>
                <a:cs typeface="+mn-cs"/>
              </a:rPr>
              <a:t>authorised</a:t>
            </a:r>
            <a:r>
              <a:rPr lang="en-US" sz="1200" b="0" i="0" u="none" strike="noStrike" kern="1200" baseline="0" dirty="0">
                <a:solidFill>
                  <a:schemeClr val="tx1"/>
                </a:solidFill>
                <a:latin typeface="+mn-lt"/>
                <a:ea typeface="+mn-ea"/>
                <a:cs typeface="+mn-cs"/>
              </a:rPr>
              <a:t> the Minister, inter alia, to designate a closed season during which fish of any defined species could not be caught; to prohibit the catching or </a:t>
            </a:r>
            <a:r>
              <a:rPr lang="en-US" sz="1200" b="0" i="0" u="none" strike="noStrike" kern="1200" baseline="0" dirty="0" err="1">
                <a:solidFill>
                  <a:schemeClr val="tx1"/>
                </a:solidFill>
                <a:latin typeface="+mn-lt"/>
                <a:ea typeface="+mn-ea"/>
                <a:cs typeface="+mn-cs"/>
              </a:rPr>
              <a:t>wilful</a:t>
            </a:r>
            <a:r>
              <a:rPr lang="en-US" sz="1200" b="0" i="0" u="none" strike="noStrike" kern="1200" baseline="0" dirty="0">
                <a:solidFill>
                  <a:schemeClr val="tx1"/>
                </a:solidFill>
                <a:latin typeface="+mn-lt"/>
                <a:ea typeface="+mn-ea"/>
                <a:cs typeface="+mn-cs"/>
              </a:rPr>
              <a:t> disturbing of fish; and to </a:t>
            </a:r>
            <a:r>
              <a:rPr lang="en-US" sz="1200" b="0" i="0" u="none" strike="noStrike" kern="1200" baseline="0" dirty="0" err="1">
                <a:solidFill>
                  <a:schemeClr val="tx1"/>
                </a:solidFill>
                <a:latin typeface="+mn-lt"/>
                <a:ea typeface="+mn-ea"/>
                <a:cs typeface="+mn-cs"/>
              </a:rPr>
              <a:t>authorise</a:t>
            </a:r>
            <a:r>
              <a:rPr lang="en-US" sz="1200" b="0" i="0" u="none" strike="noStrike" kern="1200" baseline="0" dirty="0">
                <a:solidFill>
                  <a:schemeClr val="tx1"/>
                </a:solidFill>
                <a:latin typeface="+mn-lt"/>
                <a:ea typeface="+mn-ea"/>
                <a:cs typeface="+mn-cs"/>
              </a:rPr>
              <a:t> the catching of fish.</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1930s the </a:t>
            </a:r>
            <a:r>
              <a:rPr lang="en-US" sz="1200" b="0" i="0" u="none" strike="noStrike" kern="1200" baseline="0" dirty="0" err="1">
                <a:solidFill>
                  <a:schemeClr val="tx1"/>
                </a:solidFill>
                <a:latin typeface="+mn-lt"/>
                <a:ea typeface="+mn-ea"/>
                <a:cs typeface="+mn-cs"/>
              </a:rPr>
              <a:t>Dwesa</a:t>
            </a:r>
            <a:r>
              <a:rPr lang="en-US" sz="1200" b="0" i="0" u="none" strike="noStrike" kern="1200" baseline="0" dirty="0">
                <a:solidFill>
                  <a:schemeClr val="tx1"/>
                </a:solidFill>
                <a:latin typeface="+mn-lt"/>
                <a:ea typeface="+mn-ea"/>
                <a:cs typeface="+mn-cs"/>
              </a:rPr>
              <a:t> community was removed from the area and relocated to land adjacent to the fenced reserves of </a:t>
            </a:r>
            <a:r>
              <a:rPr lang="en-US" sz="1200" b="0" i="0" u="none" strike="noStrike" kern="1200" baseline="0" dirty="0" err="1">
                <a:solidFill>
                  <a:schemeClr val="tx1"/>
                </a:solidFill>
                <a:latin typeface="+mn-lt"/>
                <a:ea typeface="+mn-ea"/>
                <a:cs typeface="+mn-cs"/>
              </a:rPr>
              <a:t>Dwesa</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Cwebe</a:t>
            </a:r>
            <a:r>
              <a:rPr lang="en-US" sz="1200" b="0" i="0" u="none" strike="noStrike" kern="1200" baseline="0" dirty="0">
                <a:solidFill>
                  <a:schemeClr val="tx1"/>
                </a:solidFill>
                <a:latin typeface="+mn-lt"/>
                <a:ea typeface="+mn-ea"/>
                <a:cs typeface="+mn-cs"/>
              </a:rPr>
              <a:t>. The removal was effected to give white traders and farmers priority access to prime land. Black families were not allowed to live in the reserves but the communities continued to use the land and its resources. In the 1970s further forced removal took place as part of ‘betterment’ planning in respect of black communities as a means of concentrating them within easily controllable areas,</a:t>
            </a:r>
            <a:r>
              <a:rPr lang="en-ZA"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line with government policy at the time. The Transkei Conservation Act established the Dwesa-Cwebe Nature Reserves in 1975, and fencing of the reserves commenced with the resultant denial of access to the local villagers. During that period white families were allowed to maintain residential areas within the reserves and use the forest and sea resources whilst the local black communities were denied access to the reserve and its resources.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4</a:t>
            </a:fld>
            <a:endParaRPr lang="en-ZA"/>
          </a:p>
        </p:txBody>
      </p:sp>
    </p:spTree>
    <p:extLst>
      <p:ext uri="{BB962C8B-B14F-4D97-AF65-F5344CB8AC3E}">
        <p14:creationId xmlns:p14="http://schemas.microsoft.com/office/powerpoint/2010/main" val="396482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5</a:t>
            </a:fld>
            <a:endParaRPr lang="en-ZA"/>
          </a:p>
        </p:txBody>
      </p:sp>
    </p:spTree>
    <p:extLst>
      <p:ext uri="{BB962C8B-B14F-4D97-AF65-F5344CB8AC3E}">
        <p14:creationId xmlns:p14="http://schemas.microsoft.com/office/powerpoint/2010/main" val="163612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B60B1-C45F-4D5A-AE63-759E0F572B34}" type="slidenum">
              <a:rPr lang="en-ZA" smtClean="0"/>
              <a:t>6</a:t>
            </a:fld>
            <a:endParaRPr lang="en-ZA"/>
          </a:p>
        </p:txBody>
      </p:sp>
    </p:spTree>
    <p:extLst>
      <p:ext uri="{BB962C8B-B14F-4D97-AF65-F5344CB8AC3E}">
        <p14:creationId xmlns:p14="http://schemas.microsoft.com/office/powerpoint/2010/main" val="5108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7</a:t>
            </a:fld>
            <a:endParaRPr lang="en-ZA"/>
          </a:p>
        </p:txBody>
      </p:sp>
    </p:spTree>
    <p:extLst>
      <p:ext uri="{BB962C8B-B14F-4D97-AF65-F5344CB8AC3E}">
        <p14:creationId xmlns:p14="http://schemas.microsoft.com/office/powerpoint/2010/main" val="183882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Appellant</a:t>
            </a:r>
            <a:r>
              <a:rPr lang="en-ZA" baseline="0" dirty="0" smtClean="0"/>
              <a:t> and the </a:t>
            </a:r>
            <a:r>
              <a:rPr lang="en-ZA" baseline="0" dirty="0" err="1" smtClean="0"/>
              <a:t>Hobeni</a:t>
            </a:r>
            <a:r>
              <a:rPr lang="en-ZA" baseline="0" dirty="0" smtClean="0"/>
              <a:t> community members with legal representatives.</a:t>
            </a:r>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8</a:t>
            </a:fld>
            <a:endParaRPr lang="en-ZA"/>
          </a:p>
        </p:txBody>
      </p:sp>
    </p:spTree>
    <p:extLst>
      <p:ext uri="{BB962C8B-B14F-4D97-AF65-F5344CB8AC3E}">
        <p14:creationId xmlns:p14="http://schemas.microsoft.com/office/powerpoint/2010/main" val="313971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9</a:t>
            </a:fld>
            <a:endParaRPr lang="en-ZA"/>
          </a:p>
        </p:txBody>
      </p:sp>
    </p:spTree>
    <p:extLst>
      <p:ext uri="{BB962C8B-B14F-4D97-AF65-F5344CB8AC3E}">
        <p14:creationId xmlns:p14="http://schemas.microsoft.com/office/powerpoint/2010/main" val="351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298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244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2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436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23952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854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930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21458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52145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40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3/9/2020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9748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3530" y="1696688"/>
            <a:ext cx="4698470" cy="2983528"/>
          </a:xfrm>
          <a:prstGeom prst="rect">
            <a:avLst/>
          </a:prstGeom>
        </p:spPr>
      </p:pic>
      <p:sp>
        <p:nvSpPr>
          <p:cNvPr id="4" name="TextBox 3"/>
          <p:cNvSpPr txBox="1"/>
          <p:nvPr/>
        </p:nvSpPr>
        <p:spPr>
          <a:xfrm>
            <a:off x="1338834" y="5287899"/>
            <a:ext cx="7196328" cy="646331"/>
          </a:xfrm>
          <a:prstGeom prst="rect">
            <a:avLst/>
          </a:prstGeom>
          <a:noFill/>
        </p:spPr>
        <p:txBody>
          <a:bodyPr wrap="square" rtlCol="0">
            <a:spAutoFit/>
          </a:bodyPr>
          <a:lstStyle/>
          <a:p>
            <a:r>
              <a:rPr lang="en-ZA" dirty="0"/>
              <a:t>A customary right to fish as a legitimate defence to criminal liability – </a:t>
            </a:r>
            <a:r>
              <a:rPr lang="en-ZA" b="1" i="1" dirty="0"/>
              <a:t>Gongqose v Minister of </a:t>
            </a:r>
            <a:r>
              <a:rPr lang="en-ZA" b="1" i="1" dirty="0" smtClean="0"/>
              <a:t>DAFF 2018</a:t>
            </a:r>
            <a:endParaRPr lang="en-ZA" b="1" dirty="0"/>
          </a:p>
        </p:txBody>
      </p:sp>
      <p:sp>
        <p:nvSpPr>
          <p:cNvPr id="5" name="TextBox 4"/>
          <p:cNvSpPr txBox="1"/>
          <p:nvPr/>
        </p:nvSpPr>
        <p:spPr>
          <a:xfrm>
            <a:off x="8535162" y="5486400"/>
            <a:ext cx="3428238" cy="923330"/>
          </a:xfrm>
          <a:prstGeom prst="rect">
            <a:avLst/>
          </a:prstGeom>
          <a:noFill/>
        </p:spPr>
        <p:txBody>
          <a:bodyPr wrap="square" rtlCol="0">
            <a:spAutoFit/>
          </a:bodyPr>
          <a:lstStyle/>
          <a:p>
            <a:r>
              <a:rPr lang="en-ZA" dirty="0" smtClean="0"/>
              <a:t>ANTHEA CHRISTOFFELS DU PLESSIS PHD CANDIDATE / FACULTY OF LAW, NMU</a:t>
            </a:r>
          </a:p>
        </p:txBody>
      </p:sp>
    </p:spTree>
    <p:extLst>
      <p:ext uri="{BB962C8B-B14F-4D97-AF65-F5344CB8AC3E}">
        <p14:creationId xmlns:p14="http://schemas.microsoft.com/office/powerpoint/2010/main" val="3332356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0778" y="425042"/>
            <a:ext cx="8018272" cy="984658"/>
          </a:xfrm>
        </p:spPr>
        <p:txBody>
          <a:bodyPr>
            <a:normAutofit fontScale="90000"/>
          </a:bodyPr>
          <a:lstStyle/>
          <a:p>
            <a:r>
              <a:rPr lang="en-ZA" sz="4000" dirty="0" smtClean="0"/>
              <a:t>3. Analysis </a:t>
            </a:r>
            <a:r>
              <a:rPr lang="en-ZA" sz="4000" dirty="0"/>
              <a:t>of the law : problems </a:t>
            </a:r>
            <a:r>
              <a:rPr lang="en-ZA" sz="4000" dirty="0" smtClean="0"/>
              <a:t>&amp; Uncertainty</a:t>
            </a:r>
            <a:endParaRPr lang="en-ZA" sz="4000" dirty="0"/>
          </a:p>
        </p:txBody>
      </p:sp>
      <p:sp>
        <p:nvSpPr>
          <p:cNvPr id="3" name="Content Placeholder 2"/>
          <p:cNvSpPr>
            <a:spLocks noGrp="1"/>
          </p:cNvSpPr>
          <p:nvPr>
            <p:ph idx="1"/>
          </p:nvPr>
        </p:nvSpPr>
        <p:spPr>
          <a:xfrm>
            <a:off x="718729" y="1409700"/>
            <a:ext cx="8527470" cy="4800600"/>
          </a:xfrm>
        </p:spPr>
        <p:txBody>
          <a:bodyPr>
            <a:normAutofit fontScale="92500"/>
          </a:bodyPr>
          <a:lstStyle/>
          <a:p>
            <a:pPr>
              <a:lnSpc>
                <a:spcPct val="110000"/>
              </a:lnSpc>
              <a:spcBef>
                <a:spcPts val="600"/>
              </a:spcBef>
              <a:spcAft>
                <a:spcPts val="600"/>
              </a:spcAft>
              <a:buFont typeface="Tw Cen MT" panose="020B0602020104020603" pitchFamily="34" charset="0"/>
              <a:buChar char="?"/>
            </a:pPr>
            <a:r>
              <a:rPr lang="en-ZA" dirty="0"/>
              <a:t> The current provisions of the MLRA only mentions section 39(3) – since then no further  clarity on content, reach and meaning of customary fishing rights </a:t>
            </a:r>
          </a:p>
          <a:p>
            <a:pPr>
              <a:lnSpc>
                <a:spcPct val="110000"/>
              </a:lnSpc>
              <a:spcBef>
                <a:spcPts val="600"/>
              </a:spcBef>
              <a:spcAft>
                <a:spcPts val="600"/>
              </a:spcAft>
              <a:buFont typeface="Tw Cen MT" panose="020B0602020104020603" pitchFamily="34" charset="0"/>
              <a:buChar char="?"/>
            </a:pPr>
            <a:r>
              <a:rPr lang="en-ZA" dirty="0"/>
              <a:t> Currently the law deals with customary fishing communities parallel to regulation for recreational fishers – requiring permits to be held (see how they treat MPA Regulations for </a:t>
            </a:r>
            <a:r>
              <a:rPr lang="en-ZA" dirty="0" err="1"/>
              <a:t>Dwesa-Cwebe</a:t>
            </a:r>
            <a:r>
              <a:rPr lang="en-ZA" dirty="0"/>
              <a:t> MPA issued in 2015/2016)</a:t>
            </a:r>
          </a:p>
          <a:p>
            <a:pPr>
              <a:lnSpc>
                <a:spcPct val="110000"/>
              </a:lnSpc>
              <a:spcBef>
                <a:spcPts val="600"/>
              </a:spcBef>
              <a:spcAft>
                <a:spcPts val="600"/>
              </a:spcAft>
              <a:buFont typeface="Tw Cen MT" panose="020B0602020104020603" pitchFamily="34" charset="0"/>
              <a:buChar char="?"/>
            </a:pPr>
            <a:r>
              <a:rPr lang="en-ZA" dirty="0"/>
              <a:t> SSF-Policy recognises customary fishing rights and its distinguishing features however, this is not reflected in the </a:t>
            </a:r>
            <a:r>
              <a:rPr lang="en-ZA" dirty="0" smtClean="0"/>
              <a:t>SSF-Regulations</a:t>
            </a:r>
          </a:p>
          <a:p>
            <a:pPr>
              <a:lnSpc>
                <a:spcPct val="110000"/>
              </a:lnSpc>
              <a:spcBef>
                <a:spcPts val="600"/>
              </a:spcBef>
              <a:spcAft>
                <a:spcPts val="600"/>
              </a:spcAft>
              <a:buFont typeface="Tw Cen MT" panose="020B0602020104020603" pitchFamily="34" charset="0"/>
              <a:buChar char="?"/>
            </a:pPr>
            <a:r>
              <a:rPr lang="en-ZA" dirty="0" smtClean="0"/>
              <a:t> Customary fishing vs Subsistence fishing vs Small-scale fishing. </a:t>
            </a:r>
            <a:r>
              <a:rPr lang="en-ZA" dirty="0" smtClean="0"/>
              <a:t>These </a:t>
            </a:r>
            <a:r>
              <a:rPr lang="en-ZA" dirty="0" smtClean="0"/>
              <a:t>terminology are </a:t>
            </a:r>
            <a:r>
              <a:rPr lang="en-ZA" dirty="0" smtClean="0"/>
              <a:t>often used as synonymous – </a:t>
            </a:r>
            <a:r>
              <a:rPr lang="en-ZA" dirty="0" smtClean="0"/>
              <a:t>They are </a:t>
            </a:r>
            <a:r>
              <a:rPr lang="en-ZA" dirty="0" smtClean="0"/>
              <a:t>not </a:t>
            </a:r>
            <a:r>
              <a:rPr lang="en-ZA" dirty="0" smtClean="0"/>
              <a:t>which is </a:t>
            </a:r>
            <a:r>
              <a:rPr lang="en-ZA" dirty="0" smtClean="0"/>
              <a:t>adds to the </a:t>
            </a:r>
            <a:r>
              <a:rPr lang="en-ZA" dirty="0" smtClean="0"/>
              <a:t>disparity prevailing in </a:t>
            </a:r>
            <a:r>
              <a:rPr lang="en-ZA" dirty="0" smtClean="0"/>
              <a:t>our fisheries </a:t>
            </a:r>
            <a:r>
              <a:rPr lang="en-ZA" dirty="0" smtClean="0"/>
              <a:t>legal framework.</a:t>
            </a:r>
          </a:p>
          <a:p>
            <a:pPr>
              <a:lnSpc>
                <a:spcPct val="110000"/>
              </a:lnSpc>
              <a:spcBef>
                <a:spcPts val="600"/>
              </a:spcBef>
              <a:spcAft>
                <a:spcPts val="600"/>
              </a:spcAft>
              <a:buFont typeface="Tw Cen MT" panose="020B0602020104020603" pitchFamily="34" charset="0"/>
              <a:buChar char="?"/>
            </a:pPr>
            <a:r>
              <a:rPr lang="en-ZA" dirty="0" smtClean="0"/>
              <a:t> Disparity in the legal framework creates uncertainty about the place of customary fishing rights for communities.</a:t>
            </a:r>
          </a:p>
          <a:p>
            <a:pPr>
              <a:lnSpc>
                <a:spcPct val="110000"/>
              </a:lnSpc>
              <a:spcBef>
                <a:spcPts val="600"/>
              </a:spcBef>
              <a:spcAft>
                <a:spcPts val="600"/>
              </a:spcAft>
              <a:buFont typeface="Tw Cen MT" panose="020B0602020104020603" pitchFamily="34" charset="0"/>
              <a:buChar char="?"/>
            </a:pPr>
            <a:endParaRPr lang="en-ZA" sz="17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614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978" y="328041"/>
            <a:ext cx="8815197" cy="843534"/>
          </a:xfrm>
        </p:spPr>
        <p:txBody>
          <a:bodyPr>
            <a:normAutofit/>
          </a:bodyPr>
          <a:lstStyle/>
          <a:p>
            <a:pPr marL="914400" indent="-914400">
              <a:buFont typeface="+mj-lt"/>
              <a:buAutoNum type="arabicPeriod" startAt="4"/>
            </a:pPr>
            <a:r>
              <a:rPr lang="en-ZA" sz="3600" dirty="0" smtClean="0"/>
              <a:t>CONCERNS WITH </a:t>
            </a:r>
            <a:r>
              <a:rPr lang="en-ZA" sz="3600" dirty="0" smtClean="0"/>
              <a:t>government’s </a:t>
            </a:r>
            <a:r>
              <a:rPr lang="en-ZA" sz="3600" dirty="0"/>
              <a:t>Approach</a:t>
            </a:r>
          </a:p>
        </p:txBody>
      </p:sp>
      <p:sp>
        <p:nvSpPr>
          <p:cNvPr id="3" name="Content Placeholder 2"/>
          <p:cNvSpPr>
            <a:spLocks noGrp="1"/>
          </p:cNvSpPr>
          <p:nvPr>
            <p:ph idx="1"/>
          </p:nvPr>
        </p:nvSpPr>
        <p:spPr>
          <a:xfrm>
            <a:off x="1043178" y="1419225"/>
            <a:ext cx="10243947" cy="4242435"/>
          </a:xfrm>
        </p:spPr>
        <p:txBody>
          <a:bodyPr numCol="1">
            <a:normAutofit fontScale="85000" lnSpcReduction="20000"/>
          </a:bodyPr>
          <a:lstStyle/>
          <a:p>
            <a:pPr marL="0" indent="0">
              <a:lnSpc>
                <a:spcPct val="110000"/>
              </a:lnSpc>
              <a:spcBef>
                <a:spcPts val="600"/>
              </a:spcBef>
              <a:spcAft>
                <a:spcPts val="600"/>
              </a:spcAft>
              <a:buNone/>
            </a:pPr>
            <a:r>
              <a:rPr lang="en-ZA" sz="2400" dirty="0"/>
              <a:t>Government’s approach: </a:t>
            </a:r>
          </a:p>
          <a:p>
            <a:pPr lvl="1">
              <a:lnSpc>
                <a:spcPct val="110000"/>
              </a:lnSpc>
              <a:spcBef>
                <a:spcPts val="600"/>
              </a:spcBef>
              <a:spcAft>
                <a:spcPts val="600"/>
              </a:spcAft>
              <a:buFont typeface="Tw Cen MT" panose="020B0602020104020603" pitchFamily="34" charset="0"/>
              <a:buChar char="?"/>
            </a:pPr>
            <a:r>
              <a:rPr lang="en-ZA" sz="2400" dirty="0"/>
              <a:t>Government fails to properly engage and consult with the communities who are directly impacted (shown in all cases brought to date)</a:t>
            </a:r>
          </a:p>
          <a:p>
            <a:pPr lvl="1">
              <a:lnSpc>
                <a:spcPct val="110000"/>
              </a:lnSpc>
              <a:spcBef>
                <a:spcPts val="600"/>
              </a:spcBef>
              <a:spcAft>
                <a:spcPts val="600"/>
              </a:spcAft>
              <a:buFont typeface="Tw Cen MT" panose="020B0602020104020603" pitchFamily="34" charset="0"/>
              <a:buChar char="?"/>
            </a:pPr>
            <a:r>
              <a:rPr lang="en-ZA" sz="2400" dirty="0" smtClean="0"/>
              <a:t>Regulating </a:t>
            </a:r>
            <a:r>
              <a:rPr lang="en-ZA" sz="2400" dirty="0"/>
              <a:t>the rights of customary fishing communities similarly to recreational fishing rights (lack of permit means illegal and then arrested and dealt with like poachers) is deeply problematic since the one class of fishers is not dependent on livelihoods and expression of culture. </a:t>
            </a:r>
          </a:p>
          <a:p>
            <a:pPr lvl="1">
              <a:lnSpc>
                <a:spcPct val="110000"/>
              </a:lnSpc>
              <a:spcBef>
                <a:spcPts val="600"/>
              </a:spcBef>
              <a:spcAft>
                <a:spcPts val="600"/>
              </a:spcAft>
              <a:buFont typeface="Tw Cen MT" panose="020B0602020104020603" pitchFamily="34" charset="0"/>
              <a:buChar char="?"/>
            </a:pPr>
            <a:r>
              <a:rPr lang="en-ZA" sz="2400" dirty="0"/>
              <a:t>Customary fishers have an inherent right to fish which needs to recognised by the State and not allocated a fishing right as with other class of fishers provided for in the current legal schemes.</a:t>
            </a:r>
          </a:p>
          <a:p>
            <a:pPr lvl="1">
              <a:lnSpc>
                <a:spcPct val="110000"/>
              </a:lnSpc>
              <a:spcBef>
                <a:spcPts val="600"/>
              </a:spcBef>
              <a:spcAft>
                <a:spcPts val="600"/>
              </a:spcAft>
              <a:buFont typeface="Tw Cen MT" panose="020B0602020104020603" pitchFamily="34" charset="0"/>
              <a:buChar char="?"/>
            </a:pPr>
            <a:r>
              <a:rPr lang="en-ZA" sz="2400" dirty="0"/>
              <a:t> Piece-meal remedies when problem </a:t>
            </a:r>
            <a:r>
              <a:rPr lang="en-ZA" sz="2400" dirty="0" smtClean="0"/>
              <a:t>arise </a:t>
            </a:r>
            <a:r>
              <a:rPr lang="en-ZA" sz="2400" dirty="0"/>
              <a:t>within a specific community (MPA regulations to allow limited access with permits and bag and species limits but also includes similar relief for recreational fishers) is no solution at all but can be viewed by the fishing communities as a silencing mechanism at best.</a:t>
            </a:r>
          </a:p>
          <a:p>
            <a:pPr>
              <a:lnSpc>
                <a:spcPct val="110000"/>
              </a:lnSpc>
              <a:spcBef>
                <a:spcPts val="600"/>
              </a:spcBef>
              <a:spcAft>
                <a:spcPts val="600"/>
              </a:spcAft>
              <a:buFont typeface="Tw Cen MT" panose="020B0602020104020603" pitchFamily="34" charset="0"/>
              <a:buChar char="?"/>
            </a:pPr>
            <a:endParaRPr lang="en-ZA" sz="1700" dirty="0"/>
          </a:p>
        </p:txBody>
      </p:sp>
    </p:spTree>
    <p:extLst>
      <p:ext uri="{BB962C8B-B14F-4D97-AF65-F5344CB8AC3E}">
        <p14:creationId xmlns:p14="http://schemas.microsoft.com/office/powerpoint/2010/main" val="316793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69" y="260393"/>
            <a:ext cx="5930181" cy="854032"/>
          </a:xfrm>
        </p:spPr>
        <p:txBody>
          <a:bodyPr>
            <a:normAutofit/>
          </a:bodyPr>
          <a:lstStyle/>
          <a:p>
            <a:r>
              <a:rPr lang="en-ZA" sz="4000" dirty="0" smtClean="0"/>
              <a:t>5. Take – away </a:t>
            </a:r>
            <a:endParaRPr lang="en-ZA" sz="4000" dirty="0"/>
          </a:p>
        </p:txBody>
      </p:sp>
      <p:sp>
        <p:nvSpPr>
          <p:cNvPr id="5" name="Content Placeholder 4"/>
          <p:cNvSpPr>
            <a:spLocks noGrp="1"/>
          </p:cNvSpPr>
          <p:nvPr>
            <p:ph idx="1"/>
          </p:nvPr>
        </p:nvSpPr>
        <p:spPr>
          <a:xfrm>
            <a:off x="794469" y="1028700"/>
            <a:ext cx="10944565" cy="5391150"/>
          </a:xfrm>
        </p:spPr>
        <p:txBody>
          <a:bodyPr>
            <a:noAutofit/>
          </a:bodyPr>
          <a:lstStyle/>
          <a:p>
            <a:pPr>
              <a:lnSpc>
                <a:spcPct val="120000"/>
              </a:lnSpc>
              <a:spcBef>
                <a:spcPts val="600"/>
              </a:spcBef>
              <a:spcAft>
                <a:spcPts val="600"/>
              </a:spcAft>
              <a:buFont typeface="Wingdings" panose="05000000000000000000" pitchFamily="2" charset="2"/>
              <a:buChar char="v"/>
            </a:pPr>
            <a:r>
              <a:rPr lang="en-ZA" sz="2000" dirty="0" smtClean="0"/>
              <a:t>This case established a customary right to fish as a legitimate defence to criminal sanction imposed on persons otherwise fishing in restricted MPA’s; </a:t>
            </a:r>
          </a:p>
          <a:p>
            <a:pPr>
              <a:lnSpc>
                <a:spcPct val="120000"/>
              </a:lnSpc>
              <a:spcBef>
                <a:spcPts val="600"/>
              </a:spcBef>
              <a:spcAft>
                <a:spcPts val="600"/>
              </a:spcAft>
              <a:buFont typeface="Wingdings" panose="05000000000000000000" pitchFamily="2" charset="2"/>
              <a:buChar char="v"/>
            </a:pPr>
            <a:r>
              <a:rPr lang="en-ZA" sz="2000" dirty="0" smtClean="0"/>
              <a:t>However, without the necessary clarity in the law it is practically difficult to enforce the law as the Gongqose case clearly illustrates;</a:t>
            </a:r>
          </a:p>
          <a:p>
            <a:pPr>
              <a:lnSpc>
                <a:spcPct val="120000"/>
              </a:lnSpc>
              <a:spcBef>
                <a:spcPts val="600"/>
              </a:spcBef>
              <a:spcAft>
                <a:spcPts val="600"/>
              </a:spcAft>
              <a:buFont typeface="Wingdings" panose="05000000000000000000" pitchFamily="2" charset="2"/>
              <a:buChar char="v"/>
            </a:pPr>
            <a:r>
              <a:rPr lang="en-ZA" sz="2000" dirty="0" smtClean="0"/>
              <a:t>Customary fishing communities will continue to be vulnerable to criminal liability and legal sanction;</a:t>
            </a:r>
          </a:p>
          <a:p>
            <a:pPr>
              <a:lnSpc>
                <a:spcPct val="120000"/>
              </a:lnSpc>
              <a:spcBef>
                <a:spcPts val="600"/>
              </a:spcBef>
              <a:spcAft>
                <a:spcPts val="600"/>
              </a:spcAft>
              <a:buFont typeface="Wingdings" panose="05000000000000000000" pitchFamily="2" charset="2"/>
              <a:buChar char="v"/>
            </a:pPr>
            <a:r>
              <a:rPr lang="en-ZA" sz="2000" dirty="0" smtClean="0"/>
              <a:t>Customary fishing rights cannot be “allocated rights” similar to other fishing rights;</a:t>
            </a:r>
          </a:p>
          <a:p>
            <a:pPr>
              <a:lnSpc>
                <a:spcPct val="120000"/>
              </a:lnSpc>
              <a:spcBef>
                <a:spcPts val="600"/>
              </a:spcBef>
              <a:spcAft>
                <a:spcPts val="600"/>
              </a:spcAft>
              <a:buFont typeface="Wingdings" panose="05000000000000000000" pitchFamily="2" charset="2"/>
              <a:buChar char="v"/>
            </a:pPr>
            <a:r>
              <a:rPr lang="en-ZA" sz="2000" dirty="0" smtClean="0"/>
              <a:t>Proper consultation and engagement with the local communities is indispensable/imperative;</a:t>
            </a:r>
          </a:p>
          <a:p>
            <a:pPr>
              <a:lnSpc>
                <a:spcPct val="120000"/>
              </a:lnSpc>
              <a:spcBef>
                <a:spcPts val="600"/>
              </a:spcBef>
              <a:spcAft>
                <a:spcPts val="600"/>
              </a:spcAft>
              <a:buFont typeface="Wingdings" panose="05000000000000000000" pitchFamily="2" charset="2"/>
              <a:buChar char="v"/>
            </a:pPr>
            <a:r>
              <a:rPr lang="en-ZA" sz="2000" dirty="0" smtClean="0"/>
              <a:t>Piece-meal solutions are not sustainable and cannot be par for the course as customary fishing communities in various areas of the coast have become accustomed to;</a:t>
            </a:r>
          </a:p>
          <a:p>
            <a:pPr>
              <a:lnSpc>
                <a:spcPct val="120000"/>
              </a:lnSpc>
              <a:spcBef>
                <a:spcPts val="600"/>
              </a:spcBef>
              <a:spcAft>
                <a:spcPts val="600"/>
              </a:spcAft>
              <a:buFont typeface="Wingdings" panose="05000000000000000000" pitchFamily="2" charset="2"/>
              <a:buChar char="v"/>
            </a:pPr>
            <a:r>
              <a:rPr lang="en-ZA" sz="2000" dirty="0" smtClean="0"/>
              <a:t>Proper and holistic reform of the legal framework is necessary to ensure that customary fishing communities are no longer treated as the step-child of the ‘fishing rights family’ but rather granted their place as legitimate fishing rights holders alongside other fishing rights holders.</a:t>
            </a:r>
          </a:p>
          <a:p>
            <a:endParaRPr lang="en-ZA" dirty="0"/>
          </a:p>
          <a:p>
            <a:endParaRPr lang="en-ZA" dirty="0"/>
          </a:p>
          <a:p>
            <a:endParaRPr lang="en-ZA" dirty="0"/>
          </a:p>
        </p:txBody>
      </p:sp>
    </p:spTree>
    <p:extLst>
      <p:ext uri="{BB962C8B-B14F-4D97-AF65-F5344CB8AC3E}">
        <p14:creationId xmlns:p14="http://schemas.microsoft.com/office/powerpoint/2010/main" val="123775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203" y="524637"/>
            <a:ext cx="9720072" cy="1499616"/>
          </a:xfrm>
        </p:spPr>
        <p:txBody>
          <a:bodyPr/>
          <a:lstStyle/>
          <a:p>
            <a:r>
              <a:rPr lang="en-ZA" dirty="0"/>
              <a:t>TALKING POINTS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9700046"/>
              </p:ext>
            </p:extLst>
          </p:nvPr>
        </p:nvGraphicFramePr>
        <p:xfrm>
          <a:off x="679322" y="1628775"/>
          <a:ext cx="10903077" cy="41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74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ZA" sz="4000" dirty="0" smtClean="0">
                <a:solidFill>
                  <a:srgbClr val="FFFFFF"/>
                </a:solidFill>
                <a:latin typeface="+mn-lt"/>
              </a:rPr>
              <a:t>1. HISTORY/ facts/ISSUES/litigation</a:t>
            </a:r>
            <a:endParaRPr lang="en-ZA" sz="4000" dirty="0">
              <a:solidFill>
                <a:srgbClr val="FFFFFF"/>
              </a:solidFill>
              <a:latin typeface="+mn-lt"/>
            </a:endParaRPr>
          </a:p>
        </p:txBody>
      </p:sp>
      <p:sp>
        <p:nvSpPr>
          <p:cNvPr id="26" name="Content Placeholder 2"/>
          <p:cNvSpPr>
            <a:spLocks noGrp="1"/>
          </p:cNvSpPr>
          <p:nvPr>
            <p:ph idx="1"/>
          </p:nvPr>
        </p:nvSpPr>
        <p:spPr>
          <a:xfrm>
            <a:off x="5008198" y="409576"/>
            <a:ext cx="6374177" cy="5791200"/>
          </a:xfrm>
        </p:spPr>
        <p:txBody>
          <a:bodyPr anchor="ctr">
            <a:noAutofit/>
          </a:bodyPr>
          <a:lstStyle/>
          <a:p>
            <a:pPr marL="0" indent="0">
              <a:buNone/>
            </a:pPr>
            <a:r>
              <a:rPr lang="en-ZA" dirty="0"/>
              <a:t>The appellants are members of the </a:t>
            </a:r>
            <a:r>
              <a:rPr lang="en-ZA" i="1" dirty="0" err="1"/>
              <a:t>Hobeni</a:t>
            </a:r>
            <a:r>
              <a:rPr lang="en-ZA" dirty="0"/>
              <a:t> community.</a:t>
            </a:r>
          </a:p>
          <a:p>
            <a:pPr marL="0" indent="0">
              <a:buNone/>
            </a:pPr>
            <a:r>
              <a:rPr lang="en-ZA" dirty="0"/>
              <a:t>Arrested and charged with attempting to fish in the </a:t>
            </a:r>
            <a:r>
              <a:rPr lang="en-ZA" i="1" dirty="0" err="1"/>
              <a:t>Dwesa-Cwebe</a:t>
            </a:r>
            <a:r>
              <a:rPr lang="en-ZA" dirty="0"/>
              <a:t> MPA in 2010</a:t>
            </a:r>
          </a:p>
          <a:p>
            <a:pPr marL="0" indent="0">
              <a:buNone/>
            </a:pPr>
            <a:r>
              <a:rPr lang="en-ZA" dirty="0"/>
              <a:t>Allegedly </a:t>
            </a:r>
            <a:r>
              <a:rPr lang="en-ZA" dirty="0" smtClean="0"/>
              <a:t>contravened </a:t>
            </a:r>
            <a:r>
              <a:rPr lang="en-ZA" dirty="0"/>
              <a:t>the following laws: </a:t>
            </a:r>
          </a:p>
          <a:p>
            <a:pPr marL="0" indent="0">
              <a:buNone/>
            </a:pPr>
            <a:r>
              <a:rPr lang="en-ZA" dirty="0"/>
              <a:t>MLRA &amp; </a:t>
            </a:r>
            <a:r>
              <a:rPr lang="en-US" dirty="0"/>
              <a:t>Environmental Conservation Decree</a:t>
            </a:r>
            <a:endParaRPr lang="en-ZA" dirty="0"/>
          </a:p>
          <a:p>
            <a:pPr>
              <a:spcBef>
                <a:spcPts val="600"/>
              </a:spcBef>
              <a:spcAft>
                <a:spcPts val="0"/>
              </a:spcAft>
              <a:buFont typeface="Wingdings" panose="05000000000000000000" pitchFamily="2" charset="2"/>
              <a:buChar char="q"/>
            </a:pPr>
            <a:r>
              <a:rPr lang="en-ZA" dirty="0"/>
              <a:t>  Fishing in a MPA without permission </a:t>
            </a:r>
          </a:p>
          <a:p>
            <a:pPr marL="0" indent="0">
              <a:spcBef>
                <a:spcPts val="600"/>
              </a:spcBef>
              <a:spcAft>
                <a:spcPts val="0"/>
              </a:spcAft>
              <a:buNone/>
            </a:pPr>
            <a:r>
              <a:rPr lang="en-ZA" dirty="0"/>
              <a:t>     [Section </a:t>
            </a:r>
            <a:r>
              <a:rPr lang="en-ZA" dirty="0" smtClean="0"/>
              <a:t>43 – MLRA</a:t>
            </a:r>
            <a:r>
              <a:rPr lang="en-ZA" dirty="0"/>
              <a:t>] </a:t>
            </a:r>
          </a:p>
          <a:p>
            <a:pPr>
              <a:spcBef>
                <a:spcPts val="600"/>
              </a:spcBef>
              <a:spcAft>
                <a:spcPts val="0"/>
              </a:spcAft>
              <a:buFont typeface="Wingdings" panose="05000000000000000000" pitchFamily="2" charset="2"/>
              <a:buChar char="q"/>
              <a:tabLst>
                <a:tab pos="447675" algn="l"/>
              </a:tabLst>
            </a:pPr>
            <a:r>
              <a:rPr lang="en-ZA" dirty="0"/>
              <a:t>  Entering a Nature Reserve(MPA) without a permit  </a:t>
            </a:r>
          </a:p>
          <a:p>
            <a:pPr marL="0" indent="0">
              <a:spcBef>
                <a:spcPts val="600"/>
              </a:spcBef>
              <a:spcAft>
                <a:spcPts val="0"/>
              </a:spcAft>
              <a:buNone/>
              <a:tabLst>
                <a:tab pos="447675" algn="l"/>
              </a:tabLst>
            </a:pPr>
            <a:r>
              <a:rPr lang="en-ZA" dirty="0"/>
              <a:t>     [Section 29(1)(</a:t>
            </a:r>
            <a:r>
              <a:rPr lang="en-ZA" dirty="0" smtClean="0"/>
              <a:t>a) – </a:t>
            </a:r>
            <a:r>
              <a:rPr lang="en-US" dirty="0" smtClean="0"/>
              <a:t>Conservation </a:t>
            </a:r>
            <a:r>
              <a:rPr lang="en-US" dirty="0"/>
              <a:t>Decree] </a:t>
            </a:r>
            <a:r>
              <a:rPr lang="en-ZA" dirty="0"/>
              <a:t> </a:t>
            </a:r>
          </a:p>
          <a:p>
            <a:pPr defTabSz="447675">
              <a:spcBef>
                <a:spcPts val="600"/>
              </a:spcBef>
              <a:spcAft>
                <a:spcPts val="0"/>
              </a:spcAft>
              <a:buFont typeface="Wingdings" panose="05000000000000000000" pitchFamily="2" charset="2"/>
              <a:buChar char="q"/>
            </a:pPr>
            <a:r>
              <a:rPr lang="en-ZA" dirty="0"/>
              <a:t>  Being in possession of </a:t>
            </a:r>
            <a:r>
              <a:rPr lang="en-US" dirty="0"/>
              <a:t>any weapon, explosive, trap </a:t>
            </a:r>
            <a:r>
              <a:rPr lang="en-US" dirty="0" smtClean="0"/>
              <a:t>	or poison </a:t>
            </a:r>
            <a:r>
              <a:rPr lang="en-US" dirty="0"/>
              <a:t>(e.g. fishing gear</a:t>
            </a:r>
            <a:r>
              <a:rPr lang="en-US" dirty="0" smtClean="0"/>
              <a:t>) </a:t>
            </a:r>
            <a:r>
              <a:rPr lang="en-US" dirty="0"/>
              <a:t>[</a:t>
            </a:r>
            <a:r>
              <a:rPr lang="en-ZA" dirty="0"/>
              <a:t>Section 29(1)(</a:t>
            </a:r>
            <a:r>
              <a:rPr lang="en-ZA" dirty="0" smtClean="0"/>
              <a:t>b) – 	Conservation </a:t>
            </a:r>
            <a:r>
              <a:rPr lang="en-US" dirty="0" smtClean="0"/>
              <a:t>Decree</a:t>
            </a:r>
            <a:r>
              <a:rPr lang="en-US" dirty="0"/>
              <a:t>]</a:t>
            </a:r>
            <a:endParaRPr lang="en-ZA" dirty="0"/>
          </a:p>
          <a:p>
            <a:pPr defTabSz="447675">
              <a:spcBef>
                <a:spcPts val="600"/>
              </a:spcBef>
              <a:spcAft>
                <a:spcPts val="0"/>
              </a:spcAft>
              <a:buFont typeface="Wingdings" panose="05000000000000000000" pitchFamily="2" charset="2"/>
              <a:buChar char="q"/>
            </a:pPr>
            <a:r>
              <a:rPr lang="en-ZA" dirty="0"/>
              <a:t>  Killing/disturbance of other species other than the </a:t>
            </a:r>
            <a:r>
              <a:rPr lang="en-ZA" dirty="0" smtClean="0"/>
              <a:t>	fish caught </a:t>
            </a:r>
            <a:r>
              <a:rPr lang="en-ZA" dirty="0"/>
              <a:t> </a:t>
            </a:r>
            <a:r>
              <a:rPr lang="en-ZA" dirty="0" smtClean="0"/>
              <a:t>[</a:t>
            </a:r>
            <a:r>
              <a:rPr lang="en-ZA" dirty="0"/>
              <a:t>Section 29(1)(</a:t>
            </a:r>
            <a:r>
              <a:rPr lang="en-ZA" dirty="0" smtClean="0"/>
              <a:t>c) –</a:t>
            </a:r>
            <a:r>
              <a:rPr lang="en-US" dirty="0" smtClean="0"/>
              <a:t>Conservation </a:t>
            </a:r>
            <a:r>
              <a:rPr lang="en-US" dirty="0"/>
              <a:t>Decree]</a:t>
            </a:r>
            <a:endParaRPr lang="en-ZA" dirty="0"/>
          </a:p>
        </p:txBody>
      </p:sp>
    </p:spTree>
    <p:extLst>
      <p:ext uri="{BB962C8B-B14F-4D97-AF65-F5344CB8AC3E}">
        <p14:creationId xmlns:p14="http://schemas.microsoft.com/office/powerpoint/2010/main" val="3746293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2396" y="70908"/>
            <a:ext cx="3391900" cy="3443817"/>
          </a:xfrm>
        </p:spPr>
        <p:txBody>
          <a:bodyPr>
            <a:normAutofit/>
          </a:bodyPr>
          <a:lstStyle/>
          <a:p>
            <a:pPr algn="r">
              <a:tabLst>
                <a:tab pos="1343025" algn="l"/>
              </a:tabLst>
            </a:pPr>
            <a:r>
              <a:rPr lang="en-ZA" sz="4000" dirty="0">
                <a:solidFill>
                  <a:srgbClr val="FFFFFF"/>
                </a:solidFill>
                <a:latin typeface="+mn-lt"/>
              </a:rPr>
              <a:t>1. HISTORY/ facts/ISSUES/litigation</a:t>
            </a:r>
          </a:p>
        </p:txBody>
      </p:sp>
      <p:sp>
        <p:nvSpPr>
          <p:cNvPr id="4" name="Content Placeholder 3"/>
          <p:cNvSpPr>
            <a:spLocks noGrp="1"/>
          </p:cNvSpPr>
          <p:nvPr>
            <p:ph idx="1"/>
          </p:nvPr>
        </p:nvSpPr>
        <p:spPr>
          <a:xfrm>
            <a:off x="4810125" y="230293"/>
            <a:ext cx="7067549" cy="6294331"/>
          </a:xfrm>
        </p:spPr>
        <p:txBody>
          <a:bodyPr>
            <a:normAutofit/>
          </a:bodyPr>
          <a:lstStyle/>
          <a:p>
            <a:pPr lvl="0">
              <a:buFont typeface="Wingdings" panose="05000000000000000000" pitchFamily="2" charset="2"/>
              <a:buChar char="§"/>
            </a:pPr>
            <a:r>
              <a:rPr lang="en-ZA" dirty="0" smtClean="0"/>
              <a:t>Enforcement </a:t>
            </a:r>
            <a:r>
              <a:rPr lang="en-ZA" dirty="0"/>
              <a:t>of the prohibition on fishing in the MPA (2000) only started in 2005.</a:t>
            </a:r>
          </a:p>
          <a:p>
            <a:pPr lvl="0">
              <a:buFont typeface="Wingdings" panose="05000000000000000000" pitchFamily="2" charset="2"/>
              <a:buChar char="§"/>
            </a:pPr>
            <a:r>
              <a:rPr lang="en-ZA" dirty="0"/>
              <a:t>2000-2005: Dwesa-Cwebe communities continued to fish according to their customary rights and practices.</a:t>
            </a:r>
          </a:p>
          <a:p>
            <a:pPr lvl="0">
              <a:buFont typeface="Wingdings" panose="05000000000000000000" pitchFamily="2" charset="2"/>
              <a:buChar char="§"/>
            </a:pPr>
            <a:r>
              <a:rPr lang="en-ZA" dirty="0"/>
              <a:t>2006-2008: Attempts were made (but failed) to engage the DEAT concerning the communities’ access to and sustainable use of marine resources. </a:t>
            </a:r>
          </a:p>
          <a:p>
            <a:pPr lvl="0"/>
            <a:r>
              <a:rPr lang="en-ZA" dirty="0"/>
              <a:t>Litigation history:</a:t>
            </a:r>
          </a:p>
          <a:p>
            <a:pPr lvl="0"/>
            <a:r>
              <a:rPr lang="en-ZA" dirty="0"/>
              <a:t>Elliotdale Magistrates Court (2012) → Mthatha High Court (2015) ⇢ Supreme Court of Appeal (2018)</a:t>
            </a:r>
          </a:p>
          <a:p>
            <a:pPr lvl="0"/>
            <a:r>
              <a:rPr lang="en-ZA" dirty="0"/>
              <a:t>Main legal issues: </a:t>
            </a:r>
          </a:p>
          <a:p>
            <a:pPr lvl="0">
              <a:buFont typeface="Wingdings" panose="05000000000000000000" pitchFamily="2" charset="2"/>
              <a:buChar char="Ø"/>
            </a:pPr>
            <a:r>
              <a:rPr lang="en-ZA" dirty="0"/>
              <a:t>Can the exercise of a customary right to fish be raised as a defence in criminal proceedings?</a:t>
            </a:r>
          </a:p>
          <a:p>
            <a:pPr lvl="0">
              <a:buFont typeface="Wingdings" panose="05000000000000000000" pitchFamily="2" charset="2"/>
              <a:buChar char="Ø"/>
            </a:pPr>
            <a:r>
              <a:rPr lang="en-ZA" dirty="0"/>
              <a:t>Can a customary right of access to marine resources render fishing without a permit, in the MPA, lawful?</a:t>
            </a:r>
          </a:p>
          <a:p>
            <a:pPr>
              <a:buFont typeface="Wingdings" panose="05000000000000000000" pitchFamily="2" charset="2"/>
              <a:buChar char="Ø"/>
            </a:pPr>
            <a:endParaRPr lang="en-ZA"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2" r="1679" b="4480"/>
          <a:stretch/>
        </p:blipFill>
        <p:spPr>
          <a:xfrm>
            <a:off x="-28043" y="2821237"/>
            <a:ext cx="4682339" cy="2674688"/>
          </a:xfrm>
          <a:prstGeom prst="rect">
            <a:avLst/>
          </a:prstGeom>
        </p:spPr>
      </p:pic>
    </p:spTree>
    <p:extLst>
      <p:ext uri="{BB962C8B-B14F-4D97-AF65-F5344CB8AC3E}">
        <p14:creationId xmlns:p14="http://schemas.microsoft.com/office/powerpoint/2010/main" val="86307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73" y="990601"/>
            <a:ext cx="5942457" cy="5603974"/>
          </a:xfrm>
          <a:prstGeom prst="rect">
            <a:avLst/>
          </a:prstGeom>
        </p:spPr>
      </p:pic>
      <p:sp>
        <p:nvSpPr>
          <p:cNvPr id="2" name="Title 1"/>
          <p:cNvSpPr>
            <a:spLocks noGrp="1"/>
          </p:cNvSpPr>
          <p:nvPr>
            <p:ph type="title"/>
          </p:nvPr>
        </p:nvSpPr>
        <p:spPr>
          <a:xfrm>
            <a:off x="805053" y="0"/>
            <a:ext cx="5412074" cy="1111449"/>
          </a:xfrm>
        </p:spPr>
        <p:txBody>
          <a:bodyPr>
            <a:normAutofit/>
          </a:bodyPr>
          <a:lstStyle/>
          <a:p>
            <a:r>
              <a:rPr lang="en-ZA" sz="3200" dirty="0" smtClean="0"/>
              <a:t>DWESA – CWEBE MPA</a:t>
            </a:r>
            <a:endParaRPr lang="en-ZA" sz="3200" dirty="0"/>
          </a:p>
        </p:txBody>
      </p:sp>
      <p:pic>
        <p:nvPicPr>
          <p:cNvPr id="4" name="Content Placeholder 3"/>
          <p:cNvPicPr>
            <a:picLocks noGrp="1" noChangeAspect="1"/>
          </p:cNvPicPr>
          <p:nvPr>
            <p:ph idx="1"/>
          </p:nvPr>
        </p:nvPicPr>
        <p:blipFill>
          <a:blip r:embed="rId4"/>
          <a:stretch>
            <a:fillRect/>
          </a:stretch>
        </p:blipFill>
        <p:spPr>
          <a:xfrm>
            <a:off x="7131527" y="546199"/>
            <a:ext cx="4669948" cy="6134100"/>
          </a:xfrm>
          <a:prstGeom prst="rect">
            <a:avLst/>
          </a:prstGeom>
        </p:spPr>
      </p:pic>
    </p:spTree>
    <p:extLst>
      <p:ext uri="{BB962C8B-B14F-4D97-AF65-F5344CB8AC3E}">
        <p14:creationId xmlns:p14="http://schemas.microsoft.com/office/powerpoint/2010/main" val="146882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617022" y="1003910"/>
            <a:ext cx="3659111" cy="2744333"/>
          </a:xfrm>
          <a:prstGeom prst="rect">
            <a:avLst/>
          </a:prstGeom>
        </p:spPr>
      </p:pic>
      <p:pic>
        <p:nvPicPr>
          <p:cNvPr id="1028" name="Picture 4" descr="Image result for Dwesa Cwebe Communitie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60429" y="1075173"/>
            <a:ext cx="3644400" cy="2733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319935" y="4067118"/>
            <a:ext cx="3362313" cy="2511846"/>
          </a:xfrm>
          <a:prstGeom prst="rect">
            <a:avLst/>
          </a:prstGeom>
        </p:spPr>
      </p:pic>
      <p:pic>
        <p:nvPicPr>
          <p:cNvPr id="1026" name="Picture 2" descr="The Haven Hotel complex at Mbashe River mouth. Picture: Supplied"/>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23178" y="4294278"/>
            <a:ext cx="3657826" cy="20575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47903" y="190500"/>
            <a:ext cx="9720072" cy="806791"/>
          </a:xfrm>
        </p:spPr>
        <p:txBody>
          <a:bodyPr/>
          <a:lstStyle/>
          <a:p>
            <a:r>
              <a:rPr lang="en-ZA" dirty="0" smtClean="0"/>
              <a:t>COMMUNITY REALITY VS RECREATIONAL LUXURY</a:t>
            </a:r>
            <a:endParaRPr lang="en-ZA" dirty="0"/>
          </a:p>
        </p:txBody>
      </p:sp>
      <p:pic>
        <p:nvPicPr>
          <p:cNvPr id="9" name="Picture 8"/>
          <p:cNvPicPr>
            <a:picLocks noChangeAspect="1"/>
          </p:cNvPicPr>
          <p:nvPr/>
        </p:nvPicPr>
        <p:blipFill>
          <a:blip r:embed="rId7"/>
          <a:stretch>
            <a:fillRect/>
          </a:stretch>
        </p:blipFill>
        <p:spPr>
          <a:xfrm>
            <a:off x="168592" y="997291"/>
            <a:ext cx="4364134" cy="2889064"/>
          </a:xfrm>
          <a:prstGeom prst="rect">
            <a:avLst/>
          </a:prstGeom>
        </p:spPr>
      </p:pic>
      <p:sp>
        <p:nvSpPr>
          <p:cNvPr id="10" name="TextBox 9"/>
          <p:cNvSpPr txBox="1"/>
          <p:nvPr/>
        </p:nvSpPr>
        <p:spPr>
          <a:xfrm>
            <a:off x="3814956" y="4067118"/>
            <a:ext cx="4275513" cy="2554545"/>
          </a:xfrm>
          <a:prstGeom prst="rect">
            <a:avLst/>
          </a:prstGeom>
          <a:solidFill>
            <a:srgbClr val="00B0F0"/>
          </a:solidFill>
        </p:spPr>
        <p:txBody>
          <a:bodyPr wrap="square" rtlCol="0">
            <a:spAutoFit/>
          </a:bodyPr>
          <a:lstStyle/>
          <a:p>
            <a:pPr algn="just"/>
            <a:r>
              <a:rPr lang="en-US" sz="1600" dirty="0" smtClean="0"/>
              <a:t>The MPA is located </a:t>
            </a:r>
            <a:r>
              <a:rPr lang="en-US" sz="1600" dirty="0"/>
              <a:t>in the former Transkei, on the east coast of South Africa, north-east of East London. </a:t>
            </a:r>
            <a:r>
              <a:rPr lang="en-US" sz="1600" dirty="0" smtClean="0"/>
              <a:t> It </a:t>
            </a:r>
            <a:r>
              <a:rPr lang="en-US" sz="1600" dirty="0"/>
              <a:t>incorporates approximately 19 km of mainly rocky shore coastline and extends 6 nautical miles (10.8 km) out to sea. The MPA is adjacent to the Dwesa-Cwebe Nature Reserve (the Reserve) which was the subject of a successful land claim by communities of the </a:t>
            </a:r>
            <a:r>
              <a:rPr lang="en-US" sz="1600" dirty="0" smtClean="0"/>
              <a:t>area. The Haven Hotel Complex is a popular tourist destination an angling attraction.</a:t>
            </a:r>
            <a:endParaRPr lang="en-US" sz="1600" dirty="0"/>
          </a:p>
        </p:txBody>
      </p:sp>
    </p:spTree>
    <p:extLst>
      <p:ext uri="{BB962C8B-B14F-4D97-AF65-F5344CB8AC3E}">
        <p14:creationId xmlns:p14="http://schemas.microsoft.com/office/powerpoint/2010/main" val="194401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5263" y="804333"/>
            <a:ext cx="3391900" cy="5249334"/>
          </a:xfrm>
        </p:spPr>
        <p:txBody>
          <a:bodyPr>
            <a:normAutofit/>
          </a:bodyPr>
          <a:lstStyle/>
          <a:p>
            <a:pPr algn="r"/>
            <a:r>
              <a:rPr lang="en-ZA" sz="4000" dirty="0">
                <a:solidFill>
                  <a:srgbClr val="FFFFFF"/>
                </a:solidFill>
                <a:latin typeface="Tw Cen MT" panose="020B0602020104020603"/>
              </a:rPr>
              <a:t>2. The </a:t>
            </a:r>
            <a:r>
              <a:rPr lang="en-ZA" sz="4000" dirty="0" smtClean="0">
                <a:solidFill>
                  <a:srgbClr val="FFFFFF"/>
                </a:solidFill>
                <a:latin typeface="Tw Cen MT" panose="020B0602020104020603"/>
              </a:rPr>
              <a:t>judgement: </a:t>
            </a:r>
            <a:r>
              <a:rPr lang="en-ZA" sz="4000" dirty="0">
                <a:solidFill>
                  <a:srgbClr val="FFFFFF"/>
                </a:solidFill>
                <a:latin typeface="Tw Cen MT" panose="020B0602020104020603"/>
              </a:rPr>
              <a:t>Meaning</a:t>
            </a:r>
            <a:br>
              <a:rPr lang="en-ZA" sz="4000" dirty="0">
                <a:solidFill>
                  <a:srgbClr val="FFFFFF"/>
                </a:solidFill>
                <a:latin typeface="Tw Cen MT" panose="020B0602020104020603"/>
              </a:rPr>
            </a:br>
            <a:r>
              <a:rPr lang="en-ZA" sz="4000" dirty="0">
                <a:solidFill>
                  <a:srgbClr val="FFFFFF"/>
                </a:solidFill>
                <a:latin typeface="Tw Cen MT" panose="020B0602020104020603"/>
              </a:rPr>
              <a:t>and</a:t>
            </a:r>
            <a:br>
              <a:rPr lang="en-ZA" sz="4000" dirty="0">
                <a:solidFill>
                  <a:srgbClr val="FFFFFF"/>
                </a:solidFill>
                <a:latin typeface="Tw Cen MT" panose="020B0602020104020603"/>
              </a:rPr>
            </a:br>
            <a:r>
              <a:rPr lang="en-ZA" sz="4000" dirty="0">
                <a:solidFill>
                  <a:srgbClr val="FFFFFF"/>
                </a:solidFill>
                <a:latin typeface="Tw Cen MT" panose="020B0602020104020603"/>
              </a:rPr>
              <a:t>impact</a:t>
            </a:r>
            <a:endParaRPr lang="en-ZA" sz="3200" dirty="0">
              <a:solidFill>
                <a:srgbClr val="FFFFFF"/>
              </a:solidFill>
            </a:endParaRPr>
          </a:p>
        </p:txBody>
      </p:sp>
      <p:sp>
        <p:nvSpPr>
          <p:cNvPr id="6" name="Rectangle 5"/>
          <p:cNvSpPr/>
          <p:nvPr/>
        </p:nvSpPr>
        <p:spPr>
          <a:xfrm>
            <a:off x="5010150" y="434807"/>
            <a:ext cx="6610350" cy="5137318"/>
          </a:xfrm>
          <a:prstGeom prst="rect">
            <a:avLst/>
          </a:prstGeom>
        </p:spPr>
        <p:txBody>
          <a:bodyPr vert="horz" lIns="45720" tIns="45720" rIns="45720" bIns="45720" rtlCol="0" anchor="ctr">
            <a:normAutofit fontScale="92500"/>
          </a:bodyPr>
          <a:lstStyle/>
          <a:p>
            <a:pPr defTabSz="914400">
              <a:spcBef>
                <a:spcPts val="600"/>
              </a:spcBef>
              <a:spcAft>
                <a:spcPts val="600"/>
              </a:spcAft>
              <a:buClr>
                <a:schemeClr val="accent1"/>
              </a:buClr>
              <a:buSzPct val="100000"/>
            </a:pPr>
            <a:r>
              <a:rPr lang="en-ZA" sz="2200" dirty="0"/>
              <a:t>The three courts differed on the application and interpretation of the law particularly the provisions MLRA and customary rights and hence the matter was appealed to the SCA but all three courts accepted that the</a:t>
            </a:r>
            <a:r>
              <a:rPr lang="en-ZA" sz="2200" dirty="0" smtClean="0"/>
              <a:t>:</a:t>
            </a:r>
          </a:p>
          <a:p>
            <a:pPr indent="-342900" defTabSz="914400">
              <a:lnSpc>
                <a:spcPct val="150000"/>
              </a:lnSpc>
              <a:spcBef>
                <a:spcPts val="600"/>
              </a:spcBef>
              <a:spcAft>
                <a:spcPts val="600"/>
              </a:spcAft>
              <a:buClr>
                <a:schemeClr val="accent1"/>
              </a:buClr>
              <a:buSzPct val="100000"/>
              <a:buFont typeface="Wingdings" panose="05000000000000000000" pitchFamily="2" charset="2"/>
              <a:buChar char="q"/>
            </a:pPr>
            <a:r>
              <a:rPr lang="en-ZA" sz="2200" dirty="0" smtClean="0"/>
              <a:t> status of customary law is an equal and original  source of law;</a:t>
            </a:r>
          </a:p>
          <a:p>
            <a:pPr indent="-342900" defTabSz="914400">
              <a:lnSpc>
                <a:spcPct val="150000"/>
              </a:lnSpc>
              <a:spcBef>
                <a:spcPts val="600"/>
              </a:spcBef>
              <a:spcAft>
                <a:spcPts val="600"/>
              </a:spcAft>
              <a:buClr>
                <a:schemeClr val="accent1"/>
              </a:buClr>
              <a:buSzPct val="100000"/>
              <a:buFont typeface="Wingdings" panose="05000000000000000000" pitchFamily="2" charset="2"/>
              <a:buChar char="q"/>
            </a:pPr>
            <a:r>
              <a:rPr lang="en-ZA" sz="2200" dirty="0" smtClean="0"/>
              <a:t>recognition and application of customary law rests on a right to culture in terms  of sections 30; 31 &amp; 39 of the Constitution;</a:t>
            </a:r>
          </a:p>
          <a:p>
            <a:pPr indent="-342900" defTabSz="914400">
              <a:lnSpc>
                <a:spcPct val="150000"/>
              </a:lnSpc>
              <a:spcBef>
                <a:spcPts val="600"/>
              </a:spcBef>
              <a:spcAft>
                <a:spcPts val="600"/>
              </a:spcAft>
              <a:buClr>
                <a:schemeClr val="accent1"/>
              </a:buClr>
              <a:buSzPct val="100000"/>
              <a:buFont typeface="Wingdings" panose="05000000000000000000" pitchFamily="2" charset="2"/>
              <a:buChar char="q"/>
            </a:pPr>
            <a:r>
              <a:rPr lang="en-ZA" sz="2200" dirty="0" smtClean="0"/>
              <a:t>appellants had demonstrated and exercised their </a:t>
            </a:r>
          </a:p>
          <a:p>
            <a:pPr indent="-91440" defTabSz="914400">
              <a:lnSpc>
                <a:spcPct val="150000"/>
              </a:lnSpc>
              <a:spcBef>
                <a:spcPts val="600"/>
              </a:spcBef>
              <a:spcAft>
                <a:spcPts val="600"/>
              </a:spcAft>
              <a:buClr>
                <a:schemeClr val="accent1"/>
              </a:buClr>
              <a:buSzPct val="100000"/>
              <a:buFont typeface="Tw Cen MT" panose="020B0602020104020603" pitchFamily="34" charset="0"/>
              <a:buChar char=" "/>
            </a:pPr>
            <a:r>
              <a:rPr lang="en-ZA" sz="2200" dirty="0" smtClean="0"/>
              <a:t>    customary right to fish.</a:t>
            </a:r>
            <a:endParaRPr lang="en-ZA" sz="2200" dirty="0"/>
          </a:p>
        </p:txBody>
      </p:sp>
    </p:spTree>
    <p:extLst>
      <p:ext uri="{BB962C8B-B14F-4D97-AF65-F5344CB8AC3E}">
        <p14:creationId xmlns:p14="http://schemas.microsoft.com/office/powerpoint/2010/main" val="309001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2045" y="1172337"/>
            <a:ext cx="3391900" cy="5249334"/>
          </a:xfrm>
        </p:spPr>
        <p:txBody>
          <a:bodyPr>
            <a:normAutofit/>
          </a:bodyPr>
          <a:lstStyle/>
          <a:p>
            <a:pPr algn="r"/>
            <a:r>
              <a:rPr lang="en-ZA" sz="4000" dirty="0">
                <a:solidFill>
                  <a:srgbClr val="FFFFFF"/>
                </a:solidFill>
                <a:latin typeface="Tw Cen MT" panose="020B0602020104020603"/>
              </a:rPr>
              <a:t>2. </a:t>
            </a:r>
            <a:br>
              <a:rPr lang="en-ZA" sz="4000" dirty="0">
                <a:solidFill>
                  <a:srgbClr val="FFFFFF"/>
                </a:solidFill>
                <a:latin typeface="Tw Cen MT" panose="020B0602020104020603"/>
              </a:rPr>
            </a:br>
            <a:r>
              <a:rPr lang="en-ZA" sz="4000" dirty="0">
                <a:solidFill>
                  <a:srgbClr val="FFFFFF"/>
                </a:solidFill>
                <a:latin typeface="Tw Cen MT" panose="020B0602020104020603"/>
              </a:rPr>
              <a:t>key findings in the SCA judgement</a:t>
            </a:r>
          </a:p>
        </p:txBody>
      </p:sp>
      <p:sp>
        <p:nvSpPr>
          <p:cNvPr id="3" name="Content Placeholder 2"/>
          <p:cNvSpPr>
            <a:spLocks noGrp="1"/>
          </p:cNvSpPr>
          <p:nvPr>
            <p:ph idx="1"/>
          </p:nvPr>
        </p:nvSpPr>
        <p:spPr>
          <a:xfrm>
            <a:off x="4840679" y="-26459"/>
            <a:ext cx="6775491" cy="6884459"/>
          </a:xfrm>
        </p:spPr>
        <p:txBody>
          <a:bodyPr anchor="ctr">
            <a:noAutofit/>
          </a:bodyPr>
          <a:lstStyle/>
          <a:p>
            <a:pPr marL="0" lvl="1" indent="0">
              <a:lnSpc>
                <a:spcPct val="100000"/>
              </a:lnSpc>
              <a:spcBef>
                <a:spcPts val="600"/>
              </a:spcBef>
              <a:spcAft>
                <a:spcPts val="600"/>
              </a:spcAft>
              <a:buFont typeface="Wingdings" panose="05000000000000000000" pitchFamily="2" charset="2"/>
              <a:buChar char="ü"/>
            </a:pPr>
            <a:r>
              <a:rPr lang="en-ZA" dirty="0" smtClean="0"/>
              <a:t>MLRA 1998 only made provision for subsistence fishers.</a:t>
            </a:r>
          </a:p>
          <a:p>
            <a:pPr marL="0" lvl="1" indent="0">
              <a:lnSpc>
                <a:spcPct val="100000"/>
              </a:lnSpc>
              <a:spcBef>
                <a:spcPts val="600"/>
              </a:spcBef>
              <a:spcAft>
                <a:spcPts val="600"/>
              </a:spcAft>
              <a:buFont typeface="Wingdings" panose="05000000000000000000" pitchFamily="2" charset="2"/>
              <a:buChar char="ü"/>
            </a:pPr>
            <a:r>
              <a:rPr lang="en-ZA" dirty="0" smtClean="0"/>
              <a:t>The MLRA did not neither extinguished nor preserved the customary rights.</a:t>
            </a:r>
          </a:p>
          <a:p>
            <a:pPr marL="0" lvl="1" indent="0">
              <a:lnSpc>
                <a:spcPct val="100000"/>
              </a:lnSpc>
              <a:spcBef>
                <a:spcPts val="600"/>
              </a:spcBef>
              <a:spcAft>
                <a:spcPts val="600"/>
              </a:spcAft>
              <a:buFont typeface="Wingdings" panose="05000000000000000000" pitchFamily="2" charset="2"/>
              <a:buChar char="ü"/>
            </a:pPr>
            <a:r>
              <a:rPr lang="en-ZA" dirty="0" smtClean="0"/>
              <a:t>Subsistence fisher and customary right fisher are similar but not the same/identical.</a:t>
            </a:r>
          </a:p>
          <a:p>
            <a:pPr marL="0" lvl="1" indent="0">
              <a:lnSpc>
                <a:spcPct val="100000"/>
              </a:lnSpc>
              <a:spcBef>
                <a:spcPts val="600"/>
              </a:spcBef>
              <a:spcAft>
                <a:spcPts val="600"/>
              </a:spcAft>
              <a:buFont typeface="Wingdings" panose="05000000000000000000" pitchFamily="2" charset="2"/>
              <a:buChar char="ü"/>
            </a:pPr>
            <a:r>
              <a:rPr lang="en-ZA" dirty="0" smtClean="0"/>
              <a:t>Customary fishing rights not limited to consumption but also exercised for purposes of customary rituals / ceremonies and practices.</a:t>
            </a:r>
          </a:p>
          <a:p>
            <a:pPr marL="0" lvl="1" indent="0">
              <a:lnSpc>
                <a:spcPct val="100000"/>
              </a:lnSpc>
              <a:spcBef>
                <a:spcPts val="600"/>
              </a:spcBef>
              <a:spcAft>
                <a:spcPts val="600"/>
              </a:spcAft>
              <a:buFont typeface="Wingdings" panose="05000000000000000000" pitchFamily="2" charset="2"/>
              <a:buChar char="ü"/>
            </a:pPr>
            <a:r>
              <a:rPr lang="en-ZA" dirty="0" smtClean="0"/>
              <a:t>MLRA Amendment Act, 2014 broadly defined small-scale fishing communities to include communities who fish according to custom.</a:t>
            </a:r>
          </a:p>
          <a:p>
            <a:pPr marL="0" lvl="1" indent="0">
              <a:lnSpc>
                <a:spcPct val="100000"/>
              </a:lnSpc>
              <a:spcBef>
                <a:spcPts val="600"/>
              </a:spcBef>
              <a:spcAft>
                <a:spcPts val="600"/>
              </a:spcAft>
              <a:buFont typeface="Wingdings" panose="05000000000000000000" pitchFamily="2" charset="2"/>
              <a:buChar char="ü"/>
            </a:pPr>
            <a:r>
              <a:rPr lang="en-ZA" dirty="0" smtClean="0"/>
              <a:t>Customary fishing rights and conservation can co-exist as envisaged in the MLRA.</a:t>
            </a:r>
          </a:p>
          <a:p>
            <a:pPr marL="0" lvl="1" indent="0">
              <a:lnSpc>
                <a:spcPct val="100000"/>
              </a:lnSpc>
              <a:spcBef>
                <a:spcPts val="600"/>
              </a:spcBef>
              <a:spcAft>
                <a:spcPts val="600"/>
              </a:spcAft>
              <a:buFont typeface="Wingdings" panose="05000000000000000000" pitchFamily="2" charset="2"/>
              <a:buChar char="ü"/>
            </a:pPr>
            <a:r>
              <a:rPr lang="en-ZA" dirty="0" smtClean="0"/>
              <a:t>Customary fishing communities are acutely aware of the sustainable usage of marine resources because of its cultural significance.</a:t>
            </a:r>
          </a:p>
          <a:p>
            <a:pPr marL="0" lvl="1" indent="0">
              <a:lnSpc>
                <a:spcPct val="100000"/>
              </a:lnSpc>
              <a:spcBef>
                <a:spcPts val="600"/>
              </a:spcBef>
              <a:spcAft>
                <a:spcPts val="600"/>
              </a:spcAft>
              <a:buFont typeface="Wingdings" panose="05000000000000000000" pitchFamily="2" charset="2"/>
              <a:buChar char="ü"/>
            </a:pPr>
            <a:r>
              <a:rPr lang="en-ZA" dirty="0" smtClean="0"/>
              <a:t>The fishers had the necessary authority by means of a customary right of access to and use of the marine resources in terms of section 250 of the CPA.</a:t>
            </a:r>
          </a:p>
          <a:p>
            <a:pPr marL="0" lvl="1" indent="0">
              <a:lnSpc>
                <a:spcPct val="100000"/>
              </a:lnSpc>
              <a:spcBef>
                <a:spcPts val="600"/>
              </a:spcBef>
              <a:spcAft>
                <a:spcPts val="600"/>
              </a:spcAft>
              <a:buFont typeface="Wingdings" panose="05000000000000000000" pitchFamily="2" charset="2"/>
              <a:buChar char="ü"/>
            </a:pPr>
            <a:r>
              <a:rPr lang="en-ZA" dirty="0" smtClean="0"/>
              <a:t>This customary right renders fishing without a permit lawful.</a:t>
            </a:r>
            <a:endParaRPr lang="en-ZA" sz="1200" dirty="0"/>
          </a:p>
        </p:txBody>
      </p:sp>
      <p:pic>
        <p:nvPicPr>
          <p:cNvPr id="4" name="Picture 3"/>
          <p:cNvPicPr>
            <a:picLocks noChangeAspect="1"/>
          </p:cNvPicPr>
          <p:nvPr/>
        </p:nvPicPr>
        <p:blipFill>
          <a:blip r:embed="rId3"/>
          <a:stretch>
            <a:fillRect/>
          </a:stretch>
        </p:blipFill>
        <p:spPr>
          <a:xfrm>
            <a:off x="526745" y="180975"/>
            <a:ext cx="3787189" cy="2516804"/>
          </a:xfrm>
          <a:prstGeom prst="rect">
            <a:avLst/>
          </a:prstGeom>
        </p:spPr>
      </p:pic>
    </p:spTree>
    <p:extLst>
      <p:ext uri="{BB962C8B-B14F-4D97-AF65-F5344CB8AC3E}">
        <p14:creationId xmlns:p14="http://schemas.microsoft.com/office/powerpoint/2010/main" val="10220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55" y="266216"/>
            <a:ext cx="9603275" cy="716603"/>
          </a:xfrm>
        </p:spPr>
        <p:txBody>
          <a:bodyPr>
            <a:normAutofit/>
          </a:bodyPr>
          <a:lstStyle/>
          <a:p>
            <a:pPr marL="914400" indent="-914400">
              <a:buFont typeface="+mj-lt"/>
              <a:buAutoNum type="arabicPeriod" startAt="3"/>
            </a:pPr>
            <a:r>
              <a:rPr lang="en-ZA" sz="3200" dirty="0">
                <a:latin typeface="+mn-lt"/>
              </a:rPr>
              <a:t>Where Are customary fishing rights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6192715"/>
              </p:ext>
            </p:extLst>
          </p:nvPr>
        </p:nvGraphicFramePr>
        <p:xfrm>
          <a:off x="1226165" y="929801"/>
          <a:ext cx="10175260" cy="538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DFA978B-07B4-4ADB-8CA4-9C2638700FD0}"/>
              </a:ext>
            </a:extLst>
          </p:cNvPr>
          <p:cNvSpPr txBox="1"/>
          <p:nvPr/>
        </p:nvSpPr>
        <p:spPr>
          <a:xfrm>
            <a:off x="6070402" y="2947678"/>
            <a:ext cx="704850" cy="1015663"/>
          </a:xfrm>
          <a:prstGeom prst="rect">
            <a:avLst/>
          </a:prstGeom>
          <a:noFill/>
        </p:spPr>
        <p:txBody>
          <a:bodyPr wrap="square" rtlCol="0">
            <a:spAutoFit/>
          </a:bodyPr>
          <a:lstStyle/>
          <a:p>
            <a:r>
              <a:rPr lang="en-ZA" sz="6000" dirty="0"/>
              <a:t>?</a:t>
            </a:r>
          </a:p>
        </p:txBody>
      </p:sp>
    </p:spTree>
    <p:extLst>
      <p:ext uri="{BB962C8B-B14F-4D97-AF65-F5344CB8AC3E}">
        <p14:creationId xmlns:p14="http://schemas.microsoft.com/office/powerpoint/2010/main" val="3287012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A4B512CBFB2441A7AF35613715A1A6" ma:contentTypeVersion="13" ma:contentTypeDescription="Create a new document." ma:contentTypeScope="" ma:versionID="8c583ee4f6e1a1759380242c2692bde3">
  <xsd:schema xmlns:xsd="http://www.w3.org/2001/XMLSchema" xmlns:xs="http://www.w3.org/2001/XMLSchema" xmlns:p="http://schemas.microsoft.com/office/2006/metadata/properties" xmlns:ns3="5aa12629-ec8a-45ce-8014-ea080ee6bf95" xmlns:ns4="f2ba89f7-2da5-4567-836d-789f20e51e7d" targetNamespace="http://schemas.microsoft.com/office/2006/metadata/properties" ma:root="true" ma:fieldsID="f4c013e5f6f0ca5fba172ad696804202" ns3:_="" ns4:_="">
    <xsd:import namespace="5aa12629-ec8a-45ce-8014-ea080ee6bf95"/>
    <xsd:import namespace="f2ba89f7-2da5-4567-836d-789f20e51e7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12629-ec8a-45ce-8014-ea080ee6b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ba89f7-2da5-4567-836d-789f20e51e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DA1EA0-3E70-46CE-979D-2EA23CD33D51}">
  <ds:schemaRefs>
    <ds:schemaRef ds:uri="http://schemas.microsoft.com/sharepoint/v3/contenttype/forms"/>
  </ds:schemaRefs>
</ds:datastoreItem>
</file>

<file path=customXml/itemProps2.xml><?xml version="1.0" encoding="utf-8"?>
<ds:datastoreItem xmlns:ds="http://schemas.openxmlformats.org/officeDocument/2006/customXml" ds:itemID="{EC61379A-E170-41A2-AE6B-63BAAC965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12629-ec8a-45ce-8014-ea080ee6bf95"/>
    <ds:schemaRef ds:uri="f2ba89f7-2da5-4567-836d-789f20e51e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93CF75-33A6-44E8-82FD-D0E410D7844E}">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f2ba89f7-2da5-4567-836d-789f20e51e7d"/>
    <ds:schemaRef ds:uri="5aa12629-ec8a-45ce-8014-ea080ee6bf95"/>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Integral</Template>
  <TotalTime>938</TotalTime>
  <Words>2248</Words>
  <Application>Microsoft Office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Tw Cen MT</vt:lpstr>
      <vt:lpstr>Tw Cen MT Condensed</vt:lpstr>
      <vt:lpstr>Wingdings</vt:lpstr>
      <vt:lpstr>Wingdings 3</vt:lpstr>
      <vt:lpstr>Integral</vt:lpstr>
      <vt:lpstr>PowerPoint Presentation</vt:lpstr>
      <vt:lpstr>TALKING POINTS </vt:lpstr>
      <vt:lpstr>1. HISTORY/ facts/ISSUES/litigation</vt:lpstr>
      <vt:lpstr>1. HISTORY/ facts/ISSUES/litigation</vt:lpstr>
      <vt:lpstr>DWESA – CWEBE MPA</vt:lpstr>
      <vt:lpstr>COMMUNITY REALITY VS RECREATIONAL LUXURY</vt:lpstr>
      <vt:lpstr>2. The judgement: Meaning and impact</vt:lpstr>
      <vt:lpstr>2.  key findings in the SCA judgement</vt:lpstr>
      <vt:lpstr>Where Are customary fishing rights ?</vt:lpstr>
      <vt:lpstr>3. Analysis of the law : problems &amp; Uncertainty</vt:lpstr>
      <vt:lpstr>CONCERNS WITH government’s Approach</vt:lpstr>
      <vt:lpstr>5. Take – 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Lange, Naydene (Prof) (Summerstrand Campus South)</dc:creator>
  <cp:lastModifiedBy>Christoffels-Du Plessis, Anthea (Ms) (Summerstrand Campus South)</cp:lastModifiedBy>
  <cp:revision>105</cp:revision>
  <dcterms:created xsi:type="dcterms:W3CDTF">2020-03-06T15:22:39Z</dcterms:created>
  <dcterms:modified xsi:type="dcterms:W3CDTF">2020-03-09T20:24:43Z</dcterms:modified>
</cp:coreProperties>
</file>