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306" r:id="rId3"/>
    <p:sldId id="305" r:id="rId4"/>
    <p:sldId id="307" r:id="rId5"/>
    <p:sldId id="288" r:id="rId6"/>
    <p:sldId id="292" r:id="rId7"/>
    <p:sldId id="294" r:id="rId8"/>
    <p:sldId id="304" r:id="rId9"/>
    <p:sldId id="295" r:id="rId10"/>
    <p:sldId id="300" r:id="rId11"/>
    <p:sldId id="297" r:id="rId12"/>
    <p:sldId id="298" r:id="rId13"/>
    <p:sldId id="309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49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4" autoAdjust="0"/>
    <p:restoredTop sz="94660"/>
  </p:normalViewPr>
  <p:slideViewPr>
    <p:cSldViewPr snapToGrid="0">
      <p:cViewPr>
        <p:scale>
          <a:sx n="60" d="100"/>
          <a:sy n="60" d="100"/>
        </p:scale>
        <p:origin x="27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A3FD-84F5-4A0B-BB1F-B8749E35BA64}" type="datetimeFigureOut">
              <a:rPr lang="en-US" smtClean="0"/>
              <a:t>24-Apr-19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E5A7-F874-4DD4-A44A-28C4904C0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6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A3FD-84F5-4A0B-BB1F-B8749E35BA64}" type="datetimeFigureOut">
              <a:rPr lang="en-US" smtClean="0"/>
              <a:t>24-Apr-19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E5A7-F874-4DD4-A44A-28C4904C0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3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A3FD-84F5-4A0B-BB1F-B8749E35BA64}" type="datetimeFigureOut">
              <a:rPr lang="en-US" smtClean="0"/>
              <a:t>24-Apr-19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E5A7-F874-4DD4-A44A-28C4904C0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6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A3FD-84F5-4A0B-BB1F-B8749E35BA64}" type="datetimeFigureOut">
              <a:rPr lang="en-US" smtClean="0"/>
              <a:t>24-Apr-19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E5A7-F874-4DD4-A44A-28C4904C0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8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A3FD-84F5-4A0B-BB1F-B8749E35BA64}" type="datetimeFigureOut">
              <a:rPr lang="en-US" smtClean="0"/>
              <a:t>24-Apr-19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E5A7-F874-4DD4-A44A-28C4904C0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A3FD-84F5-4A0B-BB1F-B8749E35BA64}" type="datetimeFigureOut">
              <a:rPr lang="en-US" smtClean="0"/>
              <a:t>24-Apr-19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E5A7-F874-4DD4-A44A-28C4904C0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1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A3FD-84F5-4A0B-BB1F-B8749E35BA64}" type="datetimeFigureOut">
              <a:rPr lang="en-US" smtClean="0"/>
              <a:t>24-Apr-19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E5A7-F874-4DD4-A44A-28C4904C0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7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A3FD-84F5-4A0B-BB1F-B8749E35BA64}" type="datetimeFigureOut">
              <a:rPr lang="en-US" smtClean="0"/>
              <a:t>24-Apr-19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E5A7-F874-4DD4-A44A-28C4904C0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1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A3FD-84F5-4A0B-BB1F-B8749E35BA64}" type="datetimeFigureOut">
              <a:rPr lang="en-US" smtClean="0"/>
              <a:t>24-Apr-19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E5A7-F874-4DD4-A44A-28C4904C0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7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A3FD-84F5-4A0B-BB1F-B8749E35BA64}" type="datetimeFigureOut">
              <a:rPr lang="en-US" smtClean="0"/>
              <a:t>24-Apr-19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E5A7-F874-4DD4-A44A-28C4904C0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8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A3FD-84F5-4A0B-BB1F-B8749E35BA64}" type="datetimeFigureOut">
              <a:rPr lang="en-US" smtClean="0"/>
              <a:t>24-Apr-19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E5A7-F874-4DD4-A44A-28C4904C0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9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CA3FD-84F5-4A0B-BB1F-B8749E35BA64}" type="datetimeFigureOut">
              <a:rPr lang="en-US" smtClean="0"/>
              <a:t>24-Apr-19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6E5A7-F874-4DD4-A44A-28C4904C0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8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8" y="1035407"/>
            <a:ext cx="4500562" cy="1020763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>
                <a:latin typeface="Gill Sans"/>
                <a:ea typeface="+mn-ea"/>
                <a:cs typeface="Gill Sans"/>
              </a:rPr>
              <a:t>About UDSM</a:t>
            </a:r>
            <a:endParaRPr lang="sw-KE" sz="3200" i="1" dirty="0">
              <a:latin typeface="Gill Sans"/>
              <a:ea typeface="+mn-ea"/>
              <a:cs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64" y="215152"/>
            <a:ext cx="8806871" cy="6329987"/>
          </a:xfrm>
          <a:prstGeom prst="rect">
            <a:avLst/>
          </a:prstGeom>
        </p:spPr>
      </p:pic>
      <p:pic>
        <p:nvPicPr>
          <p:cNvPr id="8" name="Picture 2" descr="Image result for COAF COLLEGE OF AGRICULTURAL SCIENCES AND FISHERIES TECHNOLOGY + BUI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" y="334559"/>
            <a:ext cx="757238" cy="95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7187" y="4825021"/>
            <a:ext cx="8429624" cy="1720118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University of Dar </a:t>
            </a:r>
            <a:r>
              <a:rPr lang="en-US" sz="3600" b="1" dirty="0" err="1" smtClean="0">
                <a:solidFill>
                  <a:schemeClr val="bg1"/>
                </a:solidFill>
              </a:rPr>
              <a:t>es</a:t>
            </a:r>
            <a:r>
              <a:rPr lang="en-US" sz="3600" b="1" dirty="0" smtClean="0">
                <a:solidFill>
                  <a:schemeClr val="bg1"/>
                </a:solidFill>
              </a:rPr>
              <a:t> Salaam’s role in the quest for sustainable management of Africa’s marine resources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8250" y="-6856"/>
            <a:ext cx="9115750" cy="6864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86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latin typeface="Gill Sans"/>
                <a:cs typeface="Gill Sans"/>
              </a:rPr>
              <a:t>The Role of UDSM</a:t>
            </a:r>
            <a:endParaRPr lang="sw-KE" sz="3200" i="1" dirty="0">
              <a:latin typeface="Gill Sans"/>
              <a:ea typeface="+mn-ea"/>
              <a:cs typeface="Gill San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0031" y="1285864"/>
            <a:ext cx="8736807" cy="54149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Capacity building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Gill Sans"/>
                <a:cs typeface="Gill Sans"/>
                <a:sym typeface="Wingdings" panose="05000000000000000000" pitchFamily="2" charset="2"/>
              </a:rPr>
              <a:t>Master </a:t>
            </a:r>
            <a:r>
              <a:rPr lang="en-US" dirty="0">
                <a:latin typeface="Gill Sans"/>
                <a:cs typeface="Gill Sans"/>
                <a:sym typeface="Wingdings" panose="05000000000000000000" pitchFamily="2" charset="2"/>
              </a:rPr>
              <a:t>and PhD studies projects covers all aspects of marine sciences from Physical </a:t>
            </a:r>
            <a:r>
              <a:rPr lang="en-US" dirty="0" smtClean="0">
                <a:latin typeface="Gill Sans"/>
                <a:cs typeface="Gill Sans"/>
                <a:sym typeface="Wingdings" panose="05000000000000000000" pitchFamily="2" charset="2"/>
              </a:rPr>
              <a:t>Oceanography, </a:t>
            </a:r>
            <a:r>
              <a:rPr lang="en-US" dirty="0">
                <a:latin typeface="Gill Sans"/>
                <a:cs typeface="Gill Sans"/>
                <a:sym typeface="Wingdings" panose="05000000000000000000" pitchFamily="2" charset="2"/>
              </a:rPr>
              <a:t>marine </a:t>
            </a:r>
            <a:r>
              <a:rPr lang="en-US" dirty="0" smtClean="0">
                <a:latin typeface="Gill Sans"/>
                <a:cs typeface="Gill Sans"/>
                <a:sym typeface="Wingdings" panose="05000000000000000000" pitchFamily="2" charset="2"/>
              </a:rPr>
              <a:t>Chemistry, </a:t>
            </a:r>
            <a:r>
              <a:rPr lang="en-US" dirty="0">
                <a:latin typeface="Gill Sans"/>
                <a:cs typeface="Gill Sans"/>
                <a:sym typeface="Wingdings" panose="05000000000000000000" pitchFamily="2" charset="2"/>
              </a:rPr>
              <a:t>marine Biology </a:t>
            </a:r>
            <a:r>
              <a:rPr lang="en-US" dirty="0" smtClean="0">
                <a:latin typeface="Gill Sans"/>
                <a:cs typeface="Gill Sans"/>
                <a:sym typeface="Wingdings" panose="05000000000000000000" pitchFamily="2" charset="2"/>
              </a:rPr>
              <a:t>to </a:t>
            </a:r>
            <a:r>
              <a:rPr lang="en-US" dirty="0">
                <a:latin typeface="Gill Sans"/>
                <a:cs typeface="Gill Sans"/>
                <a:sym typeface="Wingdings" panose="05000000000000000000" pitchFamily="2" charset="2"/>
              </a:rPr>
              <a:t>Coastal/marine </a:t>
            </a:r>
            <a:r>
              <a:rPr lang="en-US" dirty="0" smtClean="0">
                <a:latin typeface="Gill Sans"/>
                <a:cs typeface="Gill Sans"/>
                <a:sym typeface="Wingdings" panose="05000000000000000000" pitchFamily="2" charset="2"/>
              </a:rPr>
              <a:t>Management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/>
              <a:cs typeface="Gill San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  <a:sym typeface="Wingdings" panose="05000000000000000000" pitchFamily="2" charset="2"/>
              </a:rPr>
              <a:t>Most personnel working in the fields of fisheries, aquaculture and other marine related fields in the country are graduates from UDSM.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  <a:latin typeface="Gill Sans"/>
              <a:cs typeface="Gill San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  <a:sym typeface="Wingdings" panose="05000000000000000000" pitchFamily="2" charset="2"/>
              </a:rPr>
              <a:t>UDSM also offers short/tailor made course in various fields of marine sciences</a:t>
            </a:r>
            <a:endParaRPr lang="en-US" dirty="0">
              <a:solidFill>
                <a:srgbClr val="FF0000"/>
              </a:solidFill>
              <a:latin typeface="Gill Sans"/>
              <a:cs typeface="Gill Sans"/>
              <a:sym typeface="Wingdings" panose="05000000000000000000" pitchFamily="2" charset="2"/>
            </a:endParaRPr>
          </a:p>
        </p:txBody>
      </p:sp>
      <p:pic>
        <p:nvPicPr>
          <p:cNvPr id="8" name="Picture 2" descr="Image result for COAF COLLEGE OF AGRICULTURAL SCIENCES AND FISHERIES TECHNOLOGY + BUI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" y="334559"/>
            <a:ext cx="757238" cy="95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7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8250" y="-6856"/>
            <a:ext cx="9115750" cy="6864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86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latin typeface="Gill Sans"/>
                <a:cs typeface="Gill Sans"/>
              </a:rPr>
              <a:t>The Role of UDSM</a:t>
            </a:r>
            <a:endParaRPr lang="sw-KE" sz="3200" i="1" dirty="0">
              <a:latin typeface="Gill Sans"/>
              <a:ea typeface="+mn-ea"/>
              <a:cs typeface="Gill San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0031" y="1418144"/>
            <a:ext cx="8736807" cy="52826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Gill Sans"/>
                <a:cs typeface="Gill Sans"/>
              </a:rPr>
              <a:t>Knowledge generation through Research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Gill Sans"/>
                <a:cs typeface="Gill Sans"/>
              </a:rPr>
              <a:t>Through Postgraduate Research Programmes (MSc. &amp; PhD)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Gill Sans"/>
                <a:cs typeface="Gill Sans"/>
                <a:sym typeface="Wingdings" panose="05000000000000000000" pitchFamily="2" charset="2"/>
              </a:rPr>
              <a:t>Through collaborations with other Universities/ Institutions within and outside Africa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Gill Sans"/>
                <a:cs typeface="Gill Sans"/>
                <a:sym typeface="Wingdings" panose="05000000000000000000" pitchFamily="2" charset="2"/>
              </a:rPr>
              <a:t>Examples: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Gill Sans"/>
                <a:cs typeface="Gill Sans"/>
                <a:sym typeface="Wingdings" panose="05000000000000000000" pitchFamily="2" charset="2"/>
              </a:rPr>
              <a:t>Kenya (KEMFRI, </a:t>
            </a:r>
            <a:r>
              <a:rPr lang="en-US" sz="3200" dirty="0" err="1" smtClean="0">
                <a:latin typeface="Gill Sans"/>
                <a:cs typeface="Gill Sans"/>
                <a:sym typeface="Wingdings" panose="05000000000000000000" pitchFamily="2" charset="2"/>
              </a:rPr>
              <a:t>Pwani</a:t>
            </a:r>
            <a:r>
              <a:rPr lang="en-US" sz="3200" dirty="0" smtClean="0">
                <a:latin typeface="Gill Sans"/>
                <a:cs typeface="Gill Sans"/>
                <a:sym typeface="Wingdings" panose="05000000000000000000" pitchFamily="2" charset="2"/>
              </a:rPr>
              <a:t> University)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Gill Sans"/>
                <a:cs typeface="Gill Sans"/>
                <a:sym typeface="Wingdings" panose="05000000000000000000" pitchFamily="2" charset="2"/>
              </a:rPr>
              <a:t>South Africa (University of Western Cape, NMU)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Gill Sans"/>
                <a:cs typeface="Gill Sans"/>
                <a:sym typeface="Wingdings" panose="05000000000000000000" pitchFamily="2" charset="2"/>
              </a:rPr>
              <a:t>Mozambique (Eduardo </a:t>
            </a:r>
            <a:r>
              <a:rPr lang="en-US" sz="3200" dirty="0" err="1" smtClean="0">
                <a:latin typeface="Gill Sans"/>
                <a:cs typeface="Gill Sans"/>
                <a:sym typeface="Wingdings" panose="05000000000000000000" pitchFamily="2" charset="2"/>
              </a:rPr>
              <a:t>Mondlane</a:t>
            </a:r>
            <a:r>
              <a:rPr lang="en-US" sz="3200" dirty="0" smtClean="0">
                <a:latin typeface="Gill Sans"/>
                <a:cs typeface="Gill Sans"/>
                <a:sym typeface="Wingdings" panose="05000000000000000000" pitchFamily="2" charset="2"/>
              </a:rPr>
              <a:t> University)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Gill Sans"/>
                <a:cs typeface="Gill Sans"/>
                <a:sym typeface="Wingdings" panose="05000000000000000000" pitchFamily="2" charset="2"/>
              </a:rPr>
              <a:t>Nigeria (Ibadan University)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 smtClean="0">
              <a:latin typeface="Gill Sans"/>
              <a:cs typeface="Gill San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 smtClean="0">
              <a:latin typeface="Gill Sans"/>
              <a:cs typeface="Gill San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 smtClean="0">
              <a:latin typeface="Gill Sans"/>
              <a:cs typeface="Gill San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 smtClean="0">
              <a:latin typeface="Gill Sans"/>
              <a:cs typeface="Gill Sans"/>
              <a:sym typeface="Wingdings" panose="05000000000000000000" pitchFamily="2" charset="2"/>
            </a:endParaRPr>
          </a:p>
        </p:txBody>
      </p:sp>
      <p:pic>
        <p:nvPicPr>
          <p:cNvPr id="8" name="Picture 2" descr="Image result for COAF COLLEGE OF AGRICULTURAL SCIENCES AND FISHERIES TECHNOLOGY + BUI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" y="334559"/>
            <a:ext cx="757238" cy="95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7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8250" y="-6856"/>
            <a:ext cx="9115750" cy="6864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86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latin typeface="Gill Sans"/>
                <a:cs typeface="Gill Sans"/>
              </a:rPr>
              <a:t>The Role of UDSM</a:t>
            </a:r>
            <a:endParaRPr lang="sw-KE" sz="3200" i="1" dirty="0">
              <a:latin typeface="Gill Sans"/>
              <a:ea typeface="+mn-ea"/>
              <a:cs typeface="Gill San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0031" y="1627278"/>
            <a:ext cx="8736807" cy="50735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Gill Sans"/>
                <a:cs typeface="Gill Sans"/>
              </a:rPr>
              <a:t>Knowledge generation through Research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Gill Sans"/>
                <a:cs typeface="Gill Sans"/>
              </a:rPr>
              <a:t>Participation in cruises </a:t>
            </a:r>
            <a:r>
              <a:rPr lang="en-US" sz="3200" dirty="0">
                <a:latin typeface="Gill Sans"/>
                <a:cs typeface="Gill Sans"/>
              </a:rPr>
              <a:t>e.g. </a:t>
            </a:r>
            <a:r>
              <a:rPr lang="en-US" sz="3200" dirty="0" err="1" smtClean="0">
                <a:latin typeface="Gill Sans"/>
                <a:cs typeface="Gill Sans"/>
              </a:rPr>
              <a:t>Fridtjof</a:t>
            </a:r>
            <a:r>
              <a:rPr lang="en-US" sz="3200" dirty="0" smtClean="0">
                <a:latin typeface="Gill Sans"/>
                <a:cs typeface="Gill Sans"/>
              </a:rPr>
              <a:t> </a:t>
            </a:r>
            <a:r>
              <a:rPr lang="en-US" sz="3200" dirty="0">
                <a:latin typeface="Gill Sans"/>
                <a:cs typeface="Gill Sans"/>
              </a:rPr>
              <a:t>N</a:t>
            </a:r>
            <a:r>
              <a:rPr lang="en-US" sz="3200" dirty="0" smtClean="0">
                <a:latin typeface="Gill Sans"/>
                <a:cs typeface="Gill Sans"/>
              </a:rPr>
              <a:t>ansen </a:t>
            </a:r>
            <a:r>
              <a:rPr lang="en-US" sz="3200" dirty="0">
                <a:latin typeface="Gill Sans"/>
                <a:cs typeface="Gill Sans"/>
              </a:rPr>
              <a:t>cruise </a:t>
            </a:r>
            <a:r>
              <a:rPr lang="en-US" sz="3200" dirty="0" smtClean="0">
                <a:latin typeface="Gill Sans"/>
                <a:cs typeface="Gill Sans"/>
              </a:rPr>
              <a:t>ship &amp; </a:t>
            </a:r>
            <a:r>
              <a:rPr lang="en-GB" sz="3200" dirty="0"/>
              <a:t>SA Agulhas </a:t>
            </a:r>
            <a:r>
              <a:rPr lang="en-GB" sz="3200" dirty="0" smtClean="0"/>
              <a:t>II (Miriam </a:t>
            </a:r>
            <a:r>
              <a:rPr lang="en-GB" sz="3200" dirty="0" err="1" smtClean="0"/>
              <a:t>Makeba</a:t>
            </a:r>
            <a:r>
              <a:rPr lang="en-GB" sz="3200" dirty="0" smtClean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 smtClean="0">
              <a:latin typeface="Gill Sans"/>
              <a:cs typeface="Gill San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 smtClean="0">
              <a:latin typeface="Gill Sans"/>
              <a:cs typeface="Gill San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 smtClean="0">
              <a:latin typeface="Gill Sans"/>
              <a:cs typeface="Gill San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 smtClean="0">
              <a:latin typeface="Gill Sans"/>
              <a:cs typeface="Gill San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 smtClean="0">
              <a:latin typeface="Gill Sans"/>
              <a:cs typeface="Gill San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 smtClean="0">
              <a:latin typeface="Gill Sans"/>
              <a:cs typeface="Gill Sans"/>
              <a:sym typeface="Wingdings" panose="05000000000000000000" pitchFamily="2" charset="2"/>
            </a:endParaRPr>
          </a:p>
        </p:txBody>
      </p:sp>
      <p:pic>
        <p:nvPicPr>
          <p:cNvPr id="8" name="Picture 2" descr="Image result for COAF COLLEGE OF AGRICULTURAL SCIENCES AND FISHERIES TECHNOLOGY + BUI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" y="334559"/>
            <a:ext cx="757238" cy="95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8250" y="-6856"/>
            <a:ext cx="9115750" cy="6864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86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latin typeface="Gill Sans"/>
                <a:cs typeface="Gill Sans"/>
              </a:rPr>
              <a:t>The Role of UDSM</a:t>
            </a:r>
            <a:endParaRPr lang="sw-KE" sz="3200" i="1" dirty="0">
              <a:latin typeface="Gill Sans"/>
              <a:ea typeface="+mn-ea"/>
              <a:cs typeface="Gill San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0031" y="1627278"/>
            <a:ext cx="8736807" cy="50735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Provision of professional/expert advise 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– through consultancy and outreach activities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Gill Sans"/>
                <a:cs typeface="Gill Sans"/>
              </a:rPr>
              <a:t>E.g. EIA for development projects so as to minimize their social and environmental impacts on coastal and marine resources</a:t>
            </a:r>
            <a:endParaRPr lang="en-US" sz="2800" dirty="0">
              <a:solidFill>
                <a:srgbClr val="FF0000"/>
              </a:solidFill>
              <a:latin typeface="Gill Sans"/>
              <a:cs typeface="Gill San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Sharing of 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information – 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through participation in 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conferences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/ scientific meetings/workshops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UDSM is also a member of various networks and associations e.g. Western Indian Ocean Marine Science Association (WIOMSA), Western Indian Ocean Seagrass Network (WIOSN), Western Indian Ocean Mangrove Network, </a:t>
            </a:r>
            <a:r>
              <a:rPr lang="en-US" dirty="0" err="1" smtClean="0">
                <a:solidFill>
                  <a:srgbClr val="FF0000"/>
                </a:solidFill>
                <a:latin typeface="Gill Sans"/>
                <a:cs typeface="Gill Sans"/>
              </a:rPr>
              <a:t>etc</a:t>
            </a:r>
            <a:endParaRPr lang="en-US" dirty="0" smtClean="0">
              <a:solidFill>
                <a:srgbClr val="FF0000"/>
              </a:solidFill>
              <a:latin typeface="Gill Sans"/>
              <a:cs typeface="Gill San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Gill Sans"/>
              <a:cs typeface="Gill San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Gill Sans"/>
              <a:cs typeface="Gill San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Gill Sans"/>
              <a:cs typeface="Gill San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Gill Sans"/>
              <a:cs typeface="Gill San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Gill Sans"/>
              <a:cs typeface="Gill San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Gill Sans"/>
              <a:cs typeface="Gill Sans"/>
              <a:sym typeface="Wingdings" panose="05000000000000000000" pitchFamily="2" charset="2"/>
            </a:endParaRPr>
          </a:p>
        </p:txBody>
      </p:sp>
      <p:pic>
        <p:nvPicPr>
          <p:cNvPr id="8" name="Picture 2" descr="Image result for COAF COLLEGE OF AGRICULTURAL SCIENCES AND FISHERIES TECHNOLOGY + BUI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" y="334559"/>
            <a:ext cx="757238" cy="95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5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-Thank you-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8250" y="-6856"/>
            <a:ext cx="9115750" cy="6864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58676" cy="934285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79" y="1511968"/>
            <a:ext cx="8742947" cy="5133474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coastline of Tanzania 1424 km long</a:t>
            </a:r>
          </a:p>
          <a:p>
            <a:r>
              <a:rPr lang="en-US" sz="3200" dirty="0" smtClean="0"/>
              <a:t>Some of the key marine resources in Tanzania include:</a:t>
            </a:r>
          </a:p>
          <a:p>
            <a:r>
              <a:rPr lang="en-US" sz="3200" dirty="0" smtClean="0"/>
              <a:t>Fisheries resources (fish, prawn and other crustaceans, </a:t>
            </a:r>
            <a:r>
              <a:rPr lang="en-US" sz="3200" dirty="0" err="1" smtClean="0"/>
              <a:t>mollusc</a:t>
            </a:r>
            <a:r>
              <a:rPr lang="en-US" sz="3200" dirty="0" smtClean="0"/>
              <a:t> and sea cucumber)</a:t>
            </a:r>
          </a:p>
          <a:p>
            <a:r>
              <a:rPr lang="en-US" sz="3200" dirty="0" smtClean="0"/>
              <a:t>Coastal habitats (Coral reefs, Mangroves &amp; Seagrasses)</a:t>
            </a:r>
          </a:p>
          <a:p>
            <a:r>
              <a:rPr lang="en-US" sz="3200" dirty="0" smtClean="0"/>
              <a:t>Marine Mammals (dugongs, whales) and Turtles</a:t>
            </a:r>
            <a:endParaRPr lang="en-US" sz="3200" dirty="0"/>
          </a:p>
          <a:p>
            <a:r>
              <a:rPr lang="en-US" sz="3200" dirty="0" smtClean="0"/>
              <a:t>Sandy and rocky shores</a:t>
            </a:r>
          </a:p>
          <a:p>
            <a:r>
              <a:rPr lang="en-US" sz="3200" dirty="0" smtClean="0"/>
              <a:t>Oil, gas and minerals</a:t>
            </a:r>
          </a:p>
          <a:p>
            <a:endParaRPr lang="en-US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2657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8250" y="-6856"/>
            <a:ext cx="9115750" cy="6864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Status of Marine Resources in Tanzania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Most coastal and marine living resources in Tanzania are declining, due to:</a:t>
            </a:r>
          </a:p>
          <a:p>
            <a:r>
              <a:rPr lang="en-US" sz="3200" dirty="0" smtClean="0"/>
              <a:t>Overexploitation</a:t>
            </a:r>
          </a:p>
          <a:p>
            <a:r>
              <a:rPr lang="en-US" sz="3200" dirty="0" smtClean="0"/>
              <a:t>Illegal and destructive fishing</a:t>
            </a:r>
          </a:p>
          <a:p>
            <a:r>
              <a:rPr lang="en-US" sz="3200" dirty="0" smtClean="0"/>
              <a:t>Land-based sources of pollution</a:t>
            </a:r>
          </a:p>
          <a:p>
            <a:r>
              <a:rPr lang="en-US" sz="3200" dirty="0" smtClean="0"/>
              <a:t>Habitat loss and destruction</a:t>
            </a:r>
          </a:p>
          <a:p>
            <a:r>
              <a:rPr lang="en-US" sz="3200" dirty="0" smtClean="0"/>
              <a:t>Climate change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4496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8250" y="-6856"/>
            <a:ext cx="9115750" cy="6864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Sustainable management of Marine Resources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75" y="1825625"/>
            <a:ext cx="8678778" cy="47837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Sustainable management of Marine Resources means meeting people’s needs today without compromising the needs of the future generation</a:t>
            </a:r>
          </a:p>
          <a:p>
            <a:r>
              <a:rPr lang="en-US" sz="3200" dirty="0" smtClean="0"/>
              <a:t>Sustainable Management of Marine Resources, also referred to as “BLUE ECONOMY” entails sustainable use of marine resources for economic growth, improved livelihoods and jobs, and marine ecosystem health</a:t>
            </a:r>
          </a:p>
          <a:p>
            <a:endParaRPr lang="en-US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9922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8250" y="-6856"/>
            <a:ext cx="9115750" cy="6864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653" y="158840"/>
            <a:ext cx="7886700" cy="1325563"/>
          </a:xfrm>
          <a:effectLst>
            <a:outerShdw blurRad="50800" dist="50800" dir="5400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600" b="1" i="1" dirty="0" smtClean="0">
                <a:latin typeface="Gill Sans"/>
                <a:ea typeface="+mn-ea"/>
                <a:cs typeface="Gill Sans"/>
              </a:rPr>
              <a:t>Marine Sciences at UDSM</a:t>
            </a:r>
            <a:endParaRPr lang="sw-KE" sz="3600" b="1" i="1" dirty="0">
              <a:latin typeface="Gill Sans"/>
              <a:ea typeface="+mn-ea"/>
              <a:cs typeface="Gill San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0031" y="1461582"/>
            <a:ext cx="8693944" cy="5253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The importance of conducting research and training in marine sciences dates back to 1965 when the Faculty of Science of the then Dar </a:t>
            </a:r>
            <a:r>
              <a:rPr lang="en-US" sz="3200" dirty="0" err="1"/>
              <a:t>es</a:t>
            </a:r>
            <a:r>
              <a:rPr lang="en-US" sz="3200" dirty="0"/>
              <a:t> Salaam College of East Africa introduced a course in Marine Biology. </a:t>
            </a:r>
            <a:endParaRPr lang="en-US" sz="3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The course was offered by the Department of Zoology and Marine Biology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In </a:t>
            </a:r>
            <a:r>
              <a:rPr lang="en-US" sz="3200" dirty="0" smtClean="0"/>
              <a:t>1979 the institute of Marine Sciences (IMS) was established.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IMS operates from Zanzibar</a:t>
            </a:r>
            <a:endParaRPr lang="en-GB" sz="3200" dirty="0"/>
          </a:p>
        </p:txBody>
      </p:sp>
      <p:pic>
        <p:nvPicPr>
          <p:cNvPr id="8" name="Picture 2" descr="Image result for COAF COLLEGE OF AGRICULTURAL SCIENCES AND FISHERIES TECHNOLOGY + BUI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" y="334559"/>
            <a:ext cx="757238" cy="95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6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8250" y="-6856"/>
            <a:ext cx="9115750" cy="6864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86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latin typeface="Gill Sans"/>
                <a:cs typeface="Gill Sans"/>
              </a:rPr>
              <a:t>Marine Sciences at UDSM</a:t>
            </a:r>
            <a:endParaRPr lang="sw-KE" sz="3200" i="1" dirty="0">
              <a:latin typeface="Gill Sans"/>
              <a:ea typeface="+mn-ea"/>
              <a:cs typeface="Gill San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250" y="1161472"/>
            <a:ext cx="9003455" cy="52874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Gill Sans"/>
                <a:cs typeface="Gill Sans"/>
              </a:rPr>
              <a:t>In 2002 the Faculty of Aquatic Sciences and Fisheries Technology (FAST) was established from the Marine Biology section of the Zoology and Marine Biology Dept.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Gill Sans"/>
                <a:cs typeface="Gill Sans"/>
                <a:sym typeface="Wingdings" panose="05000000000000000000" pitchFamily="2" charset="2"/>
              </a:rPr>
              <a:t>In </a:t>
            </a:r>
            <a:r>
              <a:rPr lang="en-US" dirty="0">
                <a:latin typeface="Gill Sans"/>
                <a:cs typeface="Gill Sans"/>
                <a:sym typeface="Wingdings" panose="05000000000000000000" pitchFamily="2" charset="2"/>
              </a:rPr>
              <a:t>2008 FAST &amp; </a:t>
            </a:r>
            <a:r>
              <a:rPr lang="en-US" dirty="0" smtClean="0">
                <a:latin typeface="Gill Sans"/>
                <a:cs typeface="Gill Sans"/>
                <a:sym typeface="Wingdings" panose="05000000000000000000" pitchFamily="2" charset="2"/>
              </a:rPr>
              <a:t>Faculty of Science merged to form the College of Natural and Applied Sciences (</a:t>
            </a:r>
            <a:r>
              <a:rPr lang="en-US" dirty="0" err="1" smtClean="0">
                <a:latin typeface="Gill Sans"/>
                <a:cs typeface="Gill Sans"/>
                <a:sym typeface="Wingdings" panose="05000000000000000000" pitchFamily="2" charset="2"/>
              </a:rPr>
              <a:t>CoNAS</a:t>
            </a:r>
            <a:r>
              <a:rPr lang="en-US" dirty="0" smtClean="0">
                <a:latin typeface="Gill Sans"/>
                <a:cs typeface="Gill Sans"/>
                <a:sym typeface="Wingdings" panose="05000000000000000000" pitchFamily="2" charset="2"/>
              </a:rPr>
              <a:t>)</a:t>
            </a:r>
            <a:endParaRPr lang="en-US" dirty="0">
              <a:latin typeface="Gill Sans"/>
              <a:cs typeface="Gill Sans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Gill Sans"/>
                <a:cs typeface="Gill Sans"/>
              </a:rPr>
              <a:t>Department of Aquatic Sciences and Fisheries (DASF)</a:t>
            </a:r>
            <a:endParaRPr lang="en-US" sz="2800" dirty="0">
              <a:latin typeface="Gill Sans"/>
              <a:cs typeface="Gill San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Gill Sans"/>
                <a:cs typeface="Gill Sans"/>
              </a:rPr>
              <a:t>In 2015 DASF </a:t>
            </a:r>
            <a:r>
              <a:rPr lang="en-US" dirty="0" smtClean="0">
                <a:latin typeface="Gill Sans"/>
                <a:cs typeface="Gill Sans"/>
              </a:rPr>
              <a:t>was used to establish the College of Agricultural Sciences and Fisheries Technology (</a:t>
            </a:r>
            <a:r>
              <a:rPr lang="en-US" dirty="0" err="1" smtClean="0">
                <a:latin typeface="Gill Sans"/>
                <a:cs typeface="Gill Sans"/>
                <a:sym typeface="Wingdings" panose="05000000000000000000" pitchFamily="2" charset="2"/>
              </a:rPr>
              <a:t>CoAF</a:t>
            </a:r>
            <a:r>
              <a:rPr lang="en-US" dirty="0" smtClean="0">
                <a:latin typeface="Gill Sans"/>
                <a:cs typeface="Gill Sans"/>
                <a:sym typeface="Wingdings" panose="05000000000000000000" pitchFamily="2" charset="2"/>
              </a:rPr>
              <a:t>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Gill Sans"/>
                <a:cs typeface="Gill Sans"/>
              </a:rPr>
              <a:t>DASF name was changed to Department </a:t>
            </a:r>
            <a:r>
              <a:rPr lang="en-US" dirty="0">
                <a:latin typeface="Gill Sans"/>
                <a:cs typeface="Gill Sans"/>
              </a:rPr>
              <a:t>of Aquatic Sciences and Fisheries Technology (DASFT</a:t>
            </a:r>
            <a:r>
              <a:rPr lang="en-US" dirty="0" smtClean="0">
                <a:latin typeface="Gill Sans"/>
                <a:cs typeface="Gill Sans"/>
              </a:rPr>
              <a:t>)</a:t>
            </a:r>
            <a:endParaRPr lang="en-US" dirty="0">
              <a:latin typeface="Gill Sans"/>
              <a:cs typeface="Gill San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>
              <a:latin typeface="Gill Sans"/>
              <a:cs typeface="Gill Sans"/>
              <a:sym typeface="Wingdings" panose="05000000000000000000" pitchFamily="2" charset="2"/>
            </a:endParaRPr>
          </a:p>
        </p:txBody>
      </p:sp>
      <p:pic>
        <p:nvPicPr>
          <p:cNvPr id="8" name="Picture 2" descr="Image result for COAF COLLEGE OF AGRICULTURAL SCIENCES AND FISHERIES TECHNOLOGY + BUI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" y="334559"/>
            <a:ext cx="757238" cy="95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8250" y="-6856"/>
            <a:ext cx="9115750" cy="6864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86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latin typeface="Gill Sans"/>
                <a:cs typeface="Gill Sans"/>
              </a:rPr>
              <a:t>Marine Sciences at UDSM</a:t>
            </a:r>
            <a:endParaRPr lang="sw-KE" sz="3200" i="1" dirty="0">
              <a:latin typeface="Gill Sans"/>
              <a:ea typeface="+mn-ea"/>
              <a:cs typeface="Gill San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0031" y="1285864"/>
            <a:ext cx="8736807" cy="54149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Gill Sans"/>
                <a:cs typeface="Gill Sans"/>
              </a:rPr>
              <a:t>Therefore UDSM conducts teaching/training, research and consultancy in marine sciences mainly through these two units (DASFT </a:t>
            </a:r>
            <a:r>
              <a:rPr lang="en-US" sz="3200" dirty="0">
                <a:latin typeface="Gill Sans"/>
                <a:cs typeface="Gill Sans"/>
              </a:rPr>
              <a:t>and </a:t>
            </a:r>
            <a:r>
              <a:rPr lang="en-US" sz="3200" dirty="0" smtClean="0">
                <a:latin typeface="Gill Sans"/>
                <a:cs typeface="Gill Sans"/>
              </a:rPr>
              <a:t>IMS)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Gill Sans"/>
                <a:cs typeface="Gill Sans"/>
              </a:rPr>
              <a:t>Other courses especially in oil, gas and marine minerals are taught in Geology, Chemistry Departments and through College of Engineering and Technology</a:t>
            </a:r>
          </a:p>
        </p:txBody>
      </p:sp>
      <p:pic>
        <p:nvPicPr>
          <p:cNvPr id="8" name="Picture 2" descr="Image result for COAF COLLEGE OF AGRICULTURAL SCIENCES AND FISHERIES TECHNOLOGY + BUI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" y="334559"/>
            <a:ext cx="757238" cy="95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61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8250" y="-6856"/>
            <a:ext cx="9115750" cy="6864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86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latin typeface="Gill Sans"/>
                <a:cs typeface="Gill Sans"/>
              </a:rPr>
              <a:t>The Role of UDSM in Sustainable Management of Africa’s Marine Resources</a:t>
            </a:r>
            <a:endParaRPr lang="sw-KE" sz="3200" i="1" dirty="0">
              <a:latin typeface="Gill Sans"/>
              <a:ea typeface="+mn-ea"/>
              <a:cs typeface="Gill San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0031" y="1660122"/>
            <a:ext cx="8736807" cy="5040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Capacity building through teaching and training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Gill Sans"/>
                <a:cs typeface="Gill Sans"/>
              </a:rPr>
              <a:t>Both undergraduate and Postgraduate programmes, &amp; </a:t>
            </a:r>
            <a:r>
              <a:rPr lang="en-US" dirty="0" smtClean="0">
                <a:latin typeface="Gill Sans"/>
                <a:cs typeface="Gill Sans"/>
                <a:sym typeface="Wingdings" panose="05000000000000000000" pitchFamily="2" charset="2"/>
              </a:rPr>
              <a:t>Occasional students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Gill Sans"/>
                <a:cs typeface="Gill Sans"/>
                <a:sym typeface="Wingdings" panose="05000000000000000000" pitchFamily="2" charset="2"/>
              </a:rPr>
              <a:t>UDSM receives students from both within and outside Tanzania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Gill Sans"/>
                <a:cs typeface="Gill Sans"/>
                <a:sym typeface="Wingdings" panose="05000000000000000000" pitchFamily="2" charset="2"/>
              </a:rPr>
              <a:t>From Africa: Rwanda, Burundi, Kenya, Nigeria, Zambia, Mozambique, South Africa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Gill Sans"/>
                <a:cs typeface="Gill Sans"/>
                <a:sym typeface="Wingdings" panose="05000000000000000000" pitchFamily="2" charset="2"/>
              </a:rPr>
              <a:t>Outside Africa: Sweden</a:t>
            </a:r>
            <a:r>
              <a:rPr lang="en-US" dirty="0">
                <a:latin typeface="Gill Sans"/>
                <a:cs typeface="Gill Sans"/>
                <a:sym typeface="Wingdings" panose="05000000000000000000" pitchFamily="2" charset="2"/>
              </a:rPr>
              <a:t>, Canada, Australia, USA, </a:t>
            </a:r>
            <a:r>
              <a:rPr lang="en-US" dirty="0" smtClean="0">
                <a:latin typeface="Gill Sans"/>
                <a:cs typeface="Gill Sans"/>
                <a:sym typeface="Wingdings" panose="05000000000000000000" pitchFamily="2" charset="2"/>
              </a:rPr>
              <a:t>Finland, Norway</a:t>
            </a:r>
            <a:r>
              <a:rPr lang="en-US" dirty="0">
                <a:latin typeface="Gill Sans"/>
                <a:cs typeface="Gill Sans"/>
                <a:sym typeface="Wingdings" panose="05000000000000000000" pitchFamily="2" charset="2"/>
              </a:rPr>
              <a:t>, UK, Belgium, Netherlands, </a:t>
            </a:r>
            <a:r>
              <a:rPr lang="en-US" dirty="0" smtClean="0">
                <a:latin typeface="Gill Sans"/>
                <a:cs typeface="Gill Sans"/>
                <a:sym typeface="Wingdings" panose="05000000000000000000" pitchFamily="2" charset="2"/>
              </a:rPr>
              <a:t>Germany</a:t>
            </a:r>
            <a:r>
              <a:rPr lang="en-US" dirty="0">
                <a:latin typeface="Gill Sans"/>
                <a:cs typeface="Gill Sans"/>
                <a:sym typeface="Wingdings" panose="05000000000000000000" pitchFamily="2" charset="2"/>
              </a:rPr>
              <a:t>, Israel, etc. </a:t>
            </a:r>
            <a:endParaRPr lang="en-US" dirty="0" smtClean="0">
              <a:latin typeface="Gill Sans"/>
              <a:cs typeface="Gill San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/>
              <a:cs typeface="Gill Sans"/>
              <a:sym typeface="Wingdings" panose="05000000000000000000" pitchFamily="2" charset="2"/>
            </a:endParaRPr>
          </a:p>
        </p:txBody>
      </p:sp>
      <p:pic>
        <p:nvPicPr>
          <p:cNvPr id="8" name="Picture 2" descr="Image result for COAF COLLEGE OF AGRICULTURAL SCIENCES AND FISHERIES TECHNOLOGY + BUI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" y="334559"/>
            <a:ext cx="757238" cy="95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9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8250" y="-6856"/>
            <a:ext cx="9115750" cy="6864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86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latin typeface="Gill Sans"/>
                <a:cs typeface="Gill Sans"/>
              </a:rPr>
              <a:t>The Role of UDSM</a:t>
            </a:r>
            <a:endParaRPr lang="sw-KE" sz="3200" i="1" dirty="0">
              <a:latin typeface="Gill Sans"/>
              <a:ea typeface="+mn-ea"/>
              <a:cs typeface="Gill San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0031" y="1171074"/>
            <a:ext cx="8736807" cy="55297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Gill Sans"/>
                <a:cs typeface="Gill Sans"/>
              </a:rPr>
              <a:t>Among the courses taught at undergraduate level include: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Gill Sans"/>
                <a:cs typeface="Gill Sans"/>
              </a:rPr>
              <a:t>O</a:t>
            </a:r>
            <a:r>
              <a:rPr lang="en-US" sz="2800" dirty="0" smtClean="0">
                <a:latin typeface="Gill Sans"/>
                <a:cs typeface="Gill Sans"/>
              </a:rPr>
              <a:t>ceanography</a:t>
            </a:r>
            <a:r>
              <a:rPr lang="en-US" sz="2800" dirty="0">
                <a:latin typeface="Gill Sans"/>
                <a:cs typeface="Gill Sans"/>
              </a:rPr>
              <a:t>, </a:t>
            </a:r>
            <a:endParaRPr lang="en-US" sz="2800" dirty="0" smtClean="0">
              <a:latin typeface="Gill Sans"/>
              <a:cs typeface="Gill Sans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Gill Sans"/>
                <a:cs typeface="Gill Sans"/>
              </a:rPr>
              <a:t>Ocean </a:t>
            </a:r>
            <a:r>
              <a:rPr lang="en-US" sz="2800" dirty="0">
                <a:latin typeface="Gill Sans"/>
                <a:cs typeface="Gill Sans"/>
              </a:rPr>
              <a:t>productivity, </a:t>
            </a:r>
            <a:endParaRPr lang="en-US" sz="2800" dirty="0" smtClean="0">
              <a:latin typeface="Gill Sans"/>
              <a:cs typeface="Gill Sans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Gill Sans"/>
                <a:cs typeface="Gill Sans"/>
              </a:rPr>
              <a:t>Coastal </a:t>
            </a:r>
            <a:r>
              <a:rPr lang="en-US" sz="2800" dirty="0">
                <a:latin typeface="Gill Sans"/>
                <a:cs typeface="Gill Sans"/>
              </a:rPr>
              <a:t>and marine resources </a:t>
            </a:r>
            <a:r>
              <a:rPr lang="en-US" sz="2800" dirty="0" smtClean="0">
                <a:latin typeface="Gill Sans"/>
                <a:cs typeface="Gill Sans"/>
              </a:rPr>
              <a:t>management (fisheries, estuaries </a:t>
            </a:r>
            <a:r>
              <a:rPr lang="en-US" sz="2800" dirty="0">
                <a:latin typeface="Gill Sans"/>
                <a:cs typeface="Gill Sans"/>
              </a:rPr>
              <a:t>and mangroves, seagrass beds and coral </a:t>
            </a:r>
            <a:r>
              <a:rPr lang="en-US" sz="2800" dirty="0" smtClean="0">
                <a:latin typeface="Gill Sans"/>
                <a:cs typeface="Gill Sans"/>
              </a:rPr>
              <a:t>reefs)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Gill Sans"/>
                <a:cs typeface="Gill Sans"/>
              </a:rPr>
              <a:t>Fish stock </a:t>
            </a:r>
            <a:r>
              <a:rPr lang="en-US" sz="2800" dirty="0" smtClean="0">
                <a:latin typeface="Gill Sans"/>
                <a:cs typeface="Gill Sans"/>
              </a:rPr>
              <a:t>assessment, </a:t>
            </a:r>
            <a:endParaRPr lang="en-US" sz="2800" dirty="0">
              <a:latin typeface="Gill Sans"/>
              <a:cs typeface="Gill Sans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Gill Sans"/>
                <a:cs typeface="Gill Sans"/>
              </a:rPr>
              <a:t>Fisheries socio-economics,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Gill Sans"/>
                <a:cs typeface="Gill Sans"/>
              </a:rPr>
              <a:t>Fisheries biology and ecology,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Gill Sans"/>
                <a:cs typeface="Gill Sans"/>
              </a:rPr>
              <a:t>Fish taxonomy </a:t>
            </a:r>
            <a:r>
              <a:rPr lang="en-US" sz="2800" dirty="0">
                <a:latin typeface="Gill Sans"/>
                <a:cs typeface="Gill Sans"/>
              </a:rPr>
              <a:t>and population </a:t>
            </a:r>
            <a:r>
              <a:rPr lang="en-US" sz="2800" dirty="0" smtClean="0">
                <a:latin typeface="Gill Sans"/>
                <a:cs typeface="Gill Sans"/>
              </a:rPr>
              <a:t>genetics,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Gill Sans"/>
                <a:cs typeface="Gill Sans"/>
              </a:rPr>
              <a:t>Law of the Sea,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Gill Sans"/>
                <a:cs typeface="Gill Sans"/>
              </a:rPr>
              <a:t>Marine Pollution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/>
              <a:cs typeface="Gill Sans"/>
              <a:sym typeface="Wingdings" panose="05000000000000000000" pitchFamily="2" charset="2"/>
            </a:endParaRPr>
          </a:p>
        </p:txBody>
      </p:sp>
      <p:pic>
        <p:nvPicPr>
          <p:cNvPr id="8" name="Picture 2" descr="Image result for COAF COLLEGE OF AGRICULTURAL SCIENCES AND FISHERIES TECHNOLOGY + BUI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" y="334559"/>
            <a:ext cx="757238" cy="95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2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1851</TotalTime>
  <Words>754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Gill Sans</vt:lpstr>
      <vt:lpstr>Wingdings</vt:lpstr>
      <vt:lpstr>Office Theme</vt:lpstr>
      <vt:lpstr>About UDSM</vt:lpstr>
      <vt:lpstr>Background</vt:lpstr>
      <vt:lpstr>Status of Marine Resources in Tanzania</vt:lpstr>
      <vt:lpstr>Sustainable management of Marine Resources</vt:lpstr>
      <vt:lpstr>Marine Sciences at UDSM</vt:lpstr>
      <vt:lpstr>Marine Sciences at UDSM</vt:lpstr>
      <vt:lpstr>Marine Sciences at UDSM</vt:lpstr>
      <vt:lpstr>The Role of UDSM in Sustainable Management of Africa’s Marine Resources</vt:lpstr>
      <vt:lpstr>The Role of UDSM</vt:lpstr>
      <vt:lpstr>The Role of UDSM</vt:lpstr>
      <vt:lpstr>The Role of UDSM</vt:lpstr>
      <vt:lpstr>The Role of UDSM</vt:lpstr>
      <vt:lpstr>The Role of UDSM</vt:lpstr>
      <vt:lpstr>-Thank you-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DAR ES SALAAM (UDSM)</dc:title>
  <dc:creator>dell</dc:creator>
  <cp:lastModifiedBy>Blandina</cp:lastModifiedBy>
  <cp:revision>69</cp:revision>
  <dcterms:created xsi:type="dcterms:W3CDTF">2017-10-24T18:41:46Z</dcterms:created>
  <dcterms:modified xsi:type="dcterms:W3CDTF">2019-04-25T06:38:39Z</dcterms:modified>
</cp:coreProperties>
</file>