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78" r:id="rId5"/>
    <p:sldId id="279" r:id="rId6"/>
    <p:sldId id="282" r:id="rId7"/>
    <p:sldId id="281" r:id="rId8"/>
    <p:sldId id="280" r:id="rId9"/>
    <p:sldId id="283" r:id="rId10"/>
    <p:sldId id="284" r:id="rId11"/>
    <p:sldId id="285" r:id="rId12"/>
    <p:sldId id="286" r:id="rId13"/>
    <p:sldId id="287" r:id="rId14"/>
    <p:sldId id="288" r:id="rId15"/>
    <p:sldId id="289" r:id="rId16"/>
    <p:sldId id="290" r:id="rId17"/>
    <p:sldId id="291" r:id="rId18"/>
    <p:sldId id="297" r:id="rId19"/>
    <p:sldId id="292" r:id="rId20"/>
    <p:sldId id="293" r:id="rId21"/>
    <p:sldId id="294"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35" autoAdjust="0"/>
  </p:normalViewPr>
  <p:slideViewPr>
    <p:cSldViewPr snapToGrid="0">
      <p:cViewPr varScale="1">
        <p:scale>
          <a:sx n="110" d="100"/>
          <a:sy n="110" d="100"/>
        </p:scale>
        <p:origin x="6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4/13/25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4/13/25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4/13/25</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751830"/>
          </a:xfrm>
        </p:spPr>
        <p:txBody>
          <a:bodyPr>
            <a:normAutofit/>
          </a:bodyPr>
          <a:lstStyle/>
          <a:p>
            <a:r>
              <a:rPr lang="en-US" sz="3200" dirty="0"/>
              <a:t>Factors contributing to the decline of the</a:t>
            </a:r>
            <a:br>
              <a:rPr lang="en-US" sz="3200" dirty="0"/>
            </a:br>
            <a:r>
              <a:rPr lang="en-US" sz="3200" dirty="0"/>
              <a:t>criminal justice system, current issues, and</a:t>
            </a:r>
            <a:br>
              <a:rPr lang="en-US" sz="3200" dirty="0"/>
            </a:br>
            <a:r>
              <a:rPr lang="en-US" sz="3200" dirty="0"/>
              <a:t>how to fix it</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404980" y="4788869"/>
            <a:ext cx="3485072" cy="1026544"/>
          </a:xfrm>
        </p:spPr>
        <p:txBody>
          <a:bodyPr>
            <a:normAutofit/>
          </a:bodyPr>
          <a:lstStyle/>
          <a:p>
            <a:r>
              <a:rPr lang="en-US" sz="2300" dirty="0"/>
              <a:t>Adv Glynnis Breytenbach</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2278A-F3C7-AA1D-1955-CCEFA62C46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5B805-16C2-34F6-B048-DFEE63894E2C}"/>
              </a:ext>
            </a:extLst>
          </p:cNvPr>
          <p:cNvSpPr>
            <a:spLocks noGrp="1"/>
          </p:cNvSpPr>
          <p:nvPr>
            <p:ph type="title"/>
          </p:nvPr>
        </p:nvSpPr>
        <p:spPr/>
        <p:txBody>
          <a:bodyPr>
            <a:normAutofit fontScale="90000"/>
          </a:bodyPr>
          <a:lstStyle/>
          <a:p>
            <a:r>
              <a:rPr lang="en-US" sz="4800" dirty="0"/>
              <a:t>The most pertinent issues faced by our Courts (3)</a:t>
            </a:r>
            <a:endParaRPr lang="en-ZA" dirty="0"/>
          </a:p>
        </p:txBody>
      </p:sp>
      <p:sp>
        <p:nvSpPr>
          <p:cNvPr id="3" name="Content Placeholder 2">
            <a:extLst>
              <a:ext uri="{FF2B5EF4-FFF2-40B4-BE49-F238E27FC236}">
                <a16:creationId xmlns:a16="http://schemas.microsoft.com/office/drawing/2014/main" id="{C661FBD6-0B60-B251-E528-C39FEA6E770D}"/>
              </a:ext>
            </a:extLst>
          </p:cNvPr>
          <p:cNvSpPr>
            <a:spLocks noGrp="1"/>
          </p:cNvSpPr>
          <p:nvPr>
            <p:ph idx="1"/>
          </p:nvPr>
        </p:nvSpPr>
        <p:spPr/>
        <p:txBody>
          <a:bodyPr>
            <a:normAutofit/>
          </a:bodyPr>
          <a:lstStyle/>
          <a:p>
            <a:r>
              <a:rPr lang="en-US" dirty="0"/>
              <a:t>Judicial Misconduct and Corruption</a:t>
            </a:r>
          </a:p>
          <a:p>
            <a:pPr lvl="1"/>
            <a:r>
              <a:rPr lang="en-US" dirty="0"/>
              <a:t>Allegations of Corruption: Perceptions of corruption within the judiciary are a serious concern. Bribery attempts, sometimes involving other magistrates, have been reported. Even isolated incidents can significantly undermine public trust.   </a:t>
            </a:r>
          </a:p>
          <a:p>
            <a:pPr lvl="1"/>
            <a:r>
              <a:rPr lang="en-US" dirty="0"/>
              <a:t>Judicial Misconduct: Cases of judges facing allegations of gross misconduct.</a:t>
            </a:r>
          </a:p>
          <a:p>
            <a:pPr lvl="1"/>
            <a:r>
              <a:rPr lang="en-US" dirty="0"/>
              <a:t>Sexual Harassment: Disturbingly, a significant percentage of female magistrates have experienced sexual harassment, often by other magistrates. </a:t>
            </a:r>
          </a:p>
          <a:p>
            <a:pPr lvl="1"/>
            <a:r>
              <a:rPr lang="en-US" dirty="0"/>
              <a:t>Need for Robust Mechanisms: There's a need for more effective systems to investigate and address judicial misconduct and corruption.</a:t>
            </a:r>
          </a:p>
          <a:p>
            <a:pPr lvl="1"/>
            <a:endParaRPr lang="en-ZA" dirty="0"/>
          </a:p>
        </p:txBody>
      </p:sp>
    </p:spTree>
    <p:extLst>
      <p:ext uri="{BB962C8B-B14F-4D97-AF65-F5344CB8AC3E}">
        <p14:creationId xmlns:p14="http://schemas.microsoft.com/office/powerpoint/2010/main" val="243138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0BDBC-8931-4D10-B1E5-C195DEEDC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CDB68-DF1E-2163-8F76-D9D9B218D419}"/>
              </a:ext>
            </a:extLst>
          </p:cNvPr>
          <p:cNvSpPr>
            <a:spLocks noGrp="1"/>
          </p:cNvSpPr>
          <p:nvPr>
            <p:ph type="title"/>
          </p:nvPr>
        </p:nvSpPr>
        <p:spPr/>
        <p:txBody>
          <a:bodyPr>
            <a:normAutofit fontScale="90000"/>
          </a:bodyPr>
          <a:lstStyle/>
          <a:p>
            <a:r>
              <a:rPr lang="en-US" sz="4800" dirty="0"/>
              <a:t>The most pertinent issues faced by our Courts (4)</a:t>
            </a:r>
            <a:endParaRPr lang="en-ZA" dirty="0"/>
          </a:p>
        </p:txBody>
      </p:sp>
      <p:sp>
        <p:nvSpPr>
          <p:cNvPr id="3" name="Content Placeholder 2">
            <a:extLst>
              <a:ext uri="{FF2B5EF4-FFF2-40B4-BE49-F238E27FC236}">
                <a16:creationId xmlns:a16="http://schemas.microsoft.com/office/drawing/2014/main" id="{CE137A53-F235-7EA6-3BD5-245A54F92469}"/>
              </a:ext>
            </a:extLst>
          </p:cNvPr>
          <p:cNvSpPr>
            <a:spLocks noGrp="1"/>
          </p:cNvSpPr>
          <p:nvPr>
            <p:ph idx="1"/>
          </p:nvPr>
        </p:nvSpPr>
        <p:spPr/>
        <p:txBody>
          <a:bodyPr>
            <a:normAutofit lnSpcReduction="10000"/>
          </a:bodyPr>
          <a:lstStyle/>
          <a:p>
            <a:r>
              <a:rPr lang="en-US" dirty="0"/>
              <a:t>Threats and Harassment of Judicial Officers</a:t>
            </a:r>
          </a:p>
          <a:p>
            <a:pPr lvl="1"/>
            <a:r>
              <a:rPr lang="en-US" dirty="0"/>
              <a:t>Magistrates, in particular, face threats and even physical harm related to their work, highlighting the need for improved security measures and support.</a:t>
            </a:r>
          </a:p>
          <a:p>
            <a:pPr lvl="1"/>
            <a:endParaRPr lang="en-US" dirty="0"/>
          </a:p>
          <a:p>
            <a:r>
              <a:rPr lang="en-US" dirty="0"/>
              <a:t>Governance and Administration of the Judiciary</a:t>
            </a:r>
          </a:p>
          <a:p>
            <a:pPr lvl="1"/>
            <a:r>
              <a:rPr lang="en-US" dirty="0"/>
              <a:t>Need for Clear Accountability: Revised and clear reporting and accountability structures within the judiciary is essential for efficient administration.</a:t>
            </a:r>
          </a:p>
          <a:p>
            <a:pPr lvl="1"/>
            <a:r>
              <a:rPr lang="en-US" dirty="0"/>
              <a:t>Lack of Unified Judiciary: The current governance structure is seen as hindering the judiciary's effectiveness and independence</a:t>
            </a:r>
          </a:p>
          <a:p>
            <a:pPr lvl="1"/>
            <a:endParaRPr lang="en-US" dirty="0"/>
          </a:p>
          <a:p>
            <a:pPr lvl="1"/>
            <a:endParaRPr lang="en-ZA" dirty="0"/>
          </a:p>
        </p:txBody>
      </p:sp>
    </p:spTree>
    <p:extLst>
      <p:ext uri="{BB962C8B-B14F-4D97-AF65-F5344CB8AC3E}">
        <p14:creationId xmlns:p14="http://schemas.microsoft.com/office/powerpoint/2010/main" val="130597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F329-784A-836B-15FF-EDC9FCD7F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1719D-C5C7-104F-A0C5-E1EAEE01DE3D}"/>
              </a:ext>
            </a:extLst>
          </p:cNvPr>
          <p:cNvSpPr>
            <a:spLocks noGrp="1"/>
          </p:cNvSpPr>
          <p:nvPr>
            <p:ph type="ctrTitle"/>
          </p:nvPr>
        </p:nvSpPr>
        <p:spPr/>
        <p:txBody>
          <a:bodyPr/>
          <a:lstStyle/>
          <a:p>
            <a:r>
              <a:rPr lang="en-US" dirty="0"/>
              <a:t>What are the solutions?</a:t>
            </a:r>
            <a:endParaRPr lang="en-ZA" dirty="0"/>
          </a:p>
        </p:txBody>
      </p:sp>
    </p:spTree>
    <p:extLst>
      <p:ext uri="{BB962C8B-B14F-4D97-AF65-F5344CB8AC3E}">
        <p14:creationId xmlns:p14="http://schemas.microsoft.com/office/powerpoint/2010/main" val="189334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08A7-E551-2C92-443C-842EB34A4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49D78-41A7-C59F-D888-5D1D9A152AAF}"/>
              </a:ext>
            </a:extLst>
          </p:cNvPr>
          <p:cNvSpPr>
            <a:spLocks noGrp="1"/>
          </p:cNvSpPr>
          <p:nvPr>
            <p:ph type="title"/>
          </p:nvPr>
        </p:nvSpPr>
        <p:spPr/>
        <p:txBody>
          <a:bodyPr>
            <a:normAutofit/>
          </a:bodyPr>
          <a:lstStyle/>
          <a:p>
            <a:r>
              <a:rPr lang="en-US" sz="4800" dirty="0"/>
              <a:t>What are the solutions?</a:t>
            </a:r>
            <a:endParaRPr lang="en-ZA" dirty="0"/>
          </a:p>
        </p:txBody>
      </p:sp>
      <p:sp>
        <p:nvSpPr>
          <p:cNvPr id="3" name="Content Placeholder 2">
            <a:extLst>
              <a:ext uri="{FF2B5EF4-FFF2-40B4-BE49-F238E27FC236}">
                <a16:creationId xmlns:a16="http://schemas.microsoft.com/office/drawing/2014/main" id="{2E36E5A4-2B65-41FF-8677-25FD6711E2A8}"/>
              </a:ext>
            </a:extLst>
          </p:cNvPr>
          <p:cNvSpPr>
            <a:spLocks noGrp="1"/>
          </p:cNvSpPr>
          <p:nvPr>
            <p:ph idx="1"/>
          </p:nvPr>
        </p:nvSpPr>
        <p:spPr/>
        <p:txBody>
          <a:bodyPr>
            <a:normAutofit fontScale="85000" lnSpcReduction="10000"/>
          </a:bodyPr>
          <a:lstStyle/>
          <a:p>
            <a:r>
              <a:rPr lang="en-US" dirty="0"/>
              <a:t>Tackling Case Backlogs and Delays</a:t>
            </a:r>
          </a:p>
          <a:p>
            <a:pPr lvl="1"/>
            <a:r>
              <a:rPr lang="en-US" dirty="0"/>
              <a:t>Boost Judicial Capacity: Appointing more judges and magistrates is crucial. This needs to be coupled with a streamlined and transparent appointment process to ensure qualified candidates are brought on board efficiently.</a:t>
            </a:r>
          </a:p>
          <a:p>
            <a:pPr lvl="1"/>
            <a:r>
              <a:rPr lang="en-US" dirty="0"/>
              <a:t>Invest in Modern Case Management Systems: Implementing modern, digital case management systems can significantly improve efficiency. This includes electronic filing, scheduling, and tracking of cases, reducing administrative burdens and minimizing delays.   </a:t>
            </a:r>
          </a:p>
          <a:p>
            <a:pPr lvl="1"/>
            <a:r>
              <a:rPr lang="en-US" dirty="0"/>
              <a:t>Specialized Courts and Processes: Specialized courts have shown great success in achieving faster and more expert handling. Implementing alternative dispute resolution (ADR) mechanisms like mediation and arbitration can also divert suitable cases away from the formal court system.</a:t>
            </a:r>
          </a:p>
          <a:p>
            <a:pPr lvl="1"/>
            <a:r>
              <a:rPr lang="en-US" dirty="0"/>
              <a:t>More Accessible Rules and Procedures: Simplifying court rules and procedures can reduce ambiguity and unnecessary delays. </a:t>
            </a:r>
            <a:r>
              <a:rPr lang="en-US" u="sng" dirty="0"/>
              <a:t>Consistent application of these rules is of paramount importance</a:t>
            </a:r>
            <a:r>
              <a:rPr lang="en-US" dirty="0"/>
              <a:t>.</a:t>
            </a:r>
          </a:p>
          <a:p>
            <a:pPr lvl="1"/>
            <a:endParaRPr lang="en-ZA" dirty="0"/>
          </a:p>
        </p:txBody>
      </p:sp>
    </p:spTree>
    <p:extLst>
      <p:ext uri="{BB962C8B-B14F-4D97-AF65-F5344CB8AC3E}">
        <p14:creationId xmlns:p14="http://schemas.microsoft.com/office/powerpoint/2010/main" val="227234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57AEC-C72F-B8BC-C662-AC1031A9C6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E1069-0F0F-8322-CE81-79631DBBA1C4}"/>
              </a:ext>
            </a:extLst>
          </p:cNvPr>
          <p:cNvSpPr>
            <a:spLocks noGrp="1"/>
          </p:cNvSpPr>
          <p:nvPr>
            <p:ph type="title"/>
          </p:nvPr>
        </p:nvSpPr>
        <p:spPr/>
        <p:txBody>
          <a:bodyPr>
            <a:normAutofit/>
          </a:bodyPr>
          <a:lstStyle/>
          <a:p>
            <a:r>
              <a:rPr lang="en-US" sz="4800" dirty="0"/>
              <a:t>What are the solutions? (2)</a:t>
            </a:r>
            <a:endParaRPr lang="en-ZA" dirty="0"/>
          </a:p>
        </p:txBody>
      </p:sp>
      <p:sp>
        <p:nvSpPr>
          <p:cNvPr id="3" name="Content Placeholder 2">
            <a:extLst>
              <a:ext uri="{FF2B5EF4-FFF2-40B4-BE49-F238E27FC236}">
                <a16:creationId xmlns:a16="http://schemas.microsoft.com/office/drawing/2014/main" id="{F696F034-C173-F6E7-70E9-45978BDE9B29}"/>
              </a:ext>
            </a:extLst>
          </p:cNvPr>
          <p:cNvSpPr>
            <a:spLocks noGrp="1"/>
          </p:cNvSpPr>
          <p:nvPr>
            <p:ph idx="1"/>
          </p:nvPr>
        </p:nvSpPr>
        <p:spPr/>
        <p:txBody>
          <a:bodyPr>
            <a:normAutofit fontScale="92500" lnSpcReduction="20000"/>
          </a:bodyPr>
          <a:lstStyle/>
          <a:p>
            <a:r>
              <a:rPr lang="en-US" dirty="0"/>
              <a:t>Combating Judicial Misconduct and Corruption</a:t>
            </a:r>
          </a:p>
          <a:p>
            <a:pPr lvl="1"/>
            <a:r>
              <a:rPr lang="en-US" dirty="0"/>
              <a:t>Strengthening Oversight Mechanisms: Enhancing the capacity and independence of oversight bodies like the Judicial Service Commission (JSC) is crucial for effectively investigating and addressing allegations of misconduct and corruption.   </a:t>
            </a:r>
          </a:p>
          <a:p>
            <a:pPr lvl="1"/>
            <a:r>
              <a:rPr lang="en-US" dirty="0"/>
              <a:t>Implementing the draft legislation currently before Parliament in the form of  an Independent Anti Corruption Commission to deal with high level corruption and organized crime will make a significant impact on finalizing such matter successfully, and increase public confidence in the system.</a:t>
            </a:r>
          </a:p>
          <a:p>
            <a:pPr lvl="1"/>
            <a:r>
              <a:rPr lang="en-US" dirty="0"/>
              <a:t>Clear Codes of Conduct and Ethics Training: Regularly reinforcing clear ethical guidelines and providing comprehensive ethics training for all judicial officers can help prevent misconduct.</a:t>
            </a:r>
          </a:p>
          <a:p>
            <a:pPr lvl="1"/>
            <a:r>
              <a:rPr lang="en-US" dirty="0"/>
              <a:t>Transparent Asset Declaration: Implementing and strictly enforcing asset declaration requirements for judicial officers can help detect potential conflicts of interest and illicit enrichment.</a:t>
            </a:r>
            <a:endParaRPr lang="en-ZA" dirty="0"/>
          </a:p>
        </p:txBody>
      </p:sp>
    </p:spTree>
    <p:extLst>
      <p:ext uri="{BB962C8B-B14F-4D97-AF65-F5344CB8AC3E}">
        <p14:creationId xmlns:p14="http://schemas.microsoft.com/office/powerpoint/2010/main" val="139400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F331-7950-8F83-EEE9-0D06B31DA2DB}"/>
              </a:ext>
            </a:extLst>
          </p:cNvPr>
          <p:cNvSpPr>
            <a:spLocks noGrp="1"/>
          </p:cNvSpPr>
          <p:nvPr>
            <p:ph type="title"/>
          </p:nvPr>
        </p:nvSpPr>
        <p:spPr/>
        <p:txBody>
          <a:bodyPr>
            <a:normAutofit/>
          </a:bodyPr>
          <a:lstStyle/>
          <a:p>
            <a:r>
              <a:rPr lang="en-US" dirty="0"/>
              <a:t>An Anti Corruption Commission</a:t>
            </a:r>
          </a:p>
        </p:txBody>
      </p:sp>
      <p:sp>
        <p:nvSpPr>
          <p:cNvPr id="3" name="Content Placeholder 2">
            <a:extLst>
              <a:ext uri="{FF2B5EF4-FFF2-40B4-BE49-F238E27FC236}">
                <a16:creationId xmlns:a16="http://schemas.microsoft.com/office/drawing/2014/main" id="{CD01FCD6-84D6-B40A-17DF-ABF80701803E}"/>
              </a:ext>
            </a:extLst>
          </p:cNvPr>
          <p:cNvSpPr>
            <a:spLocks noGrp="1"/>
          </p:cNvSpPr>
          <p:nvPr>
            <p:ph idx="1"/>
          </p:nvPr>
        </p:nvSpPr>
        <p:spPr/>
        <p:txBody>
          <a:bodyPr/>
          <a:lstStyle/>
          <a:p>
            <a:r>
              <a:rPr lang="en-US" dirty="0"/>
              <a:t>An Anti Corruption Commission styled to meet the requirements set out in  the </a:t>
            </a:r>
            <a:r>
              <a:rPr lang="en-US" dirty="0" err="1"/>
              <a:t>Glennister</a:t>
            </a:r>
            <a:r>
              <a:rPr lang="en-US" dirty="0"/>
              <a:t> judgements by the Constitutional Court would free up the time and resources of the NPA to prosecute the less complex matters and “bread and butter” cases,  while ensuring that the most complex corruption and organized crime matters are dealt with by suitably experienced prosecutors and investigators, with access to the requisite forensic capabilities and an ability to negotiate their budget directly with Treasury, freeing them from the problematic dependence on the Department of Justice.</a:t>
            </a:r>
          </a:p>
        </p:txBody>
      </p:sp>
    </p:spTree>
    <p:extLst>
      <p:ext uri="{BB962C8B-B14F-4D97-AF65-F5344CB8AC3E}">
        <p14:creationId xmlns:p14="http://schemas.microsoft.com/office/powerpoint/2010/main" val="2644658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3F611-B9FB-5F31-5BB7-AB67CAA12F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DF4C6-291F-E207-325F-4B539015431F}"/>
              </a:ext>
            </a:extLst>
          </p:cNvPr>
          <p:cNvSpPr>
            <a:spLocks noGrp="1"/>
          </p:cNvSpPr>
          <p:nvPr>
            <p:ph type="title"/>
          </p:nvPr>
        </p:nvSpPr>
        <p:spPr/>
        <p:txBody>
          <a:bodyPr>
            <a:normAutofit/>
          </a:bodyPr>
          <a:lstStyle/>
          <a:p>
            <a:r>
              <a:rPr lang="en-US" sz="4800" dirty="0"/>
              <a:t>What are the solutions? (3)</a:t>
            </a:r>
            <a:endParaRPr lang="en-ZA" dirty="0"/>
          </a:p>
        </p:txBody>
      </p:sp>
      <p:sp>
        <p:nvSpPr>
          <p:cNvPr id="3" name="Content Placeholder 2">
            <a:extLst>
              <a:ext uri="{FF2B5EF4-FFF2-40B4-BE49-F238E27FC236}">
                <a16:creationId xmlns:a16="http://schemas.microsoft.com/office/drawing/2014/main" id="{E12B603B-30DD-4F61-4F27-9229BDF57EF4}"/>
              </a:ext>
            </a:extLst>
          </p:cNvPr>
          <p:cNvSpPr>
            <a:spLocks noGrp="1"/>
          </p:cNvSpPr>
          <p:nvPr>
            <p:ph idx="1"/>
          </p:nvPr>
        </p:nvSpPr>
        <p:spPr/>
        <p:txBody>
          <a:bodyPr>
            <a:normAutofit/>
          </a:bodyPr>
          <a:lstStyle/>
          <a:p>
            <a:r>
              <a:rPr lang="en-US" dirty="0"/>
              <a:t>Ensuring the Safety of Judicial Officers</a:t>
            </a:r>
          </a:p>
          <a:p>
            <a:pPr lvl="1"/>
            <a:r>
              <a:rPr lang="en-US" dirty="0"/>
              <a:t>Enhanced Security Measures: Implementing stricter security protocols in and around court premises, as well as providing personal security measures for judicial officers, vulnerable witnesses, and whistleblowers facing threats, is of paramount importance.</a:t>
            </a:r>
          </a:p>
          <a:p>
            <a:pPr lvl="1"/>
            <a:r>
              <a:rPr lang="en-US" dirty="0"/>
              <a:t>Support and Protection Programs: Establishing support programs for judicial officers who have experienced threats or harassment can help ensure their well-being and continued service.</a:t>
            </a:r>
            <a:endParaRPr lang="en-ZA" dirty="0"/>
          </a:p>
        </p:txBody>
      </p:sp>
    </p:spTree>
    <p:extLst>
      <p:ext uri="{BB962C8B-B14F-4D97-AF65-F5344CB8AC3E}">
        <p14:creationId xmlns:p14="http://schemas.microsoft.com/office/powerpoint/2010/main" val="158594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D14F8-5891-0DCE-F331-F77AF63B2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332E6-8A76-308C-CC32-E596234F0454}"/>
              </a:ext>
            </a:extLst>
          </p:cNvPr>
          <p:cNvSpPr>
            <a:spLocks noGrp="1"/>
          </p:cNvSpPr>
          <p:nvPr>
            <p:ph type="title"/>
          </p:nvPr>
        </p:nvSpPr>
        <p:spPr/>
        <p:txBody>
          <a:bodyPr>
            <a:normAutofit/>
          </a:bodyPr>
          <a:lstStyle/>
          <a:p>
            <a:r>
              <a:rPr lang="en-US" sz="4800" dirty="0"/>
              <a:t>What are the solutions? (4)</a:t>
            </a:r>
            <a:endParaRPr lang="en-ZA" dirty="0"/>
          </a:p>
        </p:txBody>
      </p:sp>
      <p:sp>
        <p:nvSpPr>
          <p:cNvPr id="3" name="Content Placeholder 2">
            <a:extLst>
              <a:ext uri="{FF2B5EF4-FFF2-40B4-BE49-F238E27FC236}">
                <a16:creationId xmlns:a16="http://schemas.microsoft.com/office/drawing/2014/main" id="{EE75D4AC-1EAB-1BEF-A4EF-761FF4506517}"/>
              </a:ext>
            </a:extLst>
          </p:cNvPr>
          <p:cNvSpPr>
            <a:spLocks noGrp="1"/>
          </p:cNvSpPr>
          <p:nvPr>
            <p:ph idx="1"/>
          </p:nvPr>
        </p:nvSpPr>
        <p:spPr/>
        <p:txBody>
          <a:bodyPr>
            <a:normAutofit lnSpcReduction="10000"/>
          </a:bodyPr>
          <a:lstStyle/>
          <a:p>
            <a:r>
              <a:rPr lang="en-US" dirty="0"/>
              <a:t>Improving Governance and Administration</a:t>
            </a:r>
          </a:p>
          <a:p>
            <a:pPr lvl="1"/>
            <a:r>
              <a:rPr lang="en-US" dirty="0"/>
              <a:t>True Administrative Independence: Progressing towards full administrative independence for the judiciary, where the Office of the Chief Justice operates outside the direct control of the executive, is a key step.</a:t>
            </a:r>
          </a:p>
          <a:p>
            <a:pPr lvl="1"/>
            <a:r>
              <a:rPr lang="en-US" dirty="0"/>
              <a:t>Clear Reporting and Accountability Structures: Establishing transparent and efficient reporting lines and accountability mechanisms within the judiciary can improve its overall governance.</a:t>
            </a:r>
          </a:p>
          <a:p>
            <a:pPr lvl="1"/>
            <a:r>
              <a:rPr lang="en-US" dirty="0"/>
              <a:t>Utilizing Technology for Administration: Implementing digital tools for administrative tasks, such as scheduling, record-keeping, and communication, can enhance efficiency and transparency.</a:t>
            </a:r>
            <a:endParaRPr lang="en-ZA" dirty="0"/>
          </a:p>
        </p:txBody>
      </p:sp>
    </p:spTree>
    <p:extLst>
      <p:ext uri="{BB962C8B-B14F-4D97-AF65-F5344CB8AC3E}">
        <p14:creationId xmlns:p14="http://schemas.microsoft.com/office/powerpoint/2010/main" val="3687674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99125-7206-31E1-F33F-9AA9CF583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84D3-7837-2E0D-AC8B-E7BC28D1A734}"/>
              </a:ext>
            </a:extLst>
          </p:cNvPr>
          <p:cNvSpPr>
            <a:spLocks noGrp="1"/>
          </p:cNvSpPr>
          <p:nvPr>
            <p:ph type="title"/>
          </p:nvPr>
        </p:nvSpPr>
        <p:spPr/>
        <p:txBody>
          <a:bodyPr>
            <a:normAutofit/>
          </a:bodyPr>
          <a:lstStyle/>
          <a:p>
            <a:r>
              <a:rPr lang="en-US" sz="4800" dirty="0"/>
              <a:t>What are the solutions? (5)</a:t>
            </a:r>
            <a:endParaRPr lang="en-ZA" dirty="0"/>
          </a:p>
        </p:txBody>
      </p:sp>
      <p:sp>
        <p:nvSpPr>
          <p:cNvPr id="3" name="Content Placeholder 2">
            <a:extLst>
              <a:ext uri="{FF2B5EF4-FFF2-40B4-BE49-F238E27FC236}">
                <a16:creationId xmlns:a16="http://schemas.microsoft.com/office/drawing/2014/main" id="{8A6E7779-76B3-CC73-AF8D-1A5B37F0E08A}"/>
              </a:ext>
            </a:extLst>
          </p:cNvPr>
          <p:cNvSpPr>
            <a:spLocks noGrp="1"/>
          </p:cNvSpPr>
          <p:nvPr>
            <p:ph idx="1"/>
          </p:nvPr>
        </p:nvSpPr>
        <p:spPr/>
        <p:txBody>
          <a:bodyPr>
            <a:normAutofit/>
          </a:bodyPr>
          <a:lstStyle/>
          <a:p>
            <a:r>
              <a:rPr lang="en-US" dirty="0"/>
              <a:t>It's important to remember that these solutions aren't isolated; they're interconnected and require a holistic and sustained effort to bring about meaningful change within the South African judicial system.</a:t>
            </a:r>
          </a:p>
          <a:p>
            <a:r>
              <a:rPr lang="en-US" dirty="0"/>
              <a:t>Not a quick or easy fix.</a:t>
            </a:r>
          </a:p>
          <a:p>
            <a:r>
              <a:rPr lang="en-US" dirty="0"/>
              <a:t>Will require a great deal of introspection, honesty, and dedication to the Rule of Law to address the issues currently faced by our courts.</a:t>
            </a:r>
            <a:endParaRPr lang="en-ZA" dirty="0"/>
          </a:p>
        </p:txBody>
      </p:sp>
    </p:spTree>
    <p:extLst>
      <p:ext uri="{BB962C8B-B14F-4D97-AF65-F5344CB8AC3E}">
        <p14:creationId xmlns:p14="http://schemas.microsoft.com/office/powerpoint/2010/main" val="62802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9C53-6376-C0AB-BB9E-378006EE6647}"/>
              </a:ext>
            </a:extLst>
          </p:cNvPr>
          <p:cNvSpPr>
            <a:spLocks noGrp="1"/>
          </p:cNvSpPr>
          <p:nvPr>
            <p:ph type="ctrTitle"/>
          </p:nvPr>
        </p:nvSpPr>
        <p:spPr/>
        <p:txBody>
          <a:bodyPr/>
          <a:lstStyle/>
          <a:p>
            <a:r>
              <a:rPr lang="en-ZA" dirty="0"/>
              <a:t>Questions?</a:t>
            </a:r>
          </a:p>
        </p:txBody>
      </p:sp>
    </p:spTree>
    <p:extLst>
      <p:ext uri="{BB962C8B-B14F-4D97-AF65-F5344CB8AC3E}">
        <p14:creationId xmlns:p14="http://schemas.microsoft.com/office/powerpoint/2010/main" val="42620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2" y="581575"/>
            <a:ext cx="5032427" cy="970450"/>
          </a:xfrm>
        </p:spPr>
        <p:txBody>
          <a:bodyPr anchor="b">
            <a:normAutofit fontScale="90000"/>
          </a:bodyPr>
          <a:lstStyle/>
          <a:p>
            <a:pPr algn="l"/>
            <a:r>
              <a:rPr lang="en-US" sz="4000" dirty="0"/>
              <a:t>State of the South African Criminal Justice System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a:bodyPr>
          <a:lstStyle/>
          <a:p>
            <a:pPr marL="36900" indent="0">
              <a:buNone/>
            </a:pPr>
            <a:r>
              <a:rPr lang="en-US" sz="2400" dirty="0"/>
              <a:t>This presentation will focus on:</a:t>
            </a:r>
          </a:p>
          <a:p>
            <a:r>
              <a:rPr lang="en-US" sz="2400" dirty="0"/>
              <a:t>Specific factors contributing to the decline of the South African criminal justice system;</a:t>
            </a:r>
          </a:p>
          <a:p>
            <a:r>
              <a:rPr lang="en-US" sz="2400" dirty="0"/>
              <a:t>Most pertinent issues faced by our Courts; and,</a:t>
            </a:r>
          </a:p>
          <a:p>
            <a:r>
              <a:rPr lang="en-US" sz="2400" dirty="0"/>
              <a:t>Possible solutions</a:t>
            </a: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783A8-2553-16E0-9D2F-4BC136A38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063E6-ACCA-9F30-7BDB-6AA77E226407}"/>
              </a:ext>
            </a:extLst>
          </p:cNvPr>
          <p:cNvSpPr>
            <a:spLocks noGrp="1"/>
          </p:cNvSpPr>
          <p:nvPr>
            <p:ph type="ctrTitle"/>
          </p:nvPr>
        </p:nvSpPr>
        <p:spPr/>
        <p:txBody>
          <a:bodyPr/>
          <a:lstStyle/>
          <a:p>
            <a:r>
              <a:rPr lang="en-ZA" dirty="0"/>
              <a:t>Thank you.</a:t>
            </a:r>
          </a:p>
        </p:txBody>
      </p:sp>
    </p:spTree>
    <p:extLst>
      <p:ext uri="{BB962C8B-B14F-4D97-AF65-F5344CB8AC3E}">
        <p14:creationId xmlns:p14="http://schemas.microsoft.com/office/powerpoint/2010/main" val="130596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40B5-C3D8-136F-8BFA-3498AF529893}"/>
              </a:ext>
            </a:extLst>
          </p:cNvPr>
          <p:cNvSpPr>
            <a:spLocks noGrp="1"/>
          </p:cNvSpPr>
          <p:nvPr>
            <p:ph type="title"/>
          </p:nvPr>
        </p:nvSpPr>
        <p:spPr/>
        <p:txBody>
          <a:bodyPr/>
          <a:lstStyle/>
          <a:p>
            <a:r>
              <a:rPr lang="en-US" dirty="0"/>
              <a:t>F</a:t>
            </a:r>
            <a:r>
              <a:rPr lang="en-US" sz="4000" dirty="0"/>
              <a:t>actors contributing to the decline of the South African criminal justice system</a:t>
            </a:r>
            <a:endParaRPr lang="en-ZA" dirty="0"/>
          </a:p>
        </p:txBody>
      </p:sp>
    </p:spTree>
    <p:extLst>
      <p:ext uri="{BB962C8B-B14F-4D97-AF65-F5344CB8AC3E}">
        <p14:creationId xmlns:p14="http://schemas.microsoft.com/office/powerpoint/2010/main" val="227566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E3E4-CC13-064E-4376-D080918BAD76}"/>
              </a:ext>
            </a:extLst>
          </p:cNvPr>
          <p:cNvSpPr>
            <a:spLocks noGrp="1"/>
          </p:cNvSpPr>
          <p:nvPr>
            <p:ph type="title"/>
          </p:nvPr>
        </p:nvSpPr>
        <p:spPr/>
        <p:txBody>
          <a:bodyPr>
            <a:normAutofit fontScale="90000"/>
          </a:bodyPr>
          <a:lstStyle/>
          <a:p>
            <a:r>
              <a:rPr lang="en-US" sz="4800" dirty="0"/>
              <a:t>Factors contributing to the decline of the South African criminal justice system</a:t>
            </a:r>
            <a:endParaRPr lang="en-ZA" dirty="0"/>
          </a:p>
        </p:txBody>
      </p:sp>
      <p:sp>
        <p:nvSpPr>
          <p:cNvPr id="3" name="Content Placeholder 2">
            <a:extLst>
              <a:ext uri="{FF2B5EF4-FFF2-40B4-BE49-F238E27FC236}">
                <a16:creationId xmlns:a16="http://schemas.microsoft.com/office/drawing/2014/main" id="{9195D1DC-6079-B847-F24A-18A5B777147F}"/>
              </a:ext>
            </a:extLst>
          </p:cNvPr>
          <p:cNvSpPr>
            <a:spLocks noGrp="1"/>
          </p:cNvSpPr>
          <p:nvPr>
            <p:ph idx="1"/>
          </p:nvPr>
        </p:nvSpPr>
        <p:spPr/>
        <p:txBody>
          <a:bodyPr>
            <a:normAutofit fontScale="92500" lnSpcReduction="10000"/>
          </a:bodyPr>
          <a:lstStyle/>
          <a:p>
            <a:r>
              <a:rPr lang="en-US" dirty="0"/>
              <a:t>Increased Crime Rates:</a:t>
            </a:r>
          </a:p>
          <a:p>
            <a:pPr marL="36900" indent="0">
              <a:buNone/>
            </a:pPr>
            <a:r>
              <a:rPr lang="en-US" dirty="0"/>
              <a:t>	South Africa has experienced a rise in crime, including violent crimes like murder, sexual 	offences and armed robbery. </a:t>
            </a:r>
          </a:p>
          <a:p>
            <a:r>
              <a:rPr lang="en-US" dirty="0"/>
              <a:t>Diminishing Police Capacity:</a:t>
            </a:r>
          </a:p>
          <a:p>
            <a:pPr marL="36900" indent="0">
              <a:buNone/>
            </a:pPr>
            <a:r>
              <a:rPr lang="en-US" dirty="0"/>
              <a:t>	The South African Police Service (SAPS) is facing a decline in its ability to solve crimes, with 	detection rates for serious offences dropping significantly. </a:t>
            </a:r>
          </a:p>
          <a:p>
            <a:r>
              <a:rPr lang="en-US" dirty="0"/>
              <a:t>Challenges within the NPA:</a:t>
            </a:r>
          </a:p>
          <a:p>
            <a:pPr marL="36900" indent="0">
              <a:buNone/>
            </a:pPr>
            <a:r>
              <a:rPr lang="en-US" dirty="0"/>
              <a:t>	The NPA faces challenges in prosecuting cases efficiently, contributing to delays and low 	conviction rates. </a:t>
            </a:r>
          </a:p>
        </p:txBody>
      </p:sp>
    </p:spTree>
    <p:extLst>
      <p:ext uri="{BB962C8B-B14F-4D97-AF65-F5344CB8AC3E}">
        <p14:creationId xmlns:p14="http://schemas.microsoft.com/office/powerpoint/2010/main" val="170306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C103-3E08-59B1-55A6-AF0BCBE9CB39}"/>
              </a:ext>
            </a:extLst>
          </p:cNvPr>
          <p:cNvSpPr>
            <a:spLocks noGrp="1"/>
          </p:cNvSpPr>
          <p:nvPr>
            <p:ph type="title"/>
          </p:nvPr>
        </p:nvSpPr>
        <p:spPr/>
        <p:txBody>
          <a:bodyPr>
            <a:normAutofit fontScale="90000"/>
          </a:bodyPr>
          <a:lstStyle/>
          <a:p>
            <a:r>
              <a:rPr lang="en-US" sz="4400" dirty="0"/>
              <a:t>Factors contributing to the decline of the South African criminal justice system (2)</a:t>
            </a:r>
            <a:endParaRPr lang="en-ZA" dirty="0"/>
          </a:p>
        </p:txBody>
      </p:sp>
      <p:sp>
        <p:nvSpPr>
          <p:cNvPr id="3" name="Content Placeholder 2">
            <a:extLst>
              <a:ext uri="{FF2B5EF4-FFF2-40B4-BE49-F238E27FC236}">
                <a16:creationId xmlns:a16="http://schemas.microsoft.com/office/drawing/2014/main" id="{9484E462-8BF6-4055-F0B1-4168022FC7D7}"/>
              </a:ext>
            </a:extLst>
          </p:cNvPr>
          <p:cNvSpPr>
            <a:spLocks noGrp="1"/>
          </p:cNvSpPr>
          <p:nvPr>
            <p:ph idx="1"/>
          </p:nvPr>
        </p:nvSpPr>
        <p:spPr/>
        <p:txBody>
          <a:bodyPr>
            <a:normAutofit fontScale="92500" lnSpcReduction="20000"/>
          </a:bodyPr>
          <a:lstStyle/>
          <a:p>
            <a:r>
              <a:rPr lang="en-US" dirty="0"/>
              <a:t>Budget Pressures:</a:t>
            </a:r>
          </a:p>
          <a:p>
            <a:pPr marL="36900" indent="0">
              <a:buNone/>
            </a:pPr>
            <a:r>
              <a:rPr lang="en-US" dirty="0"/>
              <a:t>	The criminal justice system is facing serious budget constraints, impacting the number of    	police officials, spending per citizen, and capital budgets for correctional services. </a:t>
            </a:r>
          </a:p>
          <a:p>
            <a:r>
              <a:rPr lang="en-US" dirty="0"/>
              <a:t>Corruption:</a:t>
            </a:r>
          </a:p>
          <a:p>
            <a:pPr marL="36900" indent="0">
              <a:buNone/>
            </a:pPr>
            <a:r>
              <a:rPr lang="en-US" dirty="0"/>
              <a:t>	Corruption within the police and government undermines law enforcement efforts and 	contributes to the decline of the criminal justice system. </a:t>
            </a:r>
          </a:p>
          <a:p>
            <a:r>
              <a:rPr lang="en-US" dirty="0"/>
              <a:t>Public Trust:</a:t>
            </a:r>
          </a:p>
          <a:p>
            <a:pPr marL="36900" indent="0">
              <a:buNone/>
            </a:pPr>
            <a:r>
              <a:rPr lang="en-US" dirty="0"/>
              <a:t>	Public trust in the police and the criminal justice system has declined, as evidenced by low 	satisfaction rates and growing concerns about safety. </a:t>
            </a:r>
            <a:endParaRPr lang="en-ZA" dirty="0"/>
          </a:p>
          <a:p>
            <a:endParaRPr lang="en-ZA" dirty="0"/>
          </a:p>
        </p:txBody>
      </p:sp>
    </p:spTree>
    <p:extLst>
      <p:ext uri="{BB962C8B-B14F-4D97-AF65-F5344CB8AC3E}">
        <p14:creationId xmlns:p14="http://schemas.microsoft.com/office/powerpoint/2010/main" val="2625944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BDE4-EC51-78EF-62A9-571EE04F4C84}"/>
              </a:ext>
            </a:extLst>
          </p:cNvPr>
          <p:cNvSpPr>
            <a:spLocks noGrp="1"/>
          </p:cNvSpPr>
          <p:nvPr>
            <p:ph type="title"/>
          </p:nvPr>
        </p:nvSpPr>
        <p:spPr/>
        <p:txBody>
          <a:bodyPr>
            <a:normAutofit fontScale="90000"/>
          </a:bodyPr>
          <a:lstStyle/>
          <a:p>
            <a:r>
              <a:rPr lang="en-US" sz="4800" dirty="0"/>
              <a:t>Factors contributing to the decline of the South African criminal justice system (3)</a:t>
            </a:r>
            <a:endParaRPr lang="en-ZA" dirty="0"/>
          </a:p>
        </p:txBody>
      </p:sp>
      <p:sp>
        <p:nvSpPr>
          <p:cNvPr id="3" name="Content Placeholder 2">
            <a:extLst>
              <a:ext uri="{FF2B5EF4-FFF2-40B4-BE49-F238E27FC236}">
                <a16:creationId xmlns:a16="http://schemas.microsoft.com/office/drawing/2014/main" id="{446F73D8-7B97-4AD0-CB76-F984E62047A0}"/>
              </a:ext>
            </a:extLst>
          </p:cNvPr>
          <p:cNvSpPr>
            <a:spLocks noGrp="1"/>
          </p:cNvSpPr>
          <p:nvPr>
            <p:ph idx="1"/>
          </p:nvPr>
        </p:nvSpPr>
        <p:spPr/>
        <p:txBody>
          <a:bodyPr/>
          <a:lstStyle/>
          <a:p>
            <a:r>
              <a:rPr lang="en-US" dirty="0"/>
              <a:t>A "culture of violence" and criminality</a:t>
            </a:r>
          </a:p>
          <a:p>
            <a:pPr lvl="1"/>
            <a:r>
              <a:rPr lang="en-US" dirty="0"/>
              <a:t>South Africa's violent past, including apartheid and political conflict, has contributed to the normalization of violence as a means of resolving disputes. </a:t>
            </a:r>
          </a:p>
          <a:p>
            <a:pPr lvl="1"/>
            <a:r>
              <a:rPr lang="en-US" dirty="0"/>
              <a:t>Economic inequality and high unemployment rates create conditions that can push individuals towards crime, particularly violent crime.</a:t>
            </a:r>
          </a:p>
          <a:p>
            <a:pPr lvl="1"/>
            <a:r>
              <a:rPr lang="en-US" dirty="0"/>
              <a:t>The lack of opportunities for young people, especially those marginalized by poverty and underdevelopment, can lead them to engage in criminal activities.</a:t>
            </a:r>
          </a:p>
          <a:p>
            <a:pPr lvl="1"/>
            <a:r>
              <a:rPr lang="en-US" dirty="0"/>
              <a:t>The growth of organized crime networks further complicates the issue, with sophisticated criminal syndicates involved in various illicit activities. 	</a:t>
            </a:r>
            <a:endParaRPr lang="en-ZA" dirty="0"/>
          </a:p>
        </p:txBody>
      </p:sp>
    </p:spTree>
    <p:extLst>
      <p:ext uri="{BB962C8B-B14F-4D97-AF65-F5344CB8AC3E}">
        <p14:creationId xmlns:p14="http://schemas.microsoft.com/office/powerpoint/2010/main" val="89560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B3E7-0C0D-4EDD-1609-7271887FE7DD}"/>
              </a:ext>
            </a:extLst>
          </p:cNvPr>
          <p:cNvSpPr>
            <a:spLocks noGrp="1"/>
          </p:cNvSpPr>
          <p:nvPr>
            <p:ph type="ctrTitle"/>
          </p:nvPr>
        </p:nvSpPr>
        <p:spPr/>
        <p:txBody>
          <a:bodyPr/>
          <a:lstStyle/>
          <a:p>
            <a:r>
              <a:rPr lang="en-US" dirty="0"/>
              <a:t>The most pertinent issues faced by our Courts</a:t>
            </a:r>
            <a:endParaRPr lang="en-ZA" dirty="0"/>
          </a:p>
        </p:txBody>
      </p:sp>
    </p:spTree>
    <p:extLst>
      <p:ext uri="{BB962C8B-B14F-4D97-AF65-F5344CB8AC3E}">
        <p14:creationId xmlns:p14="http://schemas.microsoft.com/office/powerpoint/2010/main" val="52272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2F707-5748-629D-834C-DE3E958CB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0435F-638C-C789-FB29-5872865D3DA3}"/>
              </a:ext>
            </a:extLst>
          </p:cNvPr>
          <p:cNvSpPr>
            <a:spLocks noGrp="1"/>
          </p:cNvSpPr>
          <p:nvPr>
            <p:ph type="title"/>
          </p:nvPr>
        </p:nvSpPr>
        <p:spPr/>
        <p:txBody>
          <a:bodyPr>
            <a:normAutofit fontScale="90000"/>
          </a:bodyPr>
          <a:lstStyle/>
          <a:p>
            <a:r>
              <a:rPr lang="en-US" sz="4800" dirty="0"/>
              <a:t>The most pertinent issues faced by our Courts</a:t>
            </a:r>
            <a:endParaRPr lang="en-ZA" dirty="0"/>
          </a:p>
        </p:txBody>
      </p:sp>
      <p:sp>
        <p:nvSpPr>
          <p:cNvPr id="3" name="Content Placeholder 2">
            <a:extLst>
              <a:ext uri="{FF2B5EF4-FFF2-40B4-BE49-F238E27FC236}">
                <a16:creationId xmlns:a16="http://schemas.microsoft.com/office/drawing/2014/main" id="{CC463A76-7C5D-5669-2029-893D30927A5B}"/>
              </a:ext>
            </a:extLst>
          </p:cNvPr>
          <p:cNvSpPr>
            <a:spLocks noGrp="1"/>
          </p:cNvSpPr>
          <p:nvPr>
            <p:ph idx="1"/>
          </p:nvPr>
        </p:nvSpPr>
        <p:spPr/>
        <p:txBody>
          <a:bodyPr>
            <a:normAutofit/>
          </a:bodyPr>
          <a:lstStyle/>
          <a:p>
            <a:r>
              <a:rPr lang="en-US" dirty="0"/>
              <a:t>Case Backlogs and Delays</a:t>
            </a:r>
          </a:p>
          <a:p>
            <a:pPr lvl="1"/>
            <a:r>
              <a:rPr lang="en-US" dirty="0"/>
              <a:t>High volume of cases</a:t>
            </a:r>
          </a:p>
          <a:p>
            <a:pPr lvl="1"/>
            <a:r>
              <a:rPr lang="en-US" dirty="0"/>
              <a:t>Insufficient judicial officers</a:t>
            </a:r>
          </a:p>
          <a:p>
            <a:pPr lvl="1"/>
            <a:r>
              <a:rPr lang="en-US" dirty="0"/>
              <a:t>Inefficient case management</a:t>
            </a:r>
          </a:p>
          <a:p>
            <a:pPr lvl="1"/>
            <a:r>
              <a:rPr lang="en-US" dirty="0"/>
              <a:t>Impact of load shedding and poor/inadequate service delivery</a:t>
            </a:r>
          </a:p>
          <a:p>
            <a:pPr lvl="1"/>
            <a:endParaRPr lang="en-ZA" dirty="0"/>
          </a:p>
        </p:txBody>
      </p:sp>
    </p:spTree>
    <p:extLst>
      <p:ext uri="{BB962C8B-B14F-4D97-AF65-F5344CB8AC3E}">
        <p14:creationId xmlns:p14="http://schemas.microsoft.com/office/powerpoint/2010/main" val="1805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34E2-AA13-3002-3B1E-D2E204BAD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8C6D4-FD09-CE3B-787E-2AFB3D6A096B}"/>
              </a:ext>
            </a:extLst>
          </p:cNvPr>
          <p:cNvSpPr>
            <a:spLocks noGrp="1"/>
          </p:cNvSpPr>
          <p:nvPr>
            <p:ph type="title"/>
          </p:nvPr>
        </p:nvSpPr>
        <p:spPr/>
        <p:txBody>
          <a:bodyPr>
            <a:normAutofit fontScale="90000"/>
          </a:bodyPr>
          <a:lstStyle/>
          <a:p>
            <a:r>
              <a:rPr lang="en-US" sz="4800" dirty="0"/>
              <a:t>The most pertinent issues faced by our Courts (2)</a:t>
            </a:r>
            <a:endParaRPr lang="en-ZA" dirty="0"/>
          </a:p>
        </p:txBody>
      </p:sp>
      <p:sp>
        <p:nvSpPr>
          <p:cNvPr id="3" name="Content Placeholder 2">
            <a:extLst>
              <a:ext uri="{FF2B5EF4-FFF2-40B4-BE49-F238E27FC236}">
                <a16:creationId xmlns:a16="http://schemas.microsoft.com/office/drawing/2014/main" id="{756EA8CC-0E3D-0340-755C-8B6C5A80154D}"/>
              </a:ext>
            </a:extLst>
          </p:cNvPr>
          <p:cNvSpPr>
            <a:spLocks noGrp="1"/>
          </p:cNvSpPr>
          <p:nvPr>
            <p:ph idx="1"/>
          </p:nvPr>
        </p:nvSpPr>
        <p:spPr/>
        <p:txBody>
          <a:bodyPr>
            <a:normAutofit lnSpcReduction="10000"/>
          </a:bodyPr>
          <a:lstStyle/>
          <a:p>
            <a:r>
              <a:rPr lang="en-US" dirty="0"/>
              <a:t>Resource Constraints</a:t>
            </a:r>
          </a:p>
          <a:p>
            <a:pPr lvl="1"/>
            <a:r>
              <a:rPr lang="en-ZA" dirty="0"/>
              <a:t>Inadequate funding: </a:t>
            </a:r>
            <a:r>
              <a:rPr lang="en-US" dirty="0"/>
              <a:t>The judiciary relies on government funding, and financial limitations impact its ability to function effectively</a:t>
            </a:r>
            <a:endParaRPr lang="en-ZA" dirty="0"/>
          </a:p>
          <a:p>
            <a:pPr lvl="1"/>
            <a:r>
              <a:rPr lang="en-US" dirty="0"/>
              <a:t>Lack of infrastructure and support: Many courts, especially Magistrates' Courts, suffer from inadequate infrastructure, outdated technology (like unreliable internet and telephone systems), poorly maintained libraries, and insufficient administrative staff. This lack of resources places an undue burden on judicial officers.</a:t>
            </a:r>
          </a:p>
          <a:p>
            <a:pPr lvl="1"/>
            <a:r>
              <a:rPr lang="en-US" dirty="0"/>
              <a:t>Impact on Independence: Reliance on the Department of Justice for resources can compromise the administrative independence of the judiciary, even if decisional independence is maintained.</a:t>
            </a:r>
          </a:p>
          <a:p>
            <a:pPr lvl="1"/>
            <a:endParaRPr lang="en-ZA" dirty="0"/>
          </a:p>
        </p:txBody>
      </p:sp>
    </p:spTree>
    <p:extLst>
      <p:ext uri="{BB962C8B-B14F-4D97-AF65-F5344CB8AC3E}">
        <p14:creationId xmlns:p14="http://schemas.microsoft.com/office/powerpoint/2010/main" val="1478012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4404880-ef83-4d46-a3c1-b2753e833518" xsi:nil="true"/>
    <_activity xmlns="c4404880-ef83-4d46-a3c1-b2753e8335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22AD39DB0C8141A215E62604DE48D4" ma:contentTypeVersion="18" ma:contentTypeDescription="Create a new document." ma:contentTypeScope="" ma:versionID="318526b8cc4d3c0a5618635ade3f659d">
  <xsd:schema xmlns:xsd="http://www.w3.org/2001/XMLSchema" xmlns:xs="http://www.w3.org/2001/XMLSchema" xmlns:p="http://schemas.microsoft.com/office/2006/metadata/properties" xmlns:ns3="c4404880-ef83-4d46-a3c1-b2753e833518" xmlns:ns4="f3c15fdb-9d32-47cf-8571-33ab46943bf5" targetNamespace="http://schemas.microsoft.com/office/2006/metadata/properties" ma:root="true" ma:fieldsID="6e220b501493c12f59c6707debf0d7c2" ns3:_="" ns4:_="">
    <xsd:import namespace="c4404880-ef83-4d46-a3c1-b2753e833518"/>
    <xsd:import namespace="f3c15fdb-9d32-47cf-8571-33ab46943bf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404880-ef83-4d46-a3c1-b2753e8335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c15fdb-9d32-47cf-8571-33ab46943bf5"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purl.org/dc/elements/1.1/"/>
    <ds:schemaRef ds:uri="c4404880-ef83-4d46-a3c1-b2753e833518"/>
    <ds:schemaRef ds:uri="f3c15fdb-9d32-47cf-8571-33ab46943bf5"/>
    <ds:schemaRef ds:uri="http://schemas.microsoft.com/office/2006/documentManagement/type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EAA199F-3FAF-4C88-B3FB-58F110173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404880-ef83-4d46-a3c1-b2753e833518"/>
    <ds:schemaRef ds:uri="f3c15fdb-9d32-47cf-8571-33ab46943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{0D6AD56A-110B-4E0B-A7EC-648199BDA2C6}tf55705232_win32</Template>
  <TotalTime>48</TotalTime>
  <Words>1386</Words>
  <Application>Microsoft Macintosh PowerPoint</Application>
  <PresentationFormat>Widescreen</PresentationFormat>
  <Paragraphs>84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Goudy Old Style</vt:lpstr>
      <vt:lpstr>Wingdings 2</vt:lpstr>
      <vt:lpstr>SlateVTI</vt:lpstr>
      <vt:lpstr>Factors contributing to the decline of the criminal justice system, current issues, and how to fix it</vt:lpstr>
      <vt:lpstr>State of the South African Criminal Justice System </vt:lpstr>
      <vt:lpstr>Factors contributing to the decline of the South African criminal justice system</vt:lpstr>
      <vt:lpstr>Factors contributing to the decline of the South African criminal justice system</vt:lpstr>
      <vt:lpstr>Factors contributing to the decline of the South African criminal justice system (2)</vt:lpstr>
      <vt:lpstr>Factors contributing to the decline of the South African criminal justice system (3)</vt:lpstr>
      <vt:lpstr>The most pertinent issues faced by our Courts</vt:lpstr>
      <vt:lpstr>The most pertinent issues faced by our Courts</vt:lpstr>
      <vt:lpstr>The most pertinent issues faced by our Courts (2)</vt:lpstr>
      <vt:lpstr>The most pertinent issues faced by our Courts (3)</vt:lpstr>
      <vt:lpstr>The most pertinent issues faced by our Courts (4)</vt:lpstr>
      <vt:lpstr>What are the solutions?</vt:lpstr>
      <vt:lpstr>What are the solutions?</vt:lpstr>
      <vt:lpstr>What are the solutions? (2)</vt:lpstr>
      <vt:lpstr>An Anti Corruption Commission</vt:lpstr>
      <vt:lpstr>What are the solutions? (3)</vt:lpstr>
      <vt:lpstr>What are the solutions? (4)</vt:lpstr>
      <vt:lpstr>What are the solutions? (5)</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contributing to the decline of the criminal justice system, current issues, and how to fix it</dc:title>
  <dc:creator>Marius Victor</dc:creator>
  <cp:lastModifiedBy>Microsoft Office User</cp:lastModifiedBy>
  <cp:revision>2</cp:revision>
  <dcterms:created xsi:type="dcterms:W3CDTF">2025-04-13T14:22:40Z</dcterms:created>
  <dcterms:modified xsi:type="dcterms:W3CDTF">2025-04-13T16:12:00Z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0x0101003322AD39DB0C8141A215E62604DE48D4</vt:lpwstr>
  </property>
</Properties>
</file>