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5" r:id="rId8"/>
    <p:sldId id="268" r:id="rId9"/>
    <p:sldId id="266" r:id="rId10"/>
    <p:sldId id="273" r:id="rId11"/>
    <p:sldId id="267" r:id="rId12"/>
    <p:sldId id="270" r:id="rId13"/>
    <p:sldId id="274" r:id="rId14"/>
    <p:sldId id="261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17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433-DAF6-42C9-93EA-72B9C9B2ABED}" type="datetimeFigureOut">
              <a:rPr lang="sl-SI" smtClean="0"/>
              <a:t>13. 04. 2025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FAC1-8E32-47AE-A617-9104A3D61B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937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433-DAF6-42C9-93EA-72B9C9B2ABED}" type="datetimeFigureOut">
              <a:rPr lang="sl-SI" smtClean="0"/>
              <a:t>13. 04. 2025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FAC1-8E32-47AE-A617-9104A3D61B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962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433-DAF6-42C9-93EA-72B9C9B2ABED}" type="datetimeFigureOut">
              <a:rPr lang="sl-SI" smtClean="0"/>
              <a:t>13. 04. 2025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FAC1-8E32-47AE-A617-9104A3D61B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012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433-DAF6-42C9-93EA-72B9C9B2ABED}" type="datetimeFigureOut">
              <a:rPr lang="sl-SI" smtClean="0"/>
              <a:t>13. 04. 2025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FAC1-8E32-47AE-A617-9104A3D61B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631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433-DAF6-42C9-93EA-72B9C9B2ABED}" type="datetimeFigureOut">
              <a:rPr lang="sl-SI" smtClean="0"/>
              <a:t>13. 04. 2025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FAC1-8E32-47AE-A617-9104A3D61B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285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433-DAF6-42C9-93EA-72B9C9B2ABED}" type="datetimeFigureOut">
              <a:rPr lang="sl-SI" smtClean="0"/>
              <a:t>13. 04. 2025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FAC1-8E32-47AE-A617-9104A3D61B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03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433-DAF6-42C9-93EA-72B9C9B2ABED}" type="datetimeFigureOut">
              <a:rPr lang="sl-SI" smtClean="0"/>
              <a:t>13. 04. 2025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FAC1-8E32-47AE-A617-9104A3D61B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19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433-DAF6-42C9-93EA-72B9C9B2ABED}" type="datetimeFigureOut">
              <a:rPr lang="sl-SI" smtClean="0"/>
              <a:t>13. 04. 2025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FAC1-8E32-47AE-A617-9104A3D61B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868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433-DAF6-42C9-93EA-72B9C9B2ABED}" type="datetimeFigureOut">
              <a:rPr lang="sl-SI" smtClean="0"/>
              <a:t>13. 04. 2025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FAC1-8E32-47AE-A617-9104A3D61B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629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433-DAF6-42C9-93EA-72B9C9B2ABED}" type="datetimeFigureOut">
              <a:rPr lang="sl-SI" smtClean="0"/>
              <a:t>13. 04. 2025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FAC1-8E32-47AE-A617-9104A3D61B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400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433-DAF6-42C9-93EA-72B9C9B2ABED}" type="datetimeFigureOut">
              <a:rPr lang="sl-SI" smtClean="0"/>
              <a:t>13. 04. 2025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FAC1-8E32-47AE-A617-9104A3D61B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024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52433-DAF6-42C9-93EA-72B9C9B2ABED}" type="datetimeFigureOut">
              <a:rPr lang="sl-SI" smtClean="0"/>
              <a:t>13. 04. 2025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FAC1-8E32-47AE-A617-9104A3D61B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359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28720" y="915452"/>
            <a:ext cx="10516733" cy="190077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Protecting whistleblowers against retaliation - the European approach</a:t>
            </a:r>
            <a:endParaRPr lang="sl-SI" b="1" dirty="0"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89393" y="3686176"/>
            <a:ext cx="7995385" cy="714622"/>
          </a:xfrm>
        </p:spPr>
        <p:txBody>
          <a:bodyPr>
            <a:normAutofit/>
          </a:bodyPr>
          <a:lstStyle/>
          <a:p>
            <a:r>
              <a:rPr lang="sl-SI" sz="3600" dirty="0" smtClean="0"/>
              <a:t>as. Jan Stajnko, mag. prav.</a:t>
            </a:r>
            <a:endParaRPr lang="sl-SI" sz="3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74671"/>
            <a:ext cx="7546206" cy="178664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900" y="4936533"/>
            <a:ext cx="2981440" cy="1442994"/>
          </a:xfrm>
          <a:prstGeom prst="rect">
            <a:avLst/>
          </a:prstGeom>
        </p:spPr>
      </p:pic>
      <p:cxnSp>
        <p:nvCxnSpPr>
          <p:cNvPr id="8" name="Raven povezovalnik 7"/>
          <p:cNvCxnSpPr/>
          <p:nvPr/>
        </p:nvCxnSpPr>
        <p:spPr>
          <a:xfrm>
            <a:off x="0" y="3352800"/>
            <a:ext cx="12192000" cy="0"/>
          </a:xfrm>
          <a:prstGeom prst="line">
            <a:avLst/>
          </a:prstGeom>
          <a:ln w="57150">
            <a:solidFill>
              <a:srgbClr val="006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14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Internal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/>
              <a:t>E</a:t>
            </a:r>
            <a:r>
              <a:rPr lang="sl-SI" dirty="0" err="1" smtClean="0"/>
              <a:t>xternal</a:t>
            </a:r>
            <a:r>
              <a:rPr lang="sl-SI" dirty="0" smtClean="0"/>
              <a:t> </a:t>
            </a:r>
            <a:r>
              <a:rPr lang="sl-SI" dirty="0" err="1"/>
              <a:t>R</a:t>
            </a:r>
            <a:r>
              <a:rPr lang="sl-SI" dirty="0" err="1" smtClean="0"/>
              <a:t>eporting</a:t>
            </a:r>
            <a:r>
              <a:rPr lang="sl-SI" dirty="0" smtClean="0"/>
              <a:t> </a:t>
            </a:r>
            <a:r>
              <a:rPr lang="sl-SI" dirty="0" err="1"/>
              <a:t>C</a:t>
            </a:r>
            <a:r>
              <a:rPr lang="sl-SI" dirty="0" err="1" smtClean="0"/>
              <a:t>hannels</a:t>
            </a:r>
            <a:endParaRPr lang="sl-SI" dirty="0"/>
          </a:p>
        </p:txBody>
      </p:sp>
      <p:cxnSp>
        <p:nvCxnSpPr>
          <p:cNvPr id="6" name="Raven povezovalnik 5"/>
          <p:cNvCxnSpPr/>
          <p:nvPr/>
        </p:nvCxnSpPr>
        <p:spPr>
          <a:xfrm>
            <a:off x="0" y="1653743"/>
            <a:ext cx="12192000" cy="0"/>
          </a:xfrm>
          <a:prstGeom prst="line">
            <a:avLst/>
          </a:prstGeom>
          <a:ln w="57150">
            <a:solidFill>
              <a:srgbClr val="006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558800" y="1939062"/>
            <a:ext cx="103505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External reporting channels: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Provided by every 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Independent </a:t>
            </a:r>
            <a:r>
              <a:rPr lang="en-GB" sz="2800" dirty="0" smtClean="0"/>
              <a:t>and autonomous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Duty to provide confidentiality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Rules on diligence of the follow-up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Reasonable timeframe (3 months or </a:t>
            </a:r>
            <a:r>
              <a:rPr lang="sl-SI" sz="2800" dirty="0" smtClean="0"/>
              <a:t>6 </a:t>
            </a:r>
            <a:r>
              <a:rPr lang="en-GB" sz="2800" dirty="0" smtClean="0"/>
              <a:t>in </a:t>
            </a:r>
            <a:r>
              <a:rPr lang="en-GB" sz="2800" dirty="0" smtClean="0"/>
              <a:t>duly justified cases)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For example: </a:t>
            </a:r>
            <a:r>
              <a:rPr lang="en-US" sz="2800" dirty="0" smtClean="0"/>
              <a:t>Commission for the Prevention of Corruption</a:t>
            </a:r>
            <a:r>
              <a:rPr lang="sl-SI" sz="2800" dirty="0" smtClean="0"/>
              <a:t> (</a:t>
            </a:r>
            <a:r>
              <a:rPr lang="sl-SI" sz="2800" dirty="0" err="1" smtClean="0"/>
              <a:t>Slovenia</a:t>
            </a:r>
            <a:r>
              <a:rPr lang="sl-SI" sz="2800" dirty="0" smtClean="0"/>
              <a:t>)</a:t>
            </a:r>
            <a:endParaRPr lang="en-GB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6749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Whistleblower</a:t>
            </a:r>
            <a:r>
              <a:rPr lang="sl-SI" dirty="0" smtClean="0"/>
              <a:t> as a </a:t>
            </a:r>
            <a:r>
              <a:rPr lang="sl-SI" dirty="0" err="1" smtClean="0"/>
              <a:t>Journalist</a:t>
            </a:r>
            <a:r>
              <a:rPr lang="sl-SI" dirty="0" smtClean="0"/>
              <a:t> </a:t>
            </a:r>
            <a:r>
              <a:rPr lang="sl-SI" dirty="0" err="1" smtClean="0"/>
              <a:t>Source</a:t>
            </a:r>
            <a:r>
              <a:rPr lang="sl-SI" dirty="0" smtClean="0"/>
              <a:t> – </a:t>
            </a:r>
            <a:r>
              <a:rPr lang="sl-SI" dirty="0" err="1" smtClean="0"/>
              <a:t>When</a:t>
            </a:r>
            <a:r>
              <a:rPr lang="sl-SI" dirty="0" smtClean="0"/>
              <a:t> to „</a:t>
            </a:r>
            <a:r>
              <a:rPr lang="sl-SI" dirty="0" err="1" smtClean="0"/>
              <a:t>whistle</a:t>
            </a:r>
            <a:r>
              <a:rPr lang="sl-SI" dirty="0" smtClean="0"/>
              <a:t>“ to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Public</a:t>
            </a:r>
            <a:r>
              <a:rPr lang="sl-SI" dirty="0" smtClean="0"/>
              <a:t>?</a:t>
            </a:r>
            <a:endParaRPr lang="sl-SI" dirty="0"/>
          </a:p>
        </p:txBody>
      </p:sp>
      <p:cxnSp>
        <p:nvCxnSpPr>
          <p:cNvPr id="6" name="Raven povezovalnik 5"/>
          <p:cNvCxnSpPr/>
          <p:nvPr/>
        </p:nvCxnSpPr>
        <p:spPr>
          <a:xfrm>
            <a:off x="0" y="1939062"/>
            <a:ext cx="12192000" cy="0"/>
          </a:xfrm>
          <a:prstGeom prst="line">
            <a:avLst/>
          </a:prstGeom>
          <a:ln w="57150">
            <a:solidFill>
              <a:srgbClr val="006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558800" y="2345462"/>
            <a:ext cx="10947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the person first reported internally and externally, but </a:t>
            </a:r>
            <a:r>
              <a:rPr lang="en-GB" sz="2800" i="1" dirty="0" smtClean="0"/>
              <a:t>no appropriate action was taken in due time</a:t>
            </a:r>
            <a:r>
              <a:rPr lang="en-GB" sz="2800" dirty="0" smtClean="0"/>
              <a:t>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person has reasonable grounds to believe that: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the breach may constitute </a:t>
            </a:r>
            <a:r>
              <a:rPr lang="en-GB" sz="2800" i="1" dirty="0" smtClean="0"/>
              <a:t>an imminent or manifest danger </a:t>
            </a:r>
            <a:r>
              <a:rPr lang="en-GB" sz="2800" dirty="0" smtClean="0"/>
              <a:t>to the public interest, or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there is a </a:t>
            </a:r>
            <a:r>
              <a:rPr lang="en-GB" sz="2800" i="1" dirty="0" smtClean="0"/>
              <a:t>risk of retaliation</a:t>
            </a:r>
            <a:r>
              <a:rPr lang="en-GB" sz="2800" dirty="0" smtClean="0"/>
              <a:t> or there is a </a:t>
            </a:r>
            <a:r>
              <a:rPr lang="en-GB" sz="2800" i="1" dirty="0" smtClean="0"/>
              <a:t>low prospect of the breach being effectively addressed</a:t>
            </a:r>
            <a:r>
              <a:rPr lang="en-GB" sz="2800" dirty="0" smtClean="0"/>
              <a:t>, due to the particular circumstances of the case.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(for example - collusion of the authority and the perpetrator)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107800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Retaliation</a:t>
            </a:r>
            <a:r>
              <a:rPr lang="sl-SI" dirty="0" smtClean="0"/>
              <a:t> </a:t>
            </a:r>
            <a:r>
              <a:rPr lang="sl-SI" dirty="0" err="1" smtClean="0"/>
              <a:t>Measures</a:t>
            </a:r>
            <a:endParaRPr lang="sl-SI" dirty="0"/>
          </a:p>
        </p:txBody>
      </p:sp>
      <p:cxnSp>
        <p:nvCxnSpPr>
          <p:cNvPr id="6" name="Raven povezovalnik 5"/>
          <p:cNvCxnSpPr/>
          <p:nvPr/>
        </p:nvCxnSpPr>
        <p:spPr>
          <a:xfrm>
            <a:off x="0" y="1939062"/>
            <a:ext cx="12192000" cy="0"/>
          </a:xfrm>
          <a:prstGeom prst="line">
            <a:avLst/>
          </a:prstGeom>
          <a:ln w="57150">
            <a:solidFill>
              <a:srgbClr val="006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558800" y="2187437"/>
            <a:ext cx="114935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Threats or attempts to retaliate are prohibited, including: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Suspension, lay-off,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Demotion or withholding a promotion,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Discrimination, unfair treatment, coercion, harassment,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Blacklisting, cancellation of a licence or a permit, and similar.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Effective, proportional and dissuasive penalties for retaliation or failure to establish a reporting </a:t>
            </a:r>
            <a:r>
              <a:rPr lang="en-GB" sz="2800" dirty="0" smtClean="0"/>
              <a:t>channel</a:t>
            </a:r>
            <a:r>
              <a:rPr lang="sl-SI" sz="2800" dirty="0" smtClean="0"/>
              <a:t> (</a:t>
            </a:r>
            <a:r>
              <a:rPr lang="sl-SI" sz="2800" dirty="0" err="1" smtClean="0"/>
              <a:t>Slovenia</a:t>
            </a:r>
            <a:r>
              <a:rPr lang="sl-SI" sz="2800" dirty="0"/>
              <a:t>: </a:t>
            </a:r>
            <a:r>
              <a:rPr lang="sl-SI" sz="2800" dirty="0" smtClean="0"/>
              <a:t>up </a:t>
            </a:r>
            <a:r>
              <a:rPr lang="sl-SI" sz="2800" dirty="0"/>
              <a:t>t</a:t>
            </a:r>
            <a:r>
              <a:rPr lang="sl-SI" sz="2800" dirty="0" smtClean="0"/>
              <a:t>o 60.000 EUR </a:t>
            </a:r>
            <a:r>
              <a:rPr lang="sl-SI" sz="2800" dirty="0" err="1" smtClean="0"/>
              <a:t>for</a:t>
            </a:r>
            <a:r>
              <a:rPr lang="sl-SI" sz="2800" dirty="0" smtClean="0"/>
              <a:t> </a:t>
            </a:r>
            <a:r>
              <a:rPr lang="sl-SI" sz="2800" dirty="0"/>
              <a:t>legal person + </a:t>
            </a:r>
            <a:r>
              <a:rPr lang="sl-SI" sz="2800" dirty="0" smtClean="0"/>
              <a:t>2.500 EUR CEO)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46152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Measures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/>
              <a:t>S</a:t>
            </a:r>
            <a:r>
              <a:rPr lang="sl-SI" dirty="0" err="1" smtClean="0"/>
              <a:t>upport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/>
              <a:t>P</a:t>
            </a:r>
            <a:r>
              <a:rPr lang="sl-SI" dirty="0" err="1" smtClean="0"/>
              <a:t>rotection</a:t>
            </a:r>
            <a:endParaRPr lang="sl-SI" dirty="0"/>
          </a:p>
        </p:txBody>
      </p:sp>
      <p:cxnSp>
        <p:nvCxnSpPr>
          <p:cNvPr id="6" name="Raven povezovalnik 5"/>
          <p:cNvCxnSpPr/>
          <p:nvPr/>
        </p:nvCxnSpPr>
        <p:spPr>
          <a:xfrm>
            <a:off x="0" y="1939062"/>
            <a:ext cx="12192000" cy="0"/>
          </a:xfrm>
          <a:prstGeom prst="line">
            <a:avLst/>
          </a:prstGeom>
          <a:ln w="57150">
            <a:solidFill>
              <a:srgbClr val="006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558800" y="2187437"/>
            <a:ext cx="11493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Pravokotnik 4"/>
          <p:cNvSpPr/>
          <p:nvPr/>
        </p:nvSpPr>
        <p:spPr>
          <a:xfrm>
            <a:off x="558800" y="2187437"/>
            <a:ext cx="114935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Assistance from competent authorities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Legal aid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Psychological support (optional)</a:t>
            </a:r>
            <a:endParaRPr lang="sl-SI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No liability in case of</a:t>
            </a:r>
            <a:r>
              <a:rPr lang="sl-SI" sz="2800" dirty="0"/>
              <a:t> </a:t>
            </a:r>
            <a:r>
              <a:rPr lang="sl-SI" sz="2800" dirty="0" err="1"/>
              <a:t>report</a:t>
            </a:r>
            <a:r>
              <a:rPr lang="sl-SI" sz="2800" dirty="0"/>
              <a:t> </a:t>
            </a:r>
            <a:r>
              <a:rPr lang="sl-SI" sz="2800" dirty="0" err="1"/>
              <a:t>or</a:t>
            </a:r>
            <a:r>
              <a:rPr lang="en-GB" sz="2800" dirty="0"/>
              <a:t> public </a:t>
            </a:r>
            <a:r>
              <a:rPr lang="en-GB" sz="2800" dirty="0" smtClean="0"/>
              <a:t>disclosure</a:t>
            </a:r>
            <a:r>
              <a:rPr lang="sl-SI" sz="2800" dirty="0" smtClean="0"/>
              <a:t> in line </a:t>
            </a:r>
            <a:r>
              <a:rPr lang="sl-SI" sz="2800" dirty="0" err="1" smtClean="0"/>
              <a:t>with</a:t>
            </a:r>
            <a:r>
              <a:rPr lang="sl-SI" sz="2800" dirty="0" smtClean="0"/>
              <a:t>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Directive</a:t>
            </a:r>
            <a:r>
              <a:rPr lang="en-GB" sz="2800" dirty="0" smtClean="0"/>
              <a:t> </a:t>
            </a:r>
            <a:r>
              <a:rPr lang="en-GB" sz="2800" dirty="0"/>
              <a:t>(under </a:t>
            </a:r>
            <a:r>
              <a:rPr lang="en-GB" sz="2800" i="1" dirty="0"/>
              <a:t>reasonable grounds </a:t>
            </a:r>
            <a:r>
              <a:rPr lang="en-GB" sz="2800" dirty="0"/>
              <a:t>and </a:t>
            </a:r>
            <a:r>
              <a:rPr lang="en-GB" sz="2800" i="1" dirty="0"/>
              <a:t>necessity</a:t>
            </a:r>
            <a:r>
              <a:rPr lang="en-GB" sz="2800" dirty="0"/>
              <a:t> conditions</a:t>
            </a:r>
            <a:r>
              <a:rPr lang="en-GB" sz="2800" dirty="0" smtClean="0"/>
              <a:t>)</a:t>
            </a:r>
            <a:endParaRPr lang="sl-SI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R</a:t>
            </a:r>
            <a:r>
              <a:rPr lang="en-US" sz="2800" dirty="0" err="1" smtClean="0"/>
              <a:t>emedies</a:t>
            </a:r>
            <a:r>
              <a:rPr lang="en-US" sz="2800" dirty="0" smtClean="0"/>
              <a:t> </a:t>
            </a:r>
            <a:r>
              <a:rPr lang="en-US" sz="2800" dirty="0"/>
              <a:t>and full compensation </a:t>
            </a:r>
            <a:r>
              <a:rPr lang="en-US" sz="2800" dirty="0" smtClean="0"/>
              <a:t>for </a:t>
            </a:r>
            <a:r>
              <a:rPr lang="en-US" sz="2800" dirty="0"/>
              <a:t>damage </a:t>
            </a:r>
            <a:r>
              <a:rPr lang="en-US" sz="2800" dirty="0" smtClean="0"/>
              <a:t>suffered</a:t>
            </a:r>
            <a:endParaRPr lang="sl-SI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Shifting</a:t>
            </a:r>
            <a:r>
              <a:rPr lang="sl-SI" sz="2800" dirty="0"/>
              <a:t> </a:t>
            </a:r>
            <a:r>
              <a:rPr lang="sl-SI" sz="2800" dirty="0" err="1"/>
              <a:t>the</a:t>
            </a:r>
            <a:r>
              <a:rPr lang="en-GB" sz="2800" dirty="0"/>
              <a:t> </a:t>
            </a:r>
            <a:r>
              <a:rPr lang="en-GB" sz="2800" i="1" dirty="0"/>
              <a:t>burden of proof </a:t>
            </a:r>
            <a:r>
              <a:rPr lang="sl-SI" sz="2800" dirty="0" err="1"/>
              <a:t>regarding</a:t>
            </a:r>
            <a:r>
              <a:rPr lang="sl-SI" sz="2800" dirty="0"/>
              <a:t> </a:t>
            </a:r>
            <a:r>
              <a:rPr lang="sl-SI" sz="2800" dirty="0" err="1"/>
              <a:t>the</a:t>
            </a:r>
            <a:r>
              <a:rPr lang="sl-SI" sz="2800" dirty="0"/>
              <a:t> </a:t>
            </a:r>
            <a:r>
              <a:rPr lang="sl-SI" sz="2800" dirty="0" err="1"/>
              <a:t>causal</a:t>
            </a:r>
            <a:r>
              <a:rPr lang="sl-SI" sz="2800" dirty="0"/>
              <a:t> link</a:t>
            </a:r>
            <a:r>
              <a:rPr lang="sl-SI" sz="2800" i="1" dirty="0"/>
              <a:t> </a:t>
            </a:r>
            <a:r>
              <a:rPr lang="en-GB" sz="2800" dirty="0"/>
              <a:t>if </a:t>
            </a:r>
            <a:r>
              <a:rPr lang="en-GB" sz="2800" dirty="0" smtClean="0"/>
              <a:t>a</a:t>
            </a:r>
            <a:r>
              <a:rPr lang="sl-SI" sz="2800" dirty="0" smtClean="0"/>
              <a:t>) a</a:t>
            </a:r>
            <a:r>
              <a:rPr lang="en-GB" sz="2800" dirty="0" smtClean="0"/>
              <a:t> </a:t>
            </a:r>
            <a:r>
              <a:rPr lang="en-GB" sz="2800" dirty="0"/>
              <a:t>disclosure was made in line with the applicable </a:t>
            </a:r>
            <a:r>
              <a:rPr lang="en-GB" sz="2800" dirty="0" smtClean="0"/>
              <a:t>legislation</a:t>
            </a:r>
            <a:r>
              <a:rPr lang="sl-SI" sz="2800" dirty="0"/>
              <a:t> </a:t>
            </a:r>
            <a:r>
              <a:rPr lang="sl-SI" sz="2800" dirty="0" err="1" smtClean="0"/>
              <a:t>and</a:t>
            </a:r>
            <a:r>
              <a:rPr lang="sl-SI" sz="2800" dirty="0" smtClean="0"/>
              <a:t> b) </a:t>
            </a:r>
            <a:r>
              <a:rPr lang="en-GB" sz="2800" dirty="0" smtClean="0"/>
              <a:t>a retaliation measure was suffered</a:t>
            </a:r>
            <a:r>
              <a:rPr lang="sl-SI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95431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Shortcomings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EU </a:t>
            </a:r>
            <a:r>
              <a:rPr lang="sl-SI" dirty="0" err="1" smtClean="0"/>
              <a:t>Whistleblowing</a:t>
            </a:r>
            <a:r>
              <a:rPr lang="sl-SI" dirty="0" smtClean="0"/>
              <a:t> </a:t>
            </a:r>
            <a:r>
              <a:rPr lang="sl-SI" dirty="0" err="1" smtClean="0"/>
              <a:t>Directive</a:t>
            </a:r>
            <a:endParaRPr lang="sl-SI" dirty="0"/>
          </a:p>
        </p:txBody>
      </p:sp>
      <p:cxnSp>
        <p:nvCxnSpPr>
          <p:cNvPr id="6" name="Raven povezovalnik 5"/>
          <p:cNvCxnSpPr/>
          <p:nvPr/>
        </p:nvCxnSpPr>
        <p:spPr>
          <a:xfrm>
            <a:off x="0" y="1878305"/>
            <a:ext cx="12192000" cy="0"/>
          </a:xfrm>
          <a:prstGeom prst="line">
            <a:avLst/>
          </a:prstGeom>
          <a:ln w="57150">
            <a:solidFill>
              <a:srgbClr val="006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596900" y="2320062"/>
            <a:ext cx="103886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Sectoral approach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No regulation on financial rewards for </a:t>
            </a:r>
            <a:r>
              <a:rPr lang="en-GB" sz="2800" dirty="0" err="1" smtClean="0"/>
              <a:t>whistleblowers</a:t>
            </a:r>
            <a:endParaRPr lang="en-GB" sz="28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Anonymous reporting excluded</a:t>
            </a:r>
            <a:endParaRPr lang="en-GB" sz="28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Trade secrets and professional secrecy (attorney-client privilege!)</a:t>
            </a:r>
            <a:endParaRPr lang="sl-SI" sz="28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State secrets excluded (classified information</a:t>
            </a:r>
            <a:r>
              <a:rPr lang="sl-SI" sz="2800" dirty="0" smtClean="0"/>
              <a:t>)</a:t>
            </a:r>
            <a:endParaRPr lang="en-GB" sz="28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Cost for the private sector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Cultural aspects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1989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 smtClean="0"/>
              <a:t>Criminal</a:t>
            </a:r>
            <a:r>
              <a:rPr lang="sl-SI" dirty="0" smtClean="0"/>
              <a:t> Procedure </a:t>
            </a:r>
            <a:r>
              <a:rPr lang="sl-SI" dirty="0" err="1" smtClean="0"/>
              <a:t>Act</a:t>
            </a:r>
            <a:r>
              <a:rPr lang="sl-SI" dirty="0" smtClean="0"/>
              <a:t> (ZKP)</a:t>
            </a:r>
            <a:endParaRPr lang="sl-SI" dirty="0"/>
          </a:p>
        </p:txBody>
      </p:sp>
      <p:cxnSp>
        <p:nvCxnSpPr>
          <p:cNvPr id="6" name="Raven povezovalnik 5"/>
          <p:cNvCxnSpPr/>
          <p:nvPr/>
        </p:nvCxnSpPr>
        <p:spPr>
          <a:xfrm>
            <a:off x="0" y="1653743"/>
            <a:ext cx="12192000" cy="0"/>
          </a:xfrm>
          <a:prstGeom prst="line">
            <a:avLst/>
          </a:prstGeom>
          <a:ln w="57150">
            <a:solidFill>
              <a:srgbClr val="006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558799" y="1939062"/>
            <a:ext cx="79940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Journalist as a privileged witness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Duty </a:t>
            </a:r>
            <a:r>
              <a:rPr lang="en-GB" sz="2800" dirty="0"/>
              <a:t>to disclose documents and hand over objects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Data stored on electronic devices</a:t>
            </a:r>
            <a:endParaRPr lang="en-GB" sz="2800" dirty="0"/>
          </a:p>
        </p:txBody>
      </p:sp>
      <p:sp>
        <p:nvSpPr>
          <p:cNvPr id="4" name="Pravokotnik 3"/>
          <p:cNvSpPr/>
          <p:nvPr/>
        </p:nvSpPr>
        <p:spPr>
          <a:xfrm>
            <a:off x="686954" y="3609375"/>
            <a:ext cx="1005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When being questioned as a witness, a journalist </a:t>
            </a:r>
            <a:r>
              <a:rPr lang="en-GB" sz="2800" b="1" dirty="0" smtClean="0"/>
              <a:t>does not have to disclose his source of information</a:t>
            </a:r>
            <a:r>
              <a:rPr lang="en-GB" sz="2800" dirty="0" smtClean="0"/>
              <a:t>, </a:t>
            </a:r>
          </a:p>
          <a:p>
            <a:r>
              <a:rPr lang="en-GB" sz="2800" dirty="0" smtClean="0"/>
              <a:t>except where this is necessary to prevent an immediate danger for life or health of people or to prevent a criminal offence for which a 3+ years prison sentence may be imposed or for the offence of abuse of office.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43231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 smtClean="0"/>
              <a:t>Criminal</a:t>
            </a:r>
            <a:r>
              <a:rPr lang="sl-SI" dirty="0" smtClean="0"/>
              <a:t> Procedure </a:t>
            </a:r>
            <a:r>
              <a:rPr lang="sl-SI" dirty="0" err="1" smtClean="0"/>
              <a:t>Act</a:t>
            </a:r>
            <a:r>
              <a:rPr lang="sl-SI" dirty="0" smtClean="0"/>
              <a:t> (ZKP)</a:t>
            </a:r>
            <a:endParaRPr lang="sl-SI" dirty="0"/>
          </a:p>
        </p:txBody>
      </p:sp>
      <p:cxnSp>
        <p:nvCxnSpPr>
          <p:cNvPr id="6" name="Raven povezovalnik 5"/>
          <p:cNvCxnSpPr/>
          <p:nvPr/>
        </p:nvCxnSpPr>
        <p:spPr>
          <a:xfrm>
            <a:off x="0" y="1653743"/>
            <a:ext cx="12192000" cy="0"/>
          </a:xfrm>
          <a:prstGeom prst="line">
            <a:avLst/>
          </a:prstGeom>
          <a:ln w="57150">
            <a:solidFill>
              <a:srgbClr val="006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495300" y="1908284"/>
            <a:ext cx="9470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Journalist as a privileged witness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Duty to disclose documents and hand over objects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Data stored on electronic devices</a:t>
            </a:r>
            <a:endParaRPr lang="en-GB" sz="2800" dirty="0"/>
          </a:p>
        </p:txBody>
      </p:sp>
      <p:sp>
        <p:nvSpPr>
          <p:cNvPr id="4" name="Pravokotnik 3"/>
          <p:cNvSpPr/>
          <p:nvPr/>
        </p:nvSpPr>
        <p:spPr>
          <a:xfrm>
            <a:off x="618837" y="3547819"/>
            <a:ext cx="10649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Objects and documents which may be used as evidence are confiscated.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Whoever is in possession of such items needs to hand them over if so instructed by the court.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If he does not want to hand over such objects, he may be imposed a fine and, if he persists, sent into prison.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However, a person who may deny being questioned</a:t>
            </a:r>
            <a:r>
              <a:rPr lang="sl-SI" sz="2400" dirty="0" smtClean="0"/>
              <a:t> </a:t>
            </a:r>
            <a:r>
              <a:rPr lang="en-GB" sz="2400" dirty="0" smtClean="0"/>
              <a:t>as a witness in criminal procedure</a:t>
            </a:r>
            <a:r>
              <a:rPr lang="sl-SI" sz="2400" dirty="0" smtClean="0"/>
              <a:t> </a:t>
            </a:r>
            <a:r>
              <a:rPr lang="sl-SI" sz="2400" dirty="0" smtClean="0"/>
              <a:t>(</a:t>
            </a:r>
            <a:r>
              <a:rPr lang="en-GB" sz="2400" dirty="0" smtClean="0"/>
              <a:t>including a </a:t>
            </a:r>
            <a:r>
              <a:rPr lang="en-GB" sz="2400" b="1" dirty="0" smtClean="0"/>
              <a:t>journalist</a:t>
            </a:r>
            <a:r>
              <a:rPr lang="sl-SI" sz="2400" dirty="0" smtClean="0"/>
              <a:t>)</a:t>
            </a:r>
            <a:r>
              <a:rPr lang="en-GB" sz="2400" dirty="0" smtClean="0"/>
              <a:t> </a:t>
            </a:r>
            <a:r>
              <a:rPr lang="en-GB" sz="2400" b="1" dirty="0" smtClean="0"/>
              <a:t>cannot be punished</a:t>
            </a:r>
            <a:r>
              <a:rPr lang="en-GB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280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 smtClean="0"/>
              <a:t>Criminal</a:t>
            </a:r>
            <a:r>
              <a:rPr lang="sl-SI" dirty="0" smtClean="0"/>
              <a:t> Procedure </a:t>
            </a:r>
            <a:r>
              <a:rPr lang="sl-SI" dirty="0" err="1" smtClean="0"/>
              <a:t>Act</a:t>
            </a:r>
            <a:r>
              <a:rPr lang="sl-SI" dirty="0" smtClean="0"/>
              <a:t> (ZKP)</a:t>
            </a:r>
            <a:endParaRPr lang="sl-SI" dirty="0"/>
          </a:p>
        </p:txBody>
      </p:sp>
      <p:cxnSp>
        <p:nvCxnSpPr>
          <p:cNvPr id="6" name="Raven povezovalnik 5"/>
          <p:cNvCxnSpPr/>
          <p:nvPr/>
        </p:nvCxnSpPr>
        <p:spPr>
          <a:xfrm>
            <a:off x="0" y="1653743"/>
            <a:ext cx="12192000" cy="0"/>
          </a:xfrm>
          <a:prstGeom prst="line">
            <a:avLst/>
          </a:prstGeom>
          <a:ln w="57150">
            <a:solidFill>
              <a:srgbClr val="006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558800" y="1939062"/>
            <a:ext cx="817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Journalist as a privileged witness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Duty to disclose documents and hand over objects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Data stored on electronic devices</a:t>
            </a:r>
            <a:endParaRPr lang="en-GB" sz="2800" dirty="0"/>
          </a:p>
        </p:txBody>
      </p:sp>
      <p:sp>
        <p:nvSpPr>
          <p:cNvPr id="4" name="Pravokotnik 3"/>
          <p:cNvSpPr/>
          <p:nvPr/>
        </p:nvSpPr>
        <p:spPr>
          <a:xfrm>
            <a:off x="1079500" y="3754943"/>
            <a:ext cx="108815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owner or user of the electronic device needs to </a:t>
            </a:r>
            <a:r>
              <a:rPr lang="en-GB" sz="2400" b="1" dirty="0" smtClean="0"/>
              <a:t>enable access to his device</a:t>
            </a:r>
            <a:r>
              <a:rPr lang="en-GB" sz="2400" dirty="0" smtClean="0"/>
              <a:t>, hand over encryption keys or passwords and explain to the authorities how to use the device in order for the purpose of the investigation to be achieved.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If he does not want to comply, he may be punished (see above).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Again, a person who may deny being questioned as a witness in criminal procedure</a:t>
            </a:r>
            <a:r>
              <a:rPr lang="sl-SI" sz="2400" dirty="0" smtClean="0"/>
              <a:t> </a:t>
            </a:r>
            <a:r>
              <a:rPr lang="sl-SI" sz="2400" dirty="0" smtClean="0"/>
              <a:t>(</a:t>
            </a:r>
            <a:r>
              <a:rPr lang="en-GB" sz="2400" dirty="0" smtClean="0"/>
              <a:t>including a </a:t>
            </a:r>
            <a:r>
              <a:rPr lang="en-GB" sz="2400" b="1" dirty="0" smtClean="0"/>
              <a:t>journalist</a:t>
            </a:r>
            <a:r>
              <a:rPr lang="sl-SI" sz="2400" dirty="0" smtClean="0"/>
              <a:t>)</a:t>
            </a:r>
            <a:r>
              <a:rPr lang="en-GB" sz="2400" dirty="0" smtClean="0"/>
              <a:t> </a:t>
            </a:r>
            <a:r>
              <a:rPr lang="en-GB" sz="2400" b="1" dirty="0" smtClean="0"/>
              <a:t>cannot be punished</a:t>
            </a:r>
            <a:r>
              <a:rPr lang="en-GB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211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Who</a:t>
            </a:r>
            <a:r>
              <a:rPr lang="sl-SI" dirty="0" smtClean="0"/>
              <a:t> is a </a:t>
            </a:r>
            <a:r>
              <a:rPr lang="sl-SI" dirty="0" err="1" smtClean="0"/>
              <a:t>whistleblower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person who points at irregularities or harm being done in </a:t>
            </a:r>
            <a:r>
              <a:rPr lang="sl-SI" dirty="0" smtClean="0"/>
              <a:t>his/</a:t>
            </a:r>
            <a:r>
              <a:rPr lang="sl-SI" dirty="0" err="1" smtClean="0"/>
              <a:t>her</a:t>
            </a:r>
            <a:r>
              <a:rPr lang="sl-SI" dirty="0" smtClean="0"/>
              <a:t> </a:t>
            </a:r>
            <a:r>
              <a:rPr lang="en-GB" dirty="0" smtClean="0"/>
              <a:t>working environment</a:t>
            </a:r>
          </a:p>
          <a:p>
            <a:r>
              <a:rPr lang="en-GB" dirty="0" smtClean="0"/>
              <a:t>Reports about such irregularities inside our outside of the organization</a:t>
            </a:r>
          </a:p>
          <a:p>
            <a:r>
              <a:rPr lang="en-GB" dirty="0" smtClean="0"/>
              <a:t>Seeks to protect the public interest</a:t>
            </a:r>
          </a:p>
          <a:p>
            <a:endParaRPr lang="en-GB" dirty="0" smtClean="0"/>
          </a:p>
          <a:p>
            <a:r>
              <a:rPr lang="en-GB" dirty="0" smtClean="0"/>
              <a:t>Daniel Ellsberg, 1973</a:t>
            </a:r>
            <a:br>
              <a:rPr lang="en-GB" dirty="0" smtClean="0"/>
            </a:br>
            <a:r>
              <a:rPr lang="en-GB" dirty="0" smtClean="0"/>
              <a:t>Pentagon Papers</a:t>
            </a:r>
          </a:p>
          <a:p>
            <a:endParaRPr lang="en-GB" dirty="0"/>
          </a:p>
        </p:txBody>
      </p:sp>
      <p:cxnSp>
        <p:nvCxnSpPr>
          <p:cNvPr id="7" name="Raven povezovalnik 6"/>
          <p:cNvCxnSpPr/>
          <p:nvPr/>
        </p:nvCxnSpPr>
        <p:spPr>
          <a:xfrm>
            <a:off x="0" y="1653743"/>
            <a:ext cx="12192000" cy="0"/>
          </a:xfrm>
          <a:prstGeom prst="line">
            <a:avLst/>
          </a:prstGeom>
          <a:ln w="57150">
            <a:solidFill>
              <a:srgbClr val="006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Black and white photo of Daniel Ellsberg speaking into press microphones in front of a building. He is surrounded by reporte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1854" y="3526531"/>
            <a:ext cx="3973344" cy="265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18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Whistleblower</a:t>
            </a:r>
            <a:r>
              <a:rPr lang="sl-SI" dirty="0" smtClean="0"/>
              <a:t> </a:t>
            </a:r>
            <a:r>
              <a:rPr lang="sl-SI" dirty="0" err="1" smtClean="0"/>
              <a:t>scandals</a:t>
            </a:r>
            <a:r>
              <a:rPr lang="sl-SI" dirty="0" smtClean="0"/>
              <a:t> </a:t>
            </a:r>
            <a:r>
              <a:rPr lang="sl-SI" dirty="0" smtClean="0"/>
              <a:t>in </a:t>
            </a:r>
            <a:r>
              <a:rPr lang="sl-SI" dirty="0" err="1" smtClean="0"/>
              <a:t>the</a:t>
            </a:r>
            <a:r>
              <a:rPr lang="sl-SI" dirty="0" smtClean="0"/>
              <a:t> EU</a:t>
            </a:r>
            <a:endParaRPr lang="sl-SI" dirty="0"/>
          </a:p>
        </p:txBody>
      </p:sp>
      <p:cxnSp>
        <p:nvCxnSpPr>
          <p:cNvPr id="6" name="Raven povezovalnik 5"/>
          <p:cNvCxnSpPr/>
          <p:nvPr/>
        </p:nvCxnSpPr>
        <p:spPr>
          <a:xfrm>
            <a:off x="0" y="1653743"/>
            <a:ext cx="12192000" cy="0"/>
          </a:xfrm>
          <a:prstGeom prst="line">
            <a:avLst/>
          </a:prstGeom>
          <a:ln w="57150">
            <a:solidFill>
              <a:srgbClr val="006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Spoof image mocking VW after the 'Dieselgate' scandal in which car makers evaded carbon emissions tests. (C) imageflip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000" y="4147243"/>
            <a:ext cx="3975100" cy="24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jeZBesedilom 10"/>
          <p:cNvSpPr txBox="1"/>
          <p:nvPr/>
        </p:nvSpPr>
        <p:spPr>
          <a:xfrm>
            <a:off x="520700" y="4895171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i="1" dirty="0" smtClean="0"/>
              <a:t>Panama </a:t>
            </a:r>
            <a:r>
              <a:rPr lang="sl-SI" sz="2800" i="1" dirty="0" err="1" smtClean="0"/>
              <a:t>Papers</a:t>
            </a:r>
            <a:r>
              <a:rPr lang="sl-SI" sz="2800" i="1" dirty="0" smtClean="0"/>
              <a:t> </a:t>
            </a:r>
          </a:p>
          <a:p>
            <a:r>
              <a:rPr lang="sl-SI" sz="2800" i="1" dirty="0" smtClean="0"/>
              <a:t>2016 </a:t>
            </a:r>
            <a:endParaRPr lang="sl-SI" sz="2800" i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9838" y="1783334"/>
            <a:ext cx="5263262" cy="2982247"/>
          </a:xfrm>
          <a:prstGeom prst="rect">
            <a:avLst/>
          </a:prstGeom>
          <a:effectLst>
            <a:glow rad="127000">
              <a:schemeClr val="bg1"/>
            </a:glow>
            <a:outerShdw dist="50800" dir="5400000" sx="1000" sy="1000" algn="ctr" rotWithShape="0">
              <a:schemeClr val="bg1"/>
            </a:outerShdw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1783334"/>
            <a:ext cx="4381500" cy="2982247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14" name="PoljeZBesedilom 13"/>
          <p:cNvSpPr txBox="1"/>
          <p:nvPr/>
        </p:nvSpPr>
        <p:spPr>
          <a:xfrm>
            <a:off x="9906000" y="4919335"/>
            <a:ext cx="193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800" i="1" dirty="0" err="1" smtClean="0"/>
              <a:t>LuxLeaks</a:t>
            </a:r>
            <a:r>
              <a:rPr lang="sl-SI" sz="2800" i="1" dirty="0" smtClean="0"/>
              <a:t> </a:t>
            </a:r>
          </a:p>
          <a:p>
            <a:pPr algn="r"/>
            <a:r>
              <a:rPr lang="sl-SI" sz="2800" i="1" dirty="0" smtClean="0"/>
              <a:t>2014 </a:t>
            </a:r>
            <a:endParaRPr lang="sl-SI" sz="2800" i="1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7975600" y="5691428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i="1" dirty="0" err="1" smtClean="0"/>
              <a:t>Dieselgate</a:t>
            </a:r>
            <a:r>
              <a:rPr lang="sl-SI" sz="2800" i="1" dirty="0" smtClean="0"/>
              <a:t> 2015</a:t>
            </a:r>
            <a:endParaRPr lang="sl-SI" sz="2800" i="1" dirty="0"/>
          </a:p>
        </p:txBody>
      </p:sp>
    </p:spTree>
    <p:extLst>
      <p:ext uri="{BB962C8B-B14F-4D97-AF65-F5344CB8AC3E}">
        <p14:creationId xmlns:p14="http://schemas.microsoft.com/office/powerpoint/2010/main" val="340572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story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/>
              <a:t>Antoine</a:t>
            </a:r>
            <a:r>
              <a:rPr lang="sl-SI" dirty="0"/>
              <a:t> </a:t>
            </a:r>
            <a:r>
              <a:rPr lang="sl-SI" dirty="0" err="1"/>
              <a:t>Deltour</a:t>
            </a:r>
            <a:endParaRPr lang="sl-SI" dirty="0"/>
          </a:p>
        </p:txBody>
      </p:sp>
      <p:cxnSp>
        <p:nvCxnSpPr>
          <p:cNvPr id="6" name="Raven povezovalnik 5"/>
          <p:cNvCxnSpPr/>
          <p:nvPr/>
        </p:nvCxnSpPr>
        <p:spPr>
          <a:xfrm>
            <a:off x="0" y="1653743"/>
            <a:ext cx="12192000" cy="0"/>
          </a:xfrm>
          <a:prstGeom prst="line">
            <a:avLst/>
          </a:prstGeom>
          <a:ln w="57150">
            <a:solidFill>
              <a:srgbClr val="006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838200" y="1862118"/>
            <a:ext cx="7023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Former PwC employee (auditor) in Luxembourg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Criminal charge: </a:t>
            </a:r>
            <a:r>
              <a:rPr lang="en-US" sz="2800" i="1" dirty="0"/>
              <a:t>violating professional secrecy and trade </a:t>
            </a:r>
            <a:r>
              <a:rPr lang="en-US" sz="2800" i="1" dirty="0" smtClean="0"/>
              <a:t>secrets</a:t>
            </a:r>
            <a:endParaRPr lang="sl-SI" sz="28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2016 -  1st instance court: a 12-month suspended sentence and a €1,500 fine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2017 </a:t>
            </a:r>
            <a:r>
              <a:rPr lang="en-GB" sz="2800" dirty="0" smtClean="0"/>
              <a:t>– </a:t>
            </a:r>
            <a:r>
              <a:rPr lang="en-GB" sz="2800" dirty="0" smtClean="0"/>
              <a:t>Appellate </a:t>
            </a:r>
            <a:r>
              <a:rPr lang="en-GB" sz="2800" dirty="0" smtClean="0"/>
              <a:t>court 6-month suspended prison sentence a €1,500 fine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2018 – Higher Court </a:t>
            </a:r>
            <a:r>
              <a:rPr lang="en-GB" sz="2800" dirty="0" smtClean="0"/>
              <a:t>overturns </a:t>
            </a:r>
            <a:r>
              <a:rPr lang="en-GB" sz="2800" dirty="0" smtClean="0"/>
              <a:t>the previous verdict.</a:t>
            </a:r>
          </a:p>
        </p:txBody>
      </p:sp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7658" y="1932732"/>
            <a:ext cx="3693644" cy="246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6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dirty="0" err="1" smtClean="0"/>
              <a:t>Impact</a:t>
            </a:r>
            <a:r>
              <a:rPr lang="sl-SI" dirty="0" smtClean="0"/>
              <a:t> </a:t>
            </a:r>
            <a:r>
              <a:rPr lang="sl-SI" dirty="0" err="1" smtClean="0"/>
              <a:t>Assessment</a:t>
            </a:r>
            <a:r>
              <a:rPr lang="sl-SI" dirty="0" smtClean="0"/>
              <a:t> </a:t>
            </a:r>
            <a:r>
              <a:rPr lang="sl-SI" dirty="0" err="1" smtClean="0"/>
              <a:t>Report</a:t>
            </a:r>
            <a:r>
              <a:rPr lang="sl-SI" dirty="0" smtClean="0"/>
              <a:t> 2017</a:t>
            </a:r>
            <a:endParaRPr lang="sl-SI" dirty="0"/>
          </a:p>
        </p:txBody>
      </p:sp>
      <p:cxnSp>
        <p:nvCxnSpPr>
          <p:cNvPr id="6" name="Raven povezovalnik 5"/>
          <p:cNvCxnSpPr/>
          <p:nvPr/>
        </p:nvCxnSpPr>
        <p:spPr>
          <a:xfrm>
            <a:off x="0" y="1653743"/>
            <a:ext cx="12192000" cy="0"/>
          </a:xfrm>
          <a:prstGeom prst="line">
            <a:avLst/>
          </a:prstGeom>
          <a:ln w="57150">
            <a:solidFill>
              <a:srgbClr val="006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558800" y="1939062"/>
            <a:ext cx="10972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Calls of the European Parliament for EU Whistleblowing Directive.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2017 – </a:t>
            </a:r>
            <a:r>
              <a:rPr lang="en-GB" sz="2800" i="1" dirty="0" smtClean="0"/>
              <a:t>Impact Assessment on </a:t>
            </a:r>
            <a:r>
              <a:rPr lang="en-GB" sz="2800" i="1" dirty="0" err="1" smtClean="0"/>
              <a:t>Whistleblower</a:t>
            </a:r>
            <a:r>
              <a:rPr lang="en-GB" sz="2800" i="1" dirty="0" smtClean="0"/>
              <a:t> Protection</a:t>
            </a:r>
            <a:r>
              <a:rPr lang="en-GB" sz="28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Detection and reduction of </a:t>
            </a:r>
            <a:r>
              <a:rPr lang="en-GB" sz="2800" b="1" dirty="0" smtClean="0"/>
              <a:t>fraud and corruption </a:t>
            </a:r>
            <a:r>
              <a:rPr lang="en-GB" sz="2800" dirty="0" smtClean="0"/>
              <a:t>(estimated cost 1% of EU GDP – 120 billion per year).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Economic growth, by: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Attracting cross-border investment.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Increased competitiveness of the EU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Trust in companies by consumers </a:t>
            </a:r>
            <a:r>
              <a:rPr lang="en-GB" sz="2800" dirty="0" smtClean="0"/>
              <a:t>(averting </a:t>
            </a:r>
            <a:r>
              <a:rPr lang="en-GB" sz="2800" i="1" dirty="0" smtClean="0"/>
              <a:t>reputational risks</a:t>
            </a:r>
            <a:r>
              <a:rPr lang="en-GB" sz="2800" dirty="0" smtClean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Protection of the environment.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/>
              <a:t>Problem</a:t>
            </a:r>
            <a:r>
              <a:rPr lang="en-GB" sz="2800" dirty="0" smtClean="0"/>
              <a:t>: Fragmented and uneven protection across MS and policy areas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10364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EU </a:t>
            </a:r>
            <a:r>
              <a:rPr lang="sl-SI" dirty="0" err="1" smtClean="0"/>
              <a:t>Whistleblower</a:t>
            </a:r>
            <a:r>
              <a:rPr lang="sl-SI" dirty="0" smtClean="0"/>
              <a:t> </a:t>
            </a:r>
            <a:r>
              <a:rPr lang="sl-SI" dirty="0" err="1" smtClean="0"/>
              <a:t>Directive</a:t>
            </a:r>
            <a:r>
              <a:rPr lang="sl-SI" dirty="0" smtClean="0"/>
              <a:t> at a </a:t>
            </a:r>
            <a:r>
              <a:rPr lang="sl-SI" dirty="0" err="1" smtClean="0"/>
              <a:t>Glance</a:t>
            </a:r>
            <a:endParaRPr lang="sl-SI" dirty="0"/>
          </a:p>
        </p:txBody>
      </p:sp>
      <p:cxnSp>
        <p:nvCxnSpPr>
          <p:cNvPr id="6" name="Raven povezovalnik 5"/>
          <p:cNvCxnSpPr/>
          <p:nvPr/>
        </p:nvCxnSpPr>
        <p:spPr>
          <a:xfrm>
            <a:off x="0" y="1653743"/>
            <a:ext cx="12192000" cy="0"/>
          </a:xfrm>
          <a:prstGeom prst="line">
            <a:avLst/>
          </a:prstGeom>
          <a:ln w="57150">
            <a:solidFill>
              <a:srgbClr val="006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558800" y="1939062"/>
            <a:ext cx="10604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Adopted on October 2019 (implementation by December 2021)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Providing </a:t>
            </a:r>
            <a:r>
              <a:rPr lang="en-GB" sz="2800" i="1" dirty="0" smtClean="0"/>
              <a:t>common </a:t>
            </a:r>
            <a:r>
              <a:rPr lang="en-GB" sz="2800" i="1" dirty="0" err="1" smtClean="0"/>
              <a:t>minimun</a:t>
            </a:r>
            <a:r>
              <a:rPr lang="en-GB" sz="2800" i="1" dirty="0" smtClean="0"/>
              <a:t> standards </a:t>
            </a:r>
            <a:r>
              <a:rPr lang="en-GB" sz="2800" dirty="0" smtClean="0"/>
              <a:t>for </a:t>
            </a:r>
            <a:r>
              <a:rPr lang="en-GB" sz="2800" dirty="0" err="1" smtClean="0"/>
              <a:t>whistleblower</a:t>
            </a:r>
            <a:r>
              <a:rPr lang="en-GB" sz="2800" dirty="0" smtClean="0"/>
              <a:t> protection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MSs allowed to provide a wider protection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Obligation to establish internal and external </a:t>
            </a:r>
            <a:r>
              <a:rPr lang="en-GB" sz="2800" i="1" dirty="0" smtClean="0"/>
              <a:t>reporting channels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Ensuring </a:t>
            </a:r>
            <a:r>
              <a:rPr lang="en-GB" sz="2800" i="1" dirty="0" smtClean="0"/>
              <a:t>confidentiality </a:t>
            </a:r>
            <a:r>
              <a:rPr lang="en-GB" sz="2800" dirty="0" smtClean="0"/>
              <a:t>of the reporting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Prohibition of </a:t>
            </a:r>
            <a:r>
              <a:rPr lang="en-GB" sz="2800" i="1" dirty="0" smtClean="0"/>
              <a:t>retaliation measures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Effective, proportional and dissuasive </a:t>
            </a:r>
            <a:r>
              <a:rPr lang="en-GB" sz="2800" i="1" dirty="0" smtClean="0"/>
              <a:t>penalties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01195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Personal </a:t>
            </a:r>
            <a:r>
              <a:rPr lang="sl-SI" dirty="0" err="1"/>
              <a:t>S</a:t>
            </a:r>
            <a:r>
              <a:rPr lang="sl-SI" dirty="0" err="1" smtClean="0"/>
              <a:t>cope</a:t>
            </a:r>
            <a:r>
              <a:rPr lang="sl-SI" dirty="0" smtClean="0"/>
              <a:t> - </a:t>
            </a:r>
            <a:r>
              <a:rPr lang="sl-SI" dirty="0" err="1" smtClean="0"/>
              <a:t>Who</a:t>
            </a:r>
            <a:r>
              <a:rPr lang="sl-SI" dirty="0" smtClean="0"/>
              <a:t> is </a:t>
            </a:r>
            <a:r>
              <a:rPr lang="sl-SI" dirty="0" err="1" smtClean="0"/>
              <a:t>protected</a:t>
            </a:r>
            <a:r>
              <a:rPr lang="sl-SI" dirty="0" smtClean="0"/>
              <a:t>?</a:t>
            </a:r>
            <a:endParaRPr lang="sl-SI" dirty="0"/>
          </a:p>
        </p:txBody>
      </p:sp>
      <p:cxnSp>
        <p:nvCxnSpPr>
          <p:cNvPr id="6" name="Raven povezovalnik 5"/>
          <p:cNvCxnSpPr/>
          <p:nvPr/>
        </p:nvCxnSpPr>
        <p:spPr>
          <a:xfrm>
            <a:off x="0" y="1653743"/>
            <a:ext cx="12192000" cy="0"/>
          </a:xfrm>
          <a:prstGeom prst="line">
            <a:avLst/>
          </a:prstGeom>
          <a:ln w="57150">
            <a:solidFill>
              <a:srgbClr val="006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558800" y="1939062"/>
            <a:ext cx="110617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Wide scope:</a:t>
            </a:r>
          </a:p>
          <a:p>
            <a:endParaRPr lang="en-GB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Private and public sectors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Workers, self-employed persons, trainees, volunteers </a:t>
            </a:r>
            <a:r>
              <a:rPr lang="en-GB" sz="2800" dirty="0" err="1" smtClean="0"/>
              <a:t>etc</a:t>
            </a:r>
            <a:endParaRPr lang="en-GB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Even after termination of employment or during pre-contractual negotiations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Protection extending to the </a:t>
            </a:r>
            <a:r>
              <a:rPr lang="en-GB" sz="2800" dirty="0" err="1" smtClean="0"/>
              <a:t>whistleblower‘s</a:t>
            </a:r>
            <a:r>
              <a:rPr lang="en-GB" sz="2800" dirty="0" smtClean="0"/>
              <a:t> family, assistants, and his legal persons.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9234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7868"/>
            <a:ext cx="10515600" cy="1285875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Material </a:t>
            </a:r>
            <a:r>
              <a:rPr lang="sl-SI" dirty="0" err="1" smtClean="0"/>
              <a:t>Scope</a:t>
            </a:r>
            <a:r>
              <a:rPr lang="sl-SI" dirty="0" smtClean="0"/>
              <a:t> – </a:t>
            </a:r>
            <a:r>
              <a:rPr lang="sl-SI" dirty="0" err="1" smtClean="0"/>
              <a:t>What</a:t>
            </a:r>
            <a:r>
              <a:rPr lang="sl-SI" dirty="0" smtClean="0"/>
              <a:t> </a:t>
            </a:r>
            <a:r>
              <a:rPr lang="sl-SI" dirty="0" err="1" smtClean="0"/>
              <a:t>counts</a:t>
            </a:r>
            <a:r>
              <a:rPr lang="sl-SI" dirty="0" smtClean="0"/>
              <a:t> as </a:t>
            </a:r>
            <a:r>
              <a:rPr lang="sl-SI" dirty="0" err="1" smtClean="0"/>
              <a:t>Whistleblowing</a:t>
            </a:r>
            <a:r>
              <a:rPr lang="sl-SI" dirty="0" smtClean="0"/>
              <a:t> </a:t>
            </a:r>
            <a:r>
              <a:rPr lang="sl-SI" dirty="0" err="1" smtClean="0"/>
              <a:t>Content</a:t>
            </a:r>
            <a:r>
              <a:rPr lang="sl-SI" dirty="0" smtClean="0"/>
              <a:t>?</a:t>
            </a:r>
            <a:endParaRPr lang="sl-SI" dirty="0"/>
          </a:p>
        </p:txBody>
      </p:sp>
      <p:cxnSp>
        <p:nvCxnSpPr>
          <p:cNvPr id="6" name="Raven povezovalnik 5"/>
          <p:cNvCxnSpPr/>
          <p:nvPr/>
        </p:nvCxnSpPr>
        <p:spPr>
          <a:xfrm>
            <a:off x="0" y="2047443"/>
            <a:ext cx="12192000" cy="0"/>
          </a:xfrm>
          <a:prstGeom prst="line">
            <a:avLst/>
          </a:prstGeom>
          <a:ln w="57150">
            <a:solidFill>
              <a:srgbClr val="006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469900" y="2301444"/>
            <a:ext cx="1153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Breaches of </a:t>
            </a:r>
            <a:r>
              <a:rPr lang="en-GB" sz="2800" b="1" dirty="0" smtClean="0"/>
              <a:t>EU law, </a:t>
            </a:r>
            <a:r>
              <a:rPr lang="en-GB" sz="2800" dirty="0" smtClean="0"/>
              <a:t>including: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Public procurement, environmental protection, food safety, public health, consumer protection, protection of privacy and personal data.</a:t>
            </a:r>
          </a:p>
          <a:p>
            <a:endParaRPr lang="en-GB" sz="2800" dirty="0" smtClean="0"/>
          </a:p>
          <a:p>
            <a:r>
              <a:rPr lang="en-GB" sz="2800" dirty="0" smtClean="0"/>
              <a:t>Information gathered in </a:t>
            </a:r>
            <a:r>
              <a:rPr lang="en-GB" sz="2800" i="1" dirty="0" smtClean="0"/>
              <a:t>work-related context </a:t>
            </a:r>
            <a:r>
              <a:rPr lang="en-GB" sz="2800" dirty="0" smtClean="0"/>
              <a:t>(</a:t>
            </a:r>
            <a:r>
              <a:rPr lang="en-GB" sz="2800" i="1" dirty="0" smtClean="0"/>
              <a:t>de facto </a:t>
            </a:r>
            <a:r>
              <a:rPr lang="en-GB" sz="2800" dirty="0" smtClean="0"/>
              <a:t>economic dependence)</a:t>
            </a:r>
          </a:p>
          <a:p>
            <a:endParaRPr lang="en-GB" sz="2800" i="1" dirty="0" smtClean="0"/>
          </a:p>
          <a:p>
            <a:r>
              <a:rPr lang="en-GB" sz="2800" i="1" dirty="0" smtClean="0"/>
              <a:t>Reasonable suspicion</a:t>
            </a:r>
            <a:r>
              <a:rPr lang="en-GB" sz="2800" dirty="0" smtClean="0"/>
              <a:t>s, about actual or potential breaches, which occurred or are very likely to occur in the organisation, and about attempts to conceal such breaches.</a:t>
            </a:r>
          </a:p>
          <a:p>
            <a:r>
              <a:rPr lang="en-GB" sz="2800" dirty="0" smtClean="0"/>
              <a:t>Does not cover: </a:t>
            </a:r>
            <a:r>
              <a:rPr lang="en-GB" sz="2800" dirty="0" smtClean="0"/>
              <a:t>hearsay, </a:t>
            </a:r>
            <a:r>
              <a:rPr lang="en-GB" sz="2800" i="1" dirty="0" smtClean="0"/>
              <a:t>unsubstantiated rumours</a:t>
            </a:r>
            <a:r>
              <a:rPr lang="sl-SI" sz="2800" dirty="0" smtClean="0"/>
              <a:t>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1131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Internal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/>
              <a:t>E</a:t>
            </a:r>
            <a:r>
              <a:rPr lang="sl-SI" dirty="0" err="1" smtClean="0"/>
              <a:t>xternal</a:t>
            </a:r>
            <a:r>
              <a:rPr lang="sl-SI" dirty="0" smtClean="0"/>
              <a:t> </a:t>
            </a:r>
            <a:r>
              <a:rPr lang="sl-SI" dirty="0" err="1"/>
              <a:t>R</a:t>
            </a:r>
            <a:r>
              <a:rPr lang="sl-SI" dirty="0" err="1" smtClean="0"/>
              <a:t>eporting</a:t>
            </a:r>
            <a:r>
              <a:rPr lang="sl-SI" dirty="0" smtClean="0"/>
              <a:t> </a:t>
            </a:r>
            <a:r>
              <a:rPr lang="sl-SI" dirty="0" err="1"/>
              <a:t>C</a:t>
            </a:r>
            <a:r>
              <a:rPr lang="sl-SI" dirty="0" err="1" smtClean="0"/>
              <a:t>hannels</a:t>
            </a:r>
            <a:endParaRPr lang="sl-SI" dirty="0"/>
          </a:p>
        </p:txBody>
      </p:sp>
      <p:cxnSp>
        <p:nvCxnSpPr>
          <p:cNvPr id="6" name="Raven povezovalnik 5"/>
          <p:cNvCxnSpPr/>
          <p:nvPr/>
        </p:nvCxnSpPr>
        <p:spPr>
          <a:xfrm>
            <a:off x="0" y="1653743"/>
            <a:ext cx="12192000" cy="0"/>
          </a:xfrm>
          <a:prstGeom prst="line">
            <a:avLst/>
          </a:prstGeom>
          <a:ln w="57150">
            <a:solidFill>
              <a:srgbClr val="006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558800" y="1939062"/>
            <a:ext cx="103505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Internal reporting channels: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Every public entity (narrow exceptions)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Private entities: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50+ employees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Specific areas (financial sector, vulnerable to money laundering </a:t>
            </a:r>
            <a:r>
              <a:rPr lang="en-GB" sz="2800" dirty="0" err="1" smtClean="0"/>
              <a:t>etc</a:t>
            </a:r>
            <a:r>
              <a:rPr lang="en-GB" sz="2800" dirty="0" smtClean="0"/>
              <a:t>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Designation of an impartial person for receipt and review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Duty to provide confidentiality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D</a:t>
            </a:r>
            <a:r>
              <a:rPr lang="en-GB" sz="2800" dirty="0" err="1" smtClean="0"/>
              <a:t>iligence</a:t>
            </a:r>
            <a:r>
              <a:rPr lang="en-GB" sz="2800" dirty="0" smtClean="0"/>
              <a:t> </a:t>
            </a:r>
            <a:r>
              <a:rPr lang="en-GB" sz="2800" dirty="0" smtClean="0"/>
              <a:t>of the follow-up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Reasonable timeframe (3 months)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80252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1092</Words>
  <Application>Microsoft Office PowerPoint</Application>
  <PresentationFormat>Širokozaslonsko</PresentationFormat>
  <Paragraphs>133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Officeova tema</vt:lpstr>
      <vt:lpstr>Protecting whistleblowers against retaliation - the European approach</vt:lpstr>
      <vt:lpstr>Who is a whistleblower?</vt:lpstr>
      <vt:lpstr>Whistleblower scandals in the EU</vt:lpstr>
      <vt:lpstr>The story of Antoine Deltour</vt:lpstr>
      <vt:lpstr>Impact Assessment Report 2017</vt:lpstr>
      <vt:lpstr>EU Whistleblower Directive at a Glance</vt:lpstr>
      <vt:lpstr>Personal Scope - Who is protected?</vt:lpstr>
      <vt:lpstr>Material Scope – What counts as Whistleblowing Content?</vt:lpstr>
      <vt:lpstr>Internal and External Reporting Channels</vt:lpstr>
      <vt:lpstr>Internal and External Reporting Channels</vt:lpstr>
      <vt:lpstr>Whistleblower as a Journalist Source – When to „whistle“ to the Public?</vt:lpstr>
      <vt:lpstr>Retaliation Measures</vt:lpstr>
      <vt:lpstr>Measures of Support and Protection</vt:lpstr>
      <vt:lpstr>Shortcomings of the EU Whistleblowing Directive</vt:lpstr>
      <vt:lpstr>Criminal Procedure Act (ZKP)</vt:lpstr>
      <vt:lpstr>Criminal Procedure Act (ZKP)</vt:lpstr>
      <vt:lpstr>Criminal Procedure Act (ZKP)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whistleblowers against retaliation - the European approach</dc:title>
  <dc:creator>Jan Stajnko</dc:creator>
  <cp:lastModifiedBy>Jan Stajnko</cp:lastModifiedBy>
  <cp:revision>96</cp:revision>
  <dcterms:created xsi:type="dcterms:W3CDTF">2025-04-10T15:50:11Z</dcterms:created>
  <dcterms:modified xsi:type="dcterms:W3CDTF">2025-04-14T23:45:33Z</dcterms:modified>
</cp:coreProperties>
</file>