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63" r:id="rId2"/>
    <p:sldId id="285" r:id="rId3"/>
    <p:sldId id="283" r:id="rId4"/>
    <p:sldId id="267" r:id="rId5"/>
    <p:sldId id="282" r:id="rId6"/>
    <p:sldId id="272" r:id="rId7"/>
    <p:sldId id="273" r:id="rId8"/>
    <p:sldId id="286" r:id="rId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9" d="100"/>
          <a:sy n="69" d="100"/>
        </p:scale>
        <p:origin x="-140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7B8F30-142B-E347-BE13-1F2A779B5326}" type="datetimeFigureOut">
              <a:rPr lang="en-US" smtClean="0"/>
              <a:t>11/8/2017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5C18D7-6ADB-8241-84D9-8916F591C22E}" type="slidenum">
              <a:rPr lang="en-US" smtClean="0"/>
              <a:t>‹#›</a:t>
            </a:fld>
            <a:endParaRPr lang="en-US"/>
          </a:p>
        </p:txBody>
      </p:sp>
    </p:spTree>
    <p:extLst>
      <p:ext uri="{BB962C8B-B14F-4D97-AF65-F5344CB8AC3E}">
        <p14:creationId xmlns:p14="http://schemas.microsoft.com/office/powerpoint/2010/main" val="30697377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Human rights based approach, Food security, </a:t>
            </a:r>
            <a:r>
              <a:rPr lang="en-US" baseline="0" dirty="0" smtClean="0"/>
              <a:t> </a:t>
            </a:r>
            <a:r>
              <a:rPr lang="en-US" dirty="0" smtClean="0"/>
              <a:t>Livelihoods,</a:t>
            </a:r>
            <a:r>
              <a:rPr lang="en-US" baseline="0" dirty="0" smtClean="0"/>
              <a:t> </a:t>
            </a:r>
            <a:r>
              <a:rPr lang="en-US" dirty="0" smtClean="0"/>
              <a:t>Poverty,</a:t>
            </a:r>
            <a:r>
              <a:rPr lang="en-US" baseline="0" dirty="0" smtClean="0"/>
              <a:t> </a:t>
            </a:r>
            <a:r>
              <a:rPr lang="en-US" dirty="0" smtClean="0"/>
              <a:t>Access, and</a:t>
            </a:r>
            <a:r>
              <a:rPr lang="en-US" baseline="0" dirty="0" smtClean="0"/>
              <a:t> </a:t>
            </a:r>
            <a:r>
              <a:rPr lang="en-US" dirty="0" smtClean="0"/>
              <a:t>Tenure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Key international and local instruments for small-scale fisheries. UNFAO the </a:t>
            </a:r>
            <a:r>
              <a:rPr lang="en-GB" sz="1200" dirty="0" smtClean="0"/>
              <a:t>Voluntary Guidelines for Securing Sustainable Small-scale Fisheries in the Context of Food Security and Poverty Alleviation (SSF). </a:t>
            </a:r>
          </a:p>
          <a:p>
            <a:endParaRPr lang="en-US" sz="1200" dirty="0" smtClean="0"/>
          </a:p>
          <a:p>
            <a:endParaRPr lang="en-US" sz="1200" dirty="0" smtClean="0"/>
          </a:p>
          <a:p>
            <a:r>
              <a:rPr lang="en-US" sz="1200" dirty="0" smtClean="0"/>
              <a:t>The Civil Society </a:t>
            </a:r>
            <a:r>
              <a:rPr lang="en-US" sz="1200" dirty="0" err="1" smtClean="0"/>
              <a:t>Organisations</a:t>
            </a:r>
            <a:r>
              <a:rPr lang="en-US" sz="1200" dirty="0" smtClean="0"/>
              <a:t> (CSOs) with the support of The Food and Agriculture </a:t>
            </a:r>
            <a:r>
              <a:rPr lang="en-US" sz="1200" dirty="0" err="1" smtClean="0"/>
              <a:t>Organisation</a:t>
            </a:r>
            <a:r>
              <a:rPr lang="en-US" sz="1200" dirty="0" smtClean="0"/>
              <a:t> (FAO) took 6 years to draft the </a:t>
            </a:r>
            <a:r>
              <a:rPr lang="en-GB" sz="1200" dirty="0" smtClean="0"/>
              <a:t>Voluntary Guidelines for Securing Sustainable Small-scale Fisheries in the Context of Food Security and Poverty Alleviation (SSF). </a:t>
            </a:r>
          </a:p>
          <a:p>
            <a:r>
              <a:rPr lang="en-GB" sz="1200" dirty="0" smtClean="0"/>
              <a:t>The main objectives of SSF are to reverse the marginalization, contribute to food security and nutrition, to alleviate poverty and equitable development and sustainable utilization of fisheries resources.</a:t>
            </a:r>
            <a:r>
              <a:rPr lang="en-US" sz="1200" dirty="0" smtClean="0"/>
              <a:t>  </a:t>
            </a:r>
          </a:p>
          <a:p>
            <a:r>
              <a:rPr lang="en-GB" sz="1200" dirty="0" smtClean="0"/>
              <a:t>The SSF Guidelines are developed as a complement to the 1995 FAO Code of Conduct for Responsible Fisheries (CCRF). </a:t>
            </a:r>
            <a:r>
              <a:rPr lang="en-US" sz="1200" dirty="0" smtClean="0"/>
              <a:t> </a:t>
            </a:r>
          </a:p>
          <a:p>
            <a:r>
              <a:rPr lang="en-US" sz="1200" dirty="0" smtClean="0"/>
              <a:t>The guidelines raised the profile, increase the value, reconfirmed their importance, scale and size of this sector. </a:t>
            </a:r>
          </a:p>
          <a:p>
            <a:r>
              <a:rPr lang="en-US" sz="1200" dirty="0" smtClean="0"/>
              <a:t>The new instrument is global in scope, and applies to small-scale fisheries in all contexts, but with a specific focus on the needs of small-scale fishing communities in developing countries.  </a:t>
            </a:r>
          </a:p>
          <a:p>
            <a:endParaRPr lang="en-US" sz="1200" dirty="0" smtClean="0"/>
          </a:p>
          <a:p>
            <a:endParaRPr lang="en-US" sz="1200" dirty="0" smtClean="0"/>
          </a:p>
          <a:p>
            <a:r>
              <a:rPr lang="en-US" sz="1200" dirty="0" smtClean="0"/>
              <a:t>SA Small-scale</a:t>
            </a:r>
            <a:r>
              <a:rPr lang="en-US" sz="1200" baseline="0" dirty="0" smtClean="0"/>
              <a:t> Fisheries:</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smtClean="0"/>
              <a:t>The social and economic justice of these instruments are rooted in the</a:t>
            </a:r>
            <a:r>
              <a:rPr lang="en-US" sz="1200" dirty="0" smtClean="0"/>
              <a:t> new small-scale fisheries policy in South Africa created an action space for fishers to participate in a formalized value chain with a development agenda that is concerned with poverty alleviation, food security, access to financial capital, and subsidies. In the new small-scale policy, the state will make budgets available through national, provincial and local governments to strengthen the capacity, training and skills of local community entities or cooperatives. </a:t>
            </a:r>
          </a:p>
          <a:p>
            <a:endParaRPr lang="en-US" dirty="0" smtClean="0"/>
          </a:p>
        </p:txBody>
      </p:sp>
      <p:sp>
        <p:nvSpPr>
          <p:cNvPr id="4" name="Slide Number Placeholder 3"/>
          <p:cNvSpPr>
            <a:spLocks noGrp="1"/>
          </p:cNvSpPr>
          <p:nvPr>
            <p:ph type="sldNum" sz="quarter" idx="10"/>
          </p:nvPr>
        </p:nvSpPr>
        <p:spPr/>
        <p:txBody>
          <a:bodyPr/>
          <a:lstStyle/>
          <a:p>
            <a:fld id="{E45C18D7-6ADB-8241-84D9-8916F591C22E}" type="slidenum">
              <a:rPr lang="en-US" smtClean="0"/>
              <a:t>2</a:t>
            </a:fld>
            <a:endParaRPr lang="en-US"/>
          </a:p>
        </p:txBody>
      </p:sp>
    </p:spTree>
    <p:extLst>
      <p:ext uri="{BB962C8B-B14F-4D97-AF65-F5344CB8AC3E}">
        <p14:creationId xmlns:p14="http://schemas.microsoft.com/office/powerpoint/2010/main" val="3244001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I walk</a:t>
            </a:r>
            <a:r>
              <a:rPr lang="en-US" baseline="0" dirty="0" smtClean="0"/>
              <a:t> on the rocks in front of my house, the police wants to know why and what I am doing on the rocks?”</a:t>
            </a:r>
          </a:p>
          <a:p>
            <a:r>
              <a:rPr lang="en-US" baseline="0" dirty="0" smtClean="0"/>
              <a:t>“If we do not stop the poachers there will be nothing left for our children to see or to sell”</a:t>
            </a:r>
          </a:p>
          <a:p>
            <a:r>
              <a:rPr lang="en-US" baseline="0" dirty="0" smtClean="0"/>
              <a:t>“What can I do? If I need food and my children are hungry and the poachers asked me to wash their wetsuits then I will do it for food for my family. I know it is wrong and I know it is illegal</a:t>
            </a:r>
            <a:endParaRPr lang="en-US" dirty="0"/>
          </a:p>
        </p:txBody>
      </p:sp>
      <p:sp>
        <p:nvSpPr>
          <p:cNvPr id="4" name="Slide Number Placeholder 3"/>
          <p:cNvSpPr>
            <a:spLocks noGrp="1"/>
          </p:cNvSpPr>
          <p:nvPr>
            <p:ph type="sldNum" sz="quarter" idx="10"/>
          </p:nvPr>
        </p:nvSpPr>
        <p:spPr/>
        <p:txBody>
          <a:bodyPr/>
          <a:lstStyle/>
          <a:p>
            <a:fld id="{E45C18D7-6ADB-8241-84D9-8916F591C22E}" type="slidenum">
              <a:rPr lang="en-US" smtClean="0"/>
              <a:t>3</a:t>
            </a:fld>
            <a:endParaRPr lang="en-US"/>
          </a:p>
        </p:txBody>
      </p:sp>
    </p:spTree>
    <p:extLst>
      <p:ext uri="{BB962C8B-B14F-4D97-AF65-F5344CB8AC3E}">
        <p14:creationId xmlns:p14="http://schemas.microsoft.com/office/powerpoint/2010/main" val="3112508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solidFill>
                  <a:srgbClr val="FFFFFF"/>
                </a:solidFill>
              </a:rPr>
              <a:t>Buffelsjagsbaai</a:t>
            </a:r>
            <a:r>
              <a:rPr lang="en-US" dirty="0" smtClean="0">
                <a:solidFill>
                  <a:srgbClr val="FFFFFF"/>
                </a:solidFill>
              </a:rPr>
              <a:t> an informal rural fishing community of 40 households about 150 km from Cape Town situated in the wealthy </a:t>
            </a:r>
            <a:r>
              <a:rPr lang="en-US" dirty="0" err="1" smtClean="0">
                <a:solidFill>
                  <a:srgbClr val="FFFFFF"/>
                </a:solidFill>
              </a:rPr>
              <a:t>Overstrand</a:t>
            </a:r>
            <a:r>
              <a:rPr lang="en-US" dirty="0" smtClean="0">
                <a:solidFill>
                  <a:srgbClr val="FFFFFF"/>
                </a:solidFill>
              </a:rPr>
              <a:t> local Municipality yet the community struggles with access to schooling, basic housing, running water, sanitation and to fishing rights to harvest the marine resources on their shores to sustain their livelihoods.</a:t>
            </a:r>
            <a:endParaRPr lang="en-ZA" dirty="0" smtClean="0">
              <a:solidFill>
                <a:srgbClr val="FFFFFF"/>
              </a:solidFill>
            </a:endParaRPr>
          </a:p>
          <a:p>
            <a:endParaRPr lang="en-US" dirty="0"/>
          </a:p>
        </p:txBody>
      </p:sp>
      <p:sp>
        <p:nvSpPr>
          <p:cNvPr id="4" name="Slide Number Placeholder 3"/>
          <p:cNvSpPr>
            <a:spLocks noGrp="1"/>
          </p:cNvSpPr>
          <p:nvPr>
            <p:ph type="sldNum" sz="quarter" idx="10"/>
          </p:nvPr>
        </p:nvSpPr>
        <p:spPr/>
        <p:txBody>
          <a:bodyPr/>
          <a:lstStyle/>
          <a:p>
            <a:fld id="{E45C18D7-6ADB-8241-84D9-8916F591C22E}" type="slidenum">
              <a:rPr lang="en-US" smtClean="0"/>
              <a:t>4</a:t>
            </a:fld>
            <a:endParaRPr lang="en-US"/>
          </a:p>
        </p:txBody>
      </p:sp>
    </p:spTree>
    <p:extLst>
      <p:ext uri="{BB962C8B-B14F-4D97-AF65-F5344CB8AC3E}">
        <p14:creationId xmlns:p14="http://schemas.microsoft.com/office/powerpoint/2010/main" val="3945523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b="1" kern="1200" dirty="0" smtClean="0">
                <a:solidFill>
                  <a:schemeClr val="tx1"/>
                </a:solidFill>
                <a:latin typeface="+mn-lt"/>
                <a:ea typeface="+mn-ea"/>
                <a:cs typeface="+mn-cs"/>
              </a:rPr>
              <a:t>The Committee</a:t>
            </a:r>
            <a:r>
              <a:rPr lang="en-US" sz="800" b="1" kern="1200" baseline="0" dirty="0" smtClean="0">
                <a:solidFill>
                  <a:schemeClr val="tx1"/>
                </a:solidFill>
                <a:latin typeface="+mn-lt"/>
                <a:ea typeface="+mn-ea"/>
                <a:cs typeface="+mn-cs"/>
              </a:rPr>
              <a:t> of Food Security of the United Nations’ </a:t>
            </a:r>
            <a:r>
              <a:rPr lang="en-US" sz="800" b="1" kern="1200" dirty="0" smtClean="0">
                <a:solidFill>
                  <a:schemeClr val="tx1"/>
                </a:solidFill>
                <a:latin typeface="+mn-lt"/>
                <a:ea typeface="+mn-ea"/>
                <a:cs typeface="+mn-cs"/>
              </a:rPr>
              <a:t>Voluntary Guidelines on the responsible Governance of tenure of land, fisheries and forests in the context of national food Security protect the right</a:t>
            </a:r>
            <a:r>
              <a:rPr lang="en-US" sz="800" b="1" kern="1200" baseline="0" dirty="0" smtClean="0">
                <a:solidFill>
                  <a:schemeClr val="tx1"/>
                </a:solidFill>
                <a:latin typeface="+mn-lt"/>
                <a:ea typeface="+mn-ea"/>
                <a:cs typeface="+mn-cs"/>
              </a:rPr>
              <a:t> to tenure (where communities live) and access to marine resources to secure their food security.  This home is on the border of the 300ton abalone Aquaculture farm (Viking Fishing) in the next months will be be erecting massive wind turbines for sustainable energy. </a:t>
            </a:r>
            <a:endParaRPr lang="en-US" sz="800" kern="1200" dirty="0" smtClean="0">
              <a:solidFill>
                <a:schemeClr val="tx1"/>
              </a:solidFill>
              <a:latin typeface="+mn-lt"/>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fld id="{E45C18D7-6ADB-8241-84D9-8916F591C22E}" type="slidenum">
              <a:rPr lang="en-US" smtClean="0"/>
              <a:t>5</a:t>
            </a:fld>
            <a:endParaRPr lang="en-US"/>
          </a:p>
        </p:txBody>
      </p:sp>
    </p:spTree>
    <p:extLst>
      <p:ext uri="{BB962C8B-B14F-4D97-AF65-F5344CB8AC3E}">
        <p14:creationId xmlns:p14="http://schemas.microsoft.com/office/powerpoint/2010/main" val="378726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Currently a more immediate threat under the auspices of blue growth in the oceans economy the land they living on and making a livelihood from the resources on land and sea is earmarked for Aquaculture development and this with the support of the National Development Plan’s Operation </a:t>
            </a:r>
            <a:r>
              <a:rPr lang="en-US" sz="1200" kern="1200" dirty="0" err="1" smtClean="0">
                <a:solidFill>
                  <a:schemeClr val="tx1"/>
                </a:solidFill>
                <a:effectLst/>
                <a:latin typeface="+mn-lt"/>
                <a:ea typeface="+mn-ea"/>
                <a:cs typeface="+mn-cs"/>
              </a:rPr>
              <a:t>Phakisa</a:t>
            </a:r>
            <a:r>
              <a:rPr lang="en-US" sz="1200" kern="1200" dirty="0" smtClean="0">
                <a:solidFill>
                  <a:schemeClr val="tx1"/>
                </a:solidFill>
                <a:effectLst/>
                <a:latin typeface="+mn-lt"/>
                <a:ea typeface="+mn-ea"/>
                <a:cs typeface="+mn-cs"/>
              </a:rPr>
              <a:t>. In the past 5 years concessions and lease agreements were given to Viking Fishing to set up a 300ton abalone aquaculture farm and currently HIK and </a:t>
            </a:r>
            <a:r>
              <a:rPr lang="en-US" sz="1200" kern="1200" dirty="0" err="1" smtClean="0">
                <a:solidFill>
                  <a:schemeClr val="tx1"/>
                </a:solidFill>
                <a:effectLst/>
                <a:latin typeface="+mn-lt"/>
                <a:ea typeface="+mn-ea"/>
                <a:cs typeface="+mn-cs"/>
              </a:rPr>
              <a:t>Abagold</a:t>
            </a:r>
            <a:r>
              <a:rPr lang="en-US" sz="1200" kern="1200" dirty="0" smtClean="0">
                <a:solidFill>
                  <a:schemeClr val="tx1"/>
                </a:solidFill>
                <a:effectLst/>
                <a:latin typeface="+mn-lt"/>
                <a:ea typeface="+mn-ea"/>
                <a:cs typeface="+mn-cs"/>
              </a:rPr>
              <a:t> are all establishing their farms. Blue Growth, Oceans Economy, and Jobs for the poor in the community.</a:t>
            </a:r>
            <a:r>
              <a:rPr lang="en-ZA" dirty="0" smtClean="0">
                <a:effectLst/>
              </a:rPr>
              <a:t> </a:t>
            </a:r>
            <a:endParaRPr lang="en-US" dirty="0" smtClean="0">
              <a:solidFill>
                <a:srgbClr val="FFFFFF"/>
              </a:solidFill>
              <a:effectLst/>
            </a:endParaRPr>
          </a:p>
          <a:p>
            <a:r>
              <a:rPr lang="en-US" sz="1200" kern="1200" baseline="0" dirty="0" smtClean="0">
                <a:solidFill>
                  <a:srgbClr val="FFFFFF"/>
                </a:solidFill>
                <a:effectLst/>
                <a:latin typeface="+mn-lt"/>
                <a:ea typeface="+mn-ea"/>
                <a:cs typeface="+mn-cs"/>
              </a:rPr>
              <a:t>T</a:t>
            </a:r>
            <a:r>
              <a:rPr lang="en-GB" sz="1200" kern="1200" baseline="0" dirty="0" smtClean="0">
                <a:solidFill>
                  <a:schemeClr val="tx1"/>
                </a:solidFill>
                <a:effectLst/>
                <a:latin typeface="+mn-lt"/>
                <a:ea typeface="+mn-ea"/>
                <a:cs typeface="+mn-cs"/>
              </a:rPr>
              <a:t>he community of </a:t>
            </a:r>
            <a:r>
              <a:rPr lang="en-GB" sz="1200" kern="1200" baseline="0" dirty="0" err="1" smtClean="0">
                <a:solidFill>
                  <a:schemeClr val="tx1"/>
                </a:solidFill>
                <a:effectLst/>
                <a:latin typeface="+mn-lt"/>
                <a:ea typeface="+mn-ea"/>
                <a:cs typeface="+mn-cs"/>
              </a:rPr>
              <a:t>buffelsjagsbaai</a:t>
            </a:r>
            <a:r>
              <a:rPr lang="en-GB" sz="1200" kern="1200" baseline="0" dirty="0" smtClean="0">
                <a:solidFill>
                  <a:schemeClr val="tx1"/>
                </a:solidFill>
                <a:effectLst/>
                <a:latin typeface="+mn-lt"/>
                <a:ea typeface="+mn-ea"/>
                <a:cs typeface="+mn-cs"/>
              </a:rPr>
              <a:t> dreams of owning and managing an Abalone Aquaculture Farm as a form of community development. However, in reality if you want to farm abalone 1 ton you will need R 1 million and to be profitable you need a farm of over 120tonnes. This is out of the reach of community aquaculture…</a:t>
            </a:r>
            <a:endParaRPr lang="en-US" dirty="0" smtClean="0">
              <a:solidFill>
                <a:srgbClr val="FFFFFF"/>
              </a:solidFill>
            </a:endParaRPr>
          </a:p>
          <a:p>
            <a:endParaRPr lang="en-US" dirty="0"/>
          </a:p>
        </p:txBody>
      </p:sp>
      <p:sp>
        <p:nvSpPr>
          <p:cNvPr id="4" name="Slide Number Placeholder 3"/>
          <p:cNvSpPr>
            <a:spLocks noGrp="1"/>
          </p:cNvSpPr>
          <p:nvPr>
            <p:ph type="sldNum" sz="quarter" idx="10"/>
          </p:nvPr>
        </p:nvSpPr>
        <p:spPr/>
        <p:txBody>
          <a:bodyPr/>
          <a:lstStyle/>
          <a:p>
            <a:fld id="{E45C18D7-6ADB-8241-84D9-8916F591C22E}" type="slidenum">
              <a:rPr lang="en-US" smtClean="0"/>
              <a:t>6</a:t>
            </a:fld>
            <a:endParaRPr lang="en-US"/>
          </a:p>
        </p:txBody>
      </p:sp>
    </p:spTree>
    <p:extLst>
      <p:ext uri="{BB962C8B-B14F-4D97-AF65-F5344CB8AC3E}">
        <p14:creationId xmlns:p14="http://schemas.microsoft.com/office/powerpoint/2010/main" val="3479747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18 September 2017 – The</a:t>
            </a:r>
            <a:r>
              <a:rPr lang="en-US" baseline="0" dirty="0" smtClean="0">
                <a:solidFill>
                  <a:schemeClr val="bg1"/>
                </a:solidFill>
              </a:rPr>
              <a:t> women </a:t>
            </a:r>
            <a:r>
              <a:rPr lang="en-US" baseline="0" dirty="0" err="1" smtClean="0">
                <a:solidFill>
                  <a:schemeClr val="bg1"/>
                </a:solidFill>
              </a:rPr>
              <a:t>organised</a:t>
            </a:r>
            <a:r>
              <a:rPr lang="en-US" baseline="0" dirty="0" smtClean="0">
                <a:solidFill>
                  <a:schemeClr val="bg1"/>
                </a:solidFill>
              </a:rPr>
              <a:t> a day of protest for housing (sanitation and water), </a:t>
            </a:r>
            <a:r>
              <a:rPr lang="en-US" dirty="0" smtClean="0">
                <a:solidFill>
                  <a:schemeClr val="bg1"/>
                </a:solidFill>
              </a:rPr>
              <a:t> fishing rights, fear of eviction, </a:t>
            </a:r>
            <a:r>
              <a:rPr lang="en-US" u="sng" dirty="0" smtClean="0">
                <a:solidFill>
                  <a:schemeClr val="bg1"/>
                </a:solidFill>
              </a:rPr>
              <a:t>keeping the poachers out</a:t>
            </a:r>
            <a:r>
              <a:rPr lang="en-US" u="sng" baseline="0" dirty="0" smtClean="0">
                <a:solidFill>
                  <a:schemeClr val="bg1"/>
                </a:solidFill>
              </a:rPr>
              <a:t> </a:t>
            </a:r>
            <a:r>
              <a:rPr lang="en-US" baseline="0" dirty="0" smtClean="0">
                <a:solidFill>
                  <a:schemeClr val="bg1"/>
                </a:solidFill>
              </a:rPr>
              <a:t>(</a:t>
            </a:r>
            <a:r>
              <a:rPr lang="en-US" dirty="0" smtClean="0">
                <a:solidFill>
                  <a:schemeClr val="bg1"/>
                </a:solidFill>
              </a:rPr>
              <a:t> the ones who steal our resources and will leave nothing for our children). The</a:t>
            </a:r>
            <a:r>
              <a:rPr lang="en-US" baseline="0" dirty="0" smtClean="0">
                <a:solidFill>
                  <a:schemeClr val="bg1"/>
                </a:solidFill>
              </a:rPr>
              <a:t> women of the community wants to take action and take control of their community, their livelihoods, their housing, and support local economic development (tourism, selling food and some crafts) and wish for their own abalone community aquaculture farm.</a:t>
            </a:r>
          </a:p>
          <a:p>
            <a:r>
              <a:rPr lang="en-GB" sz="1200" kern="1200" dirty="0" smtClean="0">
                <a:solidFill>
                  <a:schemeClr val="tx1"/>
                </a:solidFill>
                <a:effectLst/>
                <a:latin typeface="+mn-lt"/>
                <a:ea typeface="+mn-ea"/>
                <a:cs typeface="+mn-cs"/>
              </a:rPr>
              <a:t>Community leaders feel the</a:t>
            </a:r>
            <a:r>
              <a:rPr lang="en-GB" sz="1200" kern="1200" baseline="0" dirty="0" smtClean="0">
                <a:solidFill>
                  <a:schemeClr val="tx1"/>
                </a:solidFill>
                <a:effectLst/>
                <a:latin typeface="+mn-lt"/>
                <a:ea typeface="+mn-ea"/>
                <a:cs typeface="+mn-cs"/>
              </a:rPr>
              <a:t> poaching with the gangs are out of control and any co-management arrangements with abalone will fail</a:t>
            </a:r>
          </a:p>
          <a:p>
            <a:r>
              <a:rPr lang="en-GB" sz="1200" kern="1200" dirty="0" smtClean="0">
                <a:solidFill>
                  <a:schemeClr val="tx1"/>
                </a:solidFill>
                <a:effectLst/>
                <a:latin typeface="+mn-lt"/>
                <a:ea typeface="+mn-ea"/>
                <a:cs typeface="+mn-cs"/>
              </a:rPr>
              <a:t>“If there is no money what must we do “</a:t>
            </a:r>
            <a:endParaRPr lang="en-ZA"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Youth getting involved in poaching as it is a form of quick money, buy expensive name brand shoes, clothes, and a traps into the gang world of money, cash, some even drugs. </a:t>
            </a:r>
            <a:endParaRPr lang="en-ZA"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chemeClr val="bg1"/>
              </a:solidFill>
            </a:endParaRPr>
          </a:p>
        </p:txBody>
      </p:sp>
      <p:sp>
        <p:nvSpPr>
          <p:cNvPr id="4" name="Slide Number Placeholder 3"/>
          <p:cNvSpPr>
            <a:spLocks noGrp="1"/>
          </p:cNvSpPr>
          <p:nvPr>
            <p:ph type="sldNum" sz="quarter" idx="10"/>
          </p:nvPr>
        </p:nvSpPr>
        <p:spPr/>
        <p:txBody>
          <a:bodyPr/>
          <a:lstStyle/>
          <a:p>
            <a:fld id="{E45C18D7-6ADB-8241-84D9-8916F591C22E}" type="slidenum">
              <a:rPr lang="en-US" smtClean="0"/>
              <a:t>7</a:t>
            </a:fld>
            <a:endParaRPr lang="en-US"/>
          </a:p>
        </p:txBody>
      </p:sp>
    </p:spTree>
    <p:extLst>
      <p:ext uri="{BB962C8B-B14F-4D97-AF65-F5344CB8AC3E}">
        <p14:creationId xmlns:p14="http://schemas.microsoft.com/office/powerpoint/2010/main" val="3815104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4284D66-531B-1141-B2EA-DC5A07CAF66F}" type="datetimeFigureOut">
              <a:rPr lang="en-US" smtClean="0"/>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DCEC3-8D40-924E-8139-5C3DA0796CB1}" type="slidenum">
              <a:rPr lang="en-US" smtClean="0"/>
              <a:t>‹#›</a:t>
            </a:fld>
            <a:endParaRPr lang="en-US"/>
          </a:p>
        </p:txBody>
      </p:sp>
    </p:spTree>
    <p:extLst>
      <p:ext uri="{BB962C8B-B14F-4D97-AF65-F5344CB8AC3E}">
        <p14:creationId xmlns:p14="http://schemas.microsoft.com/office/powerpoint/2010/main" val="2881222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284D66-531B-1141-B2EA-DC5A07CAF66F}" type="datetimeFigureOut">
              <a:rPr lang="en-US" smtClean="0"/>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DCEC3-8D40-924E-8139-5C3DA0796CB1}" type="slidenum">
              <a:rPr lang="en-US" smtClean="0"/>
              <a:t>‹#›</a:t>
            </a:fld>
            <a:endParaRPr lang="en-US"/>
          </a:p>
        </p:txBody>
      </p:sp>
    </p:spTree>
    <p:extLst>
      <p:ext uri="{BB962C8B-B14F-4D97-AF65-F5344CB8AC3E}">
        <p14:creationId xmlns:p14="http://schemas.microsoft.com/office/powerpoint/2010/main" val="293381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284D66-531B-1141-B2EA-DC5A07CAF66F}" type="datetimeFigureOut">
              <a:rPr lang="en-US" smtClean="0"/>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DCEC3-8D40-924E-8139-5C3DA0796CB1}" type="slidenum">
              <a:rPr lang="en-US" smtClean="0"/>
              <a:t>‹#›</a:t>
            </a:fld>
            <a:endParaRPr lang="en-US"/>
          </a:p>
        </p:txBody>
      </p:sp>
    </p:spTree>
    <p:extLst>
      <p:ext uri="{BB962C8B-B14F-4D97-AF65-F5344CB8AC3E}">
        <p14:creationId xmlns:p14="http://schemas.microsoft.com/office/powerpoint/2010/main" val="657940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284D66-531B-1141-B2EA-DC5A07CAF66F}" type="datetimeFigureOut">
              <a:rPr lang="en-US" smtClean="0"/>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DCEC3-8D40-924E-8139-5C3DA0796CB1}" type="slidenum">
              <a:rPr lang="en-US" smtClean="0"/>
              <a:t>‹#›</a:t>
            </a:fld>
            <a:endParaRPr lang="en-US"/>
          </a:p>
        </p:txBody>
      </p:sp>
    </p:spTree>
    <p:extLst>
      <p:ext uri="{BB962C8B-B14F-4D97-AF65-F5344CB8AC3E}">
        <p14:creationId xmlns:p14="http://schemas.microsoft.com/office/powerpoint/2010/main" val="4104352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284D66-531B-1141-B2EA-DC5A07CAF66F}" type="datetimeFigureOut">
              <a:rPr lang="en-US" smtClean="0"/>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FDCEC3-8D40-924E-8139-5C3DA0796CB1}" type="slidenum">
              <a:rPr lang="en-US" smtClean="0"/>
              <a:t>‹#›</a:t>
            </a:fld>
            <a:endParaRPr lang="en-US"/>
          </a:p>
        </p:txBody>
      </p:sp>
    </p:spTree>
    <p:extLst>
      <p:ext uri="{BB962C8B-B14F-4D97-AF65-F5344CB8AC3E}">
        <p14:creationId xmlns:p14="http://schemas.microsoft.com/office/powerpoint/2010/main" val="4134754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284D66-531B-1141-B2EA-DC5A07CAF66F}" type="datetimeFigureOut">
              <a:rPr lang="en-US" smtClean="0"/>
              <a:t>11/8/2017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DCEC3-8D40-924E-8139-5C3DA0796CB1}" type="slidenum">
              <a:rPr lang="en-US" smtClean="0"/>
              <a:t>‹#›</a:t>
            </a:fld>
            <a:endParaRPr lang="en-US"/>
          </a:p>
        </p:txBody>
      </p:sp>
    </p:spTree>
    <p:extLst>
      <p:ext uri="{BB962C8B-B14F-4D97-AF65-F5344CB8AC3E}">
        <p14:creationId xmlns:p14="http://schemas.microsoft.com/office/powerpoint/2010/main" val="2948584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4284D66-531B-1141-B2EA-DC5A07CAF66F}" type="datetimeFigureOut">
              <a:rPr lang="en-US" smtClean="0"/>
              <a:t>11/8/2017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FDCEC3-8D40-924E-8139-5C3DA0796CB1}" type="slidenum">
              <a:rPr lang="en-US" smtClean="0"/>
              <a:t>‹#›</a:t>
            </a:fld>
            <a:endParaRPr lang="en-US"/>
          </a:p>
        </p:txBody>
      </p:sp>
    </p:spTree>
    <p:extLst>
      <p:ext uri="{BB962C8B-B14F-4D97-AF65-F5344CB8AC3E}">
        <p14:creationId xmlns:p14="http://schemas.microsoft.com/office/powerpoint/2010/main" val="1442737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284D66-531B-1141-B2EA-DC5A07CAF66F}" type="datetimeFigureOut">
              <a:rPr lang="en-US" smtClean="0"/>
              <a:t>11/8/2017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FDCEC3-8D40-924E-8139-5C3DA0796CB1}" type="slidenum">
              <a:rPr lang="en-US" smtClean="0"/>
              <a:t>‹#›</a:t>
            </a:fld>
            <a:endParaRPr lang="en-US"/>
          </a:p>
        </p:txBody>
      </p:sp>
    </p:spTree>
    <p:extLst>
      <p:ext uri="{BB962C8B-B14F-4D97-AF65-F5344CB8AC3E}">
        <p14:creationId xmlns:p14="http://schemas.microsoft.com/office/powerpoint/2010/main" val="790104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284D66-531B-1141-B2EA-DC5A07CAF66F}" type="datetimeFigureOut">
              <a:rPr lang="en-US" smtClean="0"/>
              <a:t>11/8/2017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FDCEC3-8D40-924E-8139-5C3DA0796CB1}" type="slidenum">
              <a:rPr lang="en-US" smtClean="0"/>
              <a:t>‹#›</a:t>
            </a:fld>
            <a:endParaRPr lang="en-US"/>
          </a:p>
        </p:txBody>
      </p:sp>
    </p:spTree>
    <p:extLst>
      <p:ext uri="{BB962C8B-B14F-4D97-AF65-F5344CB8AC3E}">
        <p14:creationId xmlns:p14="http://schemas.microsoft.com/office/powerpoint/2010/main" val="1614942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284D66-531B-1141-B2EA-DC5A07CAF66F}" type="datetimeFigureOut">
              <a:rPr lang="en-US" smtClean="0"/>
              <a:t>11/8/2017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DCEC3-8D40-924E-8139-5C3DA0796CB1}" type="slidenum">
              <a:rPr lang="en-US" smtClean="0"/>
              <a:t>‹#›</a:t>
            </a:fld>
            <a:endParaRPr lang="en-US"/>
          </a:p>
        </p:txBody>
      </p:sp>
    </p:spTree>
    <p:extLst>
      <p:ext uri="{BB962C8B-B14F-4D97-AF65-F5344CB8AC3E}">
        <p14:creationId xmlns:p14="http://schemas.microsoft.com/office/powerpoint/2010/main" val="2357454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284D66-531B-1141-B2EA-DC5A07CAF66F}" type="datetimeFigureOut">
              <a:rPr lang="en-US" smtClean="0"/>
              <a:t>11/8/2017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FDCEC3-8D40-924E-8139-5C3DA0796CB1}" type="slidenum">
              <a:rPr lang="en-US" smtClean="0"/>
              <a:t>‹#›</a:t>
            </a:fld>
            <a:endParaRPr lang="en-US"/>
          </a:p>
        </p:txBody>
      </p:sp>
    </p:spTree>
    <p:extLst>
      <p:ext uri="{BB962C8B-B14F-4D97-AF65-F5344CB8AC3E}">
        <p14:creationId xmlns:p14="http://schemas.microsoft.com/office/powerpoint/2010/main" val="1035961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284D66-531B-1141-B2EA-DC5A07CAF66F}" type="datetimeFigureOut">
              <a:rPr lang="en-US" smtClean="0"/>
              <a:t>11/8/2017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FDCEC3-8D40-924E-8139-5C3DA0796CB1}" type="slidenum">
              <a:rPr lang="en-US" smtClean="0"/>
              <a:t>‹#›</a:t>
            </a:fld>
            <a:endParaRPr lang="en-US"/>
          </a:p>
        </p:txBody>
      </p:sp>
    </p:spTree>
    <p:extLst>
      <p:ext uri="{BB962C8B-B14F-4D97-AF65-F5344CB8AC3E}">
        <p14:creationId xmlns:p14="http://schemas.microsoft.com/office/powerpoint/2010/main" val="13663266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4.jpeg"/><Relationship Id="rId5" Type="http://schemas.microsoft.com/office/2007/relationships/hdphoto" Target="../media/hdphoto1.wdp"/><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4.jpeg"/><Relationship Id="rId5" Type="http://schemas.microsoft.com/office/2007/relationships/hdphoto" Target="../media/hdphoto1.wdp"/><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e11.jpg"/>
          <p:cNvPicPr>
            <a:picLocks noGrp="1" noChangeAspect="1"/>
          </p:cNvPicPr>
          <p:nvPr>
            <p:ph idx="1"/>
          </p:nvPr>
        </p:nvPicPr>
        <p:blipFill rotWithShape="1">
          <a:blip r:embed="rId2">
            <a:extLst>
              <a:ext uri="{28A0092B-C50C-407E-A947-70E740481C1C}">
                <a14:useLocalDpi xmlns:a14="http://schemas.microsoft.com/office/drawing/2010/main" val="0"/>
              </a:ext>
            </a:extLst>
          </a:blip>
          <a:srcRect l="12756" t="1300" r="10224" b="-3513"/>
          <a:stretch/>
        </p:blipFill>
        <p:spPr>
          <a:xfrm>
            <a:off x="0" y="-21520"/>
            <a:ext cx="9144000" cy="7123003"/>
          </a:xfrm>
        </p:spPr>
      </p:pic>
      <p:sp>
        <p:nvSpPr>
          <p:cNvPr id="5" name="TextBox 4"/>
          <p:cNvSpPr txBox="1"/>
          <p:nvPr/>
        </p:nvSpPr>
        <p:spPr>
          <a:xfrm>
            <a:off x="202105" y="0"/>
            <a:ext cx="5505360" cy="1938992"/>
          </a:xfrm>
          <a:prstGeom prst="rect">
            <a:avLst/>
          </a:prstGeom>
          <a:noFill/>
        </p:spPr>
        <p:txBody>
          <a:bodyPr wrap="square" rtlCol="0">
            <a:spAutoFit/>
          </a:bodyPr>
          <a:lstStyle/>
          <a:p>
            <a:r>
              <a:rPr lang="en-US" sz="4000" dirty="0" smtClean="0">
                <a:solidFill>
                  <a:schemeClr val="bg1"/>
                </a:solidFill>
              </a:rPr>
              <a:t>Small-scale Fisheries and Abalone – the case of </a:t>
            </a:r>
            <a:r>
              <a:rPr lang="en-US" sz="4000" dirty="0" err="1" smtClean="0">
                <a:solidFill>
                  <a:schemeClr val="bg1"/>
                </a:solidFill>
              </a:rPr>
              <a:t>Buffelsjagsbaai</a:t>
            </a:r>
            <a:r>
              <a:rPr lang="en-US" sz="4000" dirty="0" smtClean="0">
                <a:solidFill>
                  <a:schemeClr val="bg1"/>
                </a:solidFill>
              </a:rPr>
              <a:t>.</a:t>
            </a:r>
            <a:endParaRPr lang="en-US" sz="4000" dirty="0">
              <a:solidFill>
                <a:schemeClr val="bg1"/>
              </a:solidFill>
            </a:endParaRP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5987415" y="5545880"/>
            <a:ext cx="3156585" cy="1312120"/>
          </a:xfrm>
          <a:prstGeom prst="rect">
            <a:avLst/>
          </a:prstGeom>
          <a:noFill/>
          <a:ln>
            <a:noFill/>
          </a:ln>
        </p:spPr>
      </p:pic>
      <p:sp>
        <p:nvSpPr>
          <p:cNvPr id="3" name="TextBox 2"/>
          <p:cNvSpPr txBox="1"/>
          <p:nvPr/>
        </p:nvSpPr>
        <p:spPr>
          <a:xfrm>
            <a:off x="202104" y="4110791"/>
            <a:ext cx="3313753" cy="646331"/>
          </a:xfrm>
          <a:prstGeom prst="rect">
            <a:avLst/>
          </a:prstGeom>
          <a:noFill/>
        </p:spPr>
        <p:txBody>
          <a:bodyPr wrap="none" rtlCol="0">
            <a:spAutoFit/>
          </a:bodyPr>
          <a:lstStyle/>
          <a:p>
            <a:r>
              <a:rPr lang="en-US" sz="3600" dirty="0" smtClean="0">
                <a:solidFill>
                  <a:srgbClr val="FFFFFF"/>
                </a:solidFill>
              </a:rPr>
              <a:t>Moenieba Isaacs</a:t>
            </a:r>
            <a:endParaRPr lang="en-US" sz="3600" dirty="0">
              <a:solidFill>
                <a:srgbClr val="FFFFFF"/>
              </a:solidFill>
            </a:endParaRPr>
          </a:p>
        </p:txBody>
      </p:sp>
      <p:pic>
        <p:nvPicPr>
          <p:cNvPr id="9" name="Picture 8"/>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5740423"/>
            <a:ext cx="4123449" cy="1117577"/>
          </a:xfrm>
          <a:prstGeom prst="rect">
            <a:avLst/>
          </a:prstGeom>
        </p:spPr>
      </p:pic>
      <p:pic>
        <p:nvPicPr>
          <p:cNvPr id="10" name="Picture 9" descr="UWC Logo 1 on White lowres.jpg"/>
          <p:cNvPicPr/>
          <p:nvPr/>
        </p:nvPicPr>
        <p:blipFill>
          <a:blip r:embed="rId6"/>
          <a:stretch>
            <a:fillRect/>
          </a:stretch>
        </p:blipFill>
        <p:spPr>
          <a:xfrm>
            <a:off x="7246471" y="-1"/>
            <a:ext cx="1897529" cy="2046941"/>
          </a:xfrm>
          <a:prstGeom prst="rect">
            <a:avLst/>
          </a:prstGeom>
        </p:spPr>
      </p:pic>
    </p:spTree>
    <p:extLst>
      <p:ext uri="{BB962C8B-B14F-4D97-AF65-F5344CB8AC3E}">
        <p14:creationId xmlns:p14="http://schemas.microsoft.com/office/powerpoint/2010/main" val="5544830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e18.jpg"/>
          <p:cNvPicPr>
            <a:picLocks noGrp="1" noChangeAspect="1"/>
          </p:cNvPicPr>
          <p:nvPr>
            <p:ph idx="1"/>
          </p:nvPr>
        </p:nvPicPr>
        <p:blipFill rotWithShape="1">
          <a:blip r:embed="rId3">
            <a:extLst>
              <a:ext uri="{28A0092B-C50C-407E-A947-70E740481C1C}">
                <a14:useLocalDpi xmlns:a14="http://schemas.microsoft.com/office/drawing/2010/main" val="0"/>
              </a:ext>
            </a:extLst>
          </a:blip>
          <a:srcRect l="3048" r="3048"/>
          <a:stretch/>
        </p:blipFill>
        <p:spPr>
          <a:xfrm>
            <a:off x="-1133475" y="0"/>
            <a:ext cx="11687175" cy="7000875"/>
          </a:xfrm>
        </p:spPr>
      </p:pic>
      <p:pic>
        <p:nvPicPr>
          <p:cNvPr id="5" name="Content Placeholder 9"/>
          <p:cNvPicPr>
            <a:picLocks noChangeAspect="1"/>
          </p:cNvPicPr>
          <p:nvPr/>
        </p:nvPicPr>
        <p:blipFill rotWithShape="1">
          <a:blip r:embed="rId4"/>
          <a:srcRect l="5101" t="3093" r="5279" b="115"/>
          <a:stretch/>
        </p:blipFill>
        <p:spPr>
          <a:xfrm>
            <a:off x="7806507" y="0"/>
            <a:ext cx="2747193" cy="3674479"/>
          </a:xfrm>
          <a:prstGeom prst="rect">
            <a:avLst/>
          </a:prstGeom>
        </p:spPr>
      </p:pic>
      <p:pic>
        <p:nvPicPr>
          <p:cNvPr id="6" name="Picture 5"/>
          <p:cNvPicPr>
            <a:picLocks noChangeAspect="1"/>
          </p:cNvPicPr>
          <p:nvPr/>
        </p:nvPicPr>
        <p:blipFill>
          <a:blip r:embed="rId5"/>
          <a:stretch>
            <a:fillRect/>
          </a:stretch>
        </p:blipFill>
        <p:spPr>
          <a:xfrm>
            <a:off x="7806507" y="3536124"/>
            <a:ext cx="2747193" cy="3556501"/>
          </a:xfrm>
          <a:prstGeom prst="rect">
            <a:avLst/>
          </a:prstGeom>
        </p:spPr>
      </p:pic>
    </p:spTree>
    <p:extLst>
      <p:ext uri="{BB962C8B-B14F-4D97-AF65-F5344CB8AC3E}">
        <p14:creationId xmlns:p14="http://schemas.microsoft.com/office/powerpoint/2010/main" val="8841468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e13.jpg"/>
          <p:cNvPicPr>
            <a:picLocks noGrp="1" noChangeAspect="1"/>
          </p:cNvPicPr>
          <p:nvPr>
            <p:ph idx="1"/>
          </p:nvPr>
        </p:nvPicPr>
        <p:blipFill>
          <a:blip r:embed="rId3">
            <a:extLst>
              <a:ext uri="{28A0092B-C50C-407E-A947-70E740481C1C}">
                <a14:useLocalDpi xmlns:a14="http://schemas.microsoft.com/office/drawing/2010/main" val="0"/>
              </a:ext>
            </a:extLst>
          </a:blip>
          <a:srcRect t="1115" b="1115"/>
          <a:stretch>
            <a:fillRect/>
          </a:stretch>
        </p:blipFill>
        <p:spPr>
          <a:xfrm>
            <a:off x="-54396" y="-328078"/>
            <a:ext cx="9294860" cy="5111815"/>
          </a:xfrm>
        </p:spPr>
      </p:pic>
      <p:pic>
        <p:nvPicPr>
          <p:cNvPr id="5" name="Picture 4" descr="e1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70" y="3898828"/>
            <a:ext cx="5233804" cy="2959171"/>
          </a:xfrm>
          <a:prstGeom prst="rect">
            <a:avLst/>
          </a:prstGeom>
        </p:spPr>
      </p:pic>
      <p:pic>
        <p:nvPicPr>
          <p:cNvPr id="7" name="Picture 6" descr="IMG_798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6358" y="3795262"/>
            <a:ext cx="4594106" cy="3062738"/>
          </a:xfrm>
          <a:prstGeom prst="rect">
            <a:avLst/>
          </a:prstGeom>
        </p:spPr>
      </p:pic>
      <p:sp>
        <p:nvSpPr>
          <p:cNvPr id="8" name="TextBox 7"/>
          <p:cNvSpPr txBox="1"/>
          <p:nvPr/>
        </p:nvSpPr>
        <p:spPr>
          <a:xfrm>
            <a:off x="568384" y="-32150"/>
            <a:ext cx="2673128" cy="1077218"/>
          </a:xfrm>
          <a:prstGeom prst="rect">
            <a:avLst/>
          </a:prstGeom>
          <a:noFill/>
        </p:spPr>
        <p:txBody>
          <a:bodyPr wrap="none" rtlCol="0">
            <a:spAutoFit/>
          </a:bodyPr>
          <a:lstStyle/>
          <a:p>
            <a:r>
              <a:rPr lang="en-US" sz="3200" dirty="0" smtClean="0">
                <a:solidFill>
                  <a:srgbClr val="FFFFFF"/>
                </a:solidFill>
              </a:rPr>
              <a:t>The women of </a:t>
            </a:r>
          </a:p>
          <a:p>
            <a:r>
              <a:rPr lang="en-US" sz="3200" dirty="0" err="1" smtClean="0">
                <a:solidFill>
                  <a:srgbClr val="FFFFFF"/>
                </a:solidFill>
              </a:rPr>
              <a:t>Buffelsjagsbaai</a:t>
            </a:r>
            <a:endParaRPr lang="en-US" sz="3200" dirty="0">
              <a:solidFill>
                <a:srgbClr val="FFFFFF"/>
              </a:solidFill>
            </a:endParaRPr>
          </a:p>
        </p:txBody>
      </p:sp>
    </p:spTree>
    <p:extLst>
      <p:ext uri="{BB962C8B-B14F-4D97-AF65-F5344CB8AC3E}">
        <p14:creationId xmlns:p14="http://schemas.microsoft.com/office/powerpoint/2010/main" val="15547419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e14.jpg"/>
          <p:cNvPicPr>
            <a:picLocks noGrp="1" noChangeAspect="1"/>
          </p:cNvPicPr>
          <p:nvPr>
            <p:ph idx="1"/>
          </p:nvPr>
        </p:nvPicPr>
        <p:blipFill rotWithShape="1">
          <a:blip r:embed="rId3">
            <a:extLst>
              <a:ext uri="{28A0092B-C50C-407E-A947-70E740481C1C}">
                <a14:useLocalDpi xmlns:a14="http://schemas.microsoft.com/office/drawing/2010/main" val="0"/>
              </a:ext>
            </a:extLst>
          </a:blip>
          <a:srcRect l="11888" r="11888"/>
          <a:stretch/>
        </p:blipFill>
        <p:spPr>
          <a:xfrm>
            <a:off x="0" y="0"/>
            <a:ext cx="9293225" cy="6858000"/>
          </a:xfrm>
        </p:spPr>
      </p:pic>
      <p:sp>
        <p:nvSpPr>
          <p:cNvPr id="7" name="Rectangle 6"/>
          <p:cNvSpPr/>
          <p:nvPr/>
        </p:nvSpPr>
        <p:spPr>
          <a:xfrm>
            <a:off x="15611" y="0"/>
            <a:ext cx="5932080" cy="369332"/>
          </a:xfrm>
          <a:prstGeom prst="rect">
            <a:avLst/>
          </a:prstGeom>
        </p:spPr>
        <p:txBody>
          <a:bodyPr wrap="square">
            <a:spAutoFit/>
          </a:bodyPr>
          <a:lstStyle/>
          <a:p>
            <a:r>
              <a:rPr lang="en-US" dirty="0" smtClean="0">
                <a:solidFill>
                  <a:srgbClr val="FFFFFF"/>
                </a:solidFill>
              </a:rPr>
              <a:t> </a:t>
            </a:r>
            <a:endParaRPr lang="en-ZA" dirty="0">
              <a:solidFill>
                <a:srgbClr val="FFFFFF"/>
              </a:solidFill>
            </a:endParaRPr>
          </a:p>
        </p:txBody>
      </p:sp>
      <p:sp>
        <p:nvSpPr>
          <p:cNvPr id="8" name="TextBox 7"/>
          <p:cNvSpPr txBox="1"/>
          <p:nvPr/>
        </p:nvSpPr>
        <p:spPr>
          <a:xfrm>
            <a:off x="3649561" y="932350"/>
            <a:ext cx="1584426" cy="369332"/>
          </a:xfrm>
          <a:prstGeom prst="rect">
            <a:avLst/>
          </a:prstGeom>
          <a:noFill/>
        </p:spPr>
        <p:txBody>
          <a:bodyPr wrap="none" rtlCol="0">
            <a:spAutoFit/>
          </a:bodyPr>
          <a:lstStyle/>
          <a:p>
            <a:r>
              <a:rPr lang="en-US" dirty="0" err="1" smtClean="0">
                <a:solidFill>
                  <a:srgbClr val="FFFFFF"/>
                </a:solidFill>
              </a:rPr>
              <a:t>Buffelsjagsbaai</a:t>
            </a:r>
            <a:endParaRPr lang="en-US" dirty="0">
              <a:solidFill>
                <a:srgbClr val="FFFFFF"/>
              </a:solidFill>
            </a:endParaRPr>
          </a:p>
        </p:txBody>
      </p:sp>
    </p:spTree>
    <p:extLst>
      <p:ext uri="{BB962C8B-B14F-4D97-AF65-F5344CB8AC3E}">
        <p14:creationId xmlns:p14="http://schemas.microsoft.com/office/powerpoint/2010/main" val="29171943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3.jpg"/>
          <p:cNvPicPr>
            <a:picLocks noGrp="1" noChangeAspect="1"/>
          </p:cNvPicPr>
          <p:nvPr>
            <p:ph idx="1"/>
          </p:nvPr>
        </p:nvPicPr>
        <p:blipFill rotWithShape="1">
          <a:blip r:embed="rId3">
            <a:extLst>
              <a:ext uri="{28A0092B-C50C-407E-A947-70E740481C1C}">
                <a14:useLocalDpi xmlns:a14="http://schemas.microsoft.com/office/drawing/2010/main" val="0"/>
              </a:ext>
            </a:extLst>
          </a:blip>
          <a:srcRect l="13477" r="13477"/>
          <a:stretch/>
        </p:blipFill>
        <p:spPr>
          <a:xfrm>
            <a:off x="0" y="-183369"/>
            <a:ext cx="9144000" cy="7041369"/>
          </a:xfrm>
        </p:spPr>
      </p:pic>
      <p:pic>
        <p:nvPicPr>
          <p:cNvPr id="6" name="Picture 5"/>
          <p:cNvPicPr>
            <a:picLocks noChangeAspect="1"/>
          </p:cNvPicPr>
          <p:nvPr/>
        </p:nvPicPr>
        <p:blipFill>
          <a:blip r:embed="rId4"/>
          <a:stretch>
            <a:fillRect/>
          </a:stretch>
        </p:blipFill>
        <p:spPr>
          <a:xfrm>
            <a:off x="0" y="-183369"/>
            <a:ext cx="2520280" cy="3577170"/>
          </a:xfrm>
          <a:prstGeom prst="rect">
            <a:avLst/>
          </a:prstGeom>
        </p:spPr>
      </p:pic>
      <p:sp>
        <p:nvSpPr>
          <p:cNvPr id="3" name="TextBox 2"/>
          <p:cNvSpPr txBox="1"/>
          <p:nvPr/>
        </p:nvSpPr>
        <p:spPr>
          <a:xfrm>
            <a:off x="128619" y="6068512"/>
            <a:ext cx="8456693" cy="584776"/>
          </a:xfrm>
          <a:prstGeom prst="rect">
            <a:avLst/>
          </a:prstGeom>
          <a:noFill/>
        </p:spPr>
        <p:txBody>
          <a:bodyPr wrap="square" rtlCol="0">
            <a:spAutoFit/>
          </a:bodyPr>
          <a:lstStyle/>
          <a:p>
            <a:r>
              <a:rPr lang="en-US" sz="3200" dirty="0" smtClean="0">
                <a:solidFill>
                  <a:srgbClr val="FFFFFF"/>
                </a:solidFill>
              </a:rPr>
              <a:t>Insecure Tenure - Water, Sanitation, and Housing</a:t>
            </a:r>
            <a:endParaRPr lang="en-US" sz="3200" dirty="0">
              <a:solidFill>
                <a:srgbClr val="FFFFFF"/>
              </a:solidFill>
            </a:endParaRPr>
          </a:p>
        </p:txBody>
      </p:sp>
    </p:spTree>
    <p:extLst>
      <p:ext uri="{BB962C8B-B14F-4D97-AF65-F5344CB8AC3E}">
        <p14:creationId xmlns:p14="http://schemas.microsoft.com/office/powerpoint/2010/main" val="24108999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em1.jpg"/>
          <p:cNvPicPr>
            <a:picLocks noGrp="1" noChangeAspect="1"/>
          </p:cNvPicPr>
          <p:nvPr>
            <p:ph idx="1"/>
          </p:nvPr>
        </p:nvPicPr>
        <p:blipFill rotWithShape="1">
          <a:blip r:embed="rId3">
            <a:extLst>
              <a:ext uri="{28A0092B-C50C-407E-A947-70E740481C1C}">
                <a14:useLocalDpi xmlns:a14="http://schemas.microsoft.com/office/drawing/2010/main" val="0"/>
              </a:ext>
            </a:extLst>
          </a:blip>
          <a:srcRect l="11361" r="11361"/>
          <a:stretch/>
        </p:blipFill>
        <p:spPr>
          <a:xfrm>
            <a:off x="0" y="0"/>
            <a:ext cx="9421813" cy="6858000"/>
          </a:xfrm>
        </p:spPr>
      </p:pic>
      <p:sp>
        <p:nvSpPr>
          <p:cNvPr id="7" name="TextBox 6"/>
          <p:cNvSpPr txBox="1"/>
          <p:nvPr/>
        </p:nvSpPr>
        <p:spPr>
          <a:xfrm>
            <a:off x="457200" y="334930"/>
            <a:ext cx="8603637" cy="584776"/>
          </a:xfrm>
          <a:prstGeom prst="rect">
            <a:avLst/>
          </a:prstGeom>
          <a:noFill/>
        </p:spPr>
        <p:txBody>
          <a:bodyPr wrap="none" rtlCol="0">
            <a:spAutoFit/>
          </a:bodyPr>
          <a:lstStyle/>
          <a:p>
            <a:r>
              <a:rPr lang="en-US" sz="3200" dirty="0" smtClean="0">
                <a:solidFill>
                  <a:srgbClr val="FFFFFF"/>
                </a:solidFill>
              </a:rPr>
              <a:t>Blue growth, Oceans Economy, Operation </a:t>
            </a:r>
            <a:r>
              <a:rPr lang="en-US" sz="3200" dirty="0" err="1" smtClean="0">
                <a:solidFill>
                  <a:srgbClr val="FFFFFF"/>
                </a:solidFill>
              </a:rPr>
              <a:t>Phakisa</a:t>
            </a:r>
            <a:r>
              <a:rPr lang="en-US" sz="3200" dirty="0" smtClean="0">
                <a:solidFill>
                  <a:srgbClr val="FFFFFF"/>
                </a:solidFill>
              </a:rPr>
              <a:t>, </a:t>
            </a:r>
            <a:endParaRPr lang="en-US" sz="3200" dirty="0">
              <a:solidFill>
                <a:srgbClr val="FFFFFF"/>
              </a:solidFill>
            </a:endParaRPr>
          </a:p>
        </p:txBody>
      </p:sp>
    </p:spTree>
    <p:extLst>
      <p:ext uri="{BB962C8B-B14F-4D97-AF65-F5344CB8AC3E}">
        <p14:creationId xmlns:p14="http://schemas.microsoft.com/office/powerpoint/2010/main" val="40267634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bjb2.jpeg"/>
          <p:cNvPicPr>
            <a:picLocks noGrp="1" noChangeAspect="1"/>
          </p:cNvPicPr>
          <p:nvPr>
            <p:ph idx="1"/>
          </p:nvPr>
        </p:nvPicPr>
        <p:blipFill rotWithShape="1">
          <a:blip r:embed="rId3">
            <a:extLst>
              <a:ext uri="{28A0092B-C50C-407E-A947-70E740481C1C}">
                <a14:useLocalDpi xmlns:a14="http://schemas.microsoft.com/office/drawing/2010/main" val="0"/>
              </a:ext>
            </a:extLst>
          </a:blip>
          <a:srcRect l="-1027" r="-2177"/>
          <a:stretch/>
        </p:blipFill>
        <p:spPr>
          <a:xfrm>
            <a:off x="-154885" y="3181417"/>
            <a:ext cx="3686254" cy="4458181"/>
          </a:xfrm>
        </p:spPr>
      </p:pic>
      <p:pic>
        <p:nvPicPr>
          <p:cNvPr id="6" name="Picture 5" descr="bjb 5.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5792" y="-234236"/>
            <a:ext cx="4838208" cy="3628656"/>
          </a:xfrm>
          <a:prstGeom prst="rect">
            <a:avLst/>
          </a:prstGeom>
        </p:spPr>
      </p:pic>
      <p:pic>
        <p:nvPicPr>
          <p:cNvPr id="7" name="Picture 6" descr="Bjb 1.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885" y="-234236"/>
            <a:ext cx="4700717" cy="3525538"/>
          </a:xfrm>
          <a:prstGeom prst="rect">
            <a:avLst/>
          </a:prstGeom>
        </p:spPr>
      </p:pic>
      <p:pic>
        <p:nvPicPr>
          <p:cNvPr id="3" name="Picture 2"/>
          <p:cNvPicPr>
            <a:picLocks noChangeAspect="1"/>
          </p:cNvPicPr>
          <p:nvPr/>
        </p:nvPicPr>
        <p:blipFill>
          <a:blip r:embed="rId6"/>
          <a:stretch>
            <a:fillRect/>
          </a:stretch>
        </p:blipFill>
        <p:spPr>
          <a:xfrm>
            <a:off x="3338440" y="3260395"/>
            <a:ext cx="5996007" cy="3597605"/>
          </a:xfrm>
          <a:prstGeom prst="rect">
            <a:avLst/>
          </a:prstGeom>
        </p:spPr>
      </p:pic>
      <p:sp>
        <p:nvSpPr>
          <p:cNvPr id="8" name="TextBox 7"/>
          <p:cNvSpPr txBox="1"/>
          <p:nvPr/>
        </p:nvSpPr>
        <p:spPr>
          <a:xfrm>
            <a:off x="305470" y="1961151"/>
            <a:ext cx="8838530" cy="2062103"/>
          </a:xfrm>
          <a:prstGeom prst="rect">
            <a:avLst/>
          </a:prstGeom>
          <a:noFill/>
        </p:spPr>
        <p:txBody>
          <a:bodyPr wrap="square" rtlCol="0">
            <a:spAutoFit/>
          </a:bodyPr>
          <a:lstStyle/>
          <a:p>
            <a:r>
              <a:rPr lang="en-US" sz="3200" dirty="0" smtClean="0">
                <a:solidFill>
                  <a:srgbClr val="FFFFFF"/>
                </a:solidFill>
              </a:rPr>
              <a:t>18 September 2017 – a day of Protest – against the lack of water, sanitation, housing, fishing rights, abalone farms, and the poachers from taking abalone for the day…</a:t>
            </a:r>
            <a:endParaRPr lang="en-US" sz="3200" dirty="0">
              <a:solidFill>
                <a:srgbClr val="FFFFFF"/>
              </a:solidFill>
            </a:endParaRPr>
          </a:p>
        </p:txBody>
      </p:sp>
    </p:spTree>
    <p:extLst>
      <p:ext uri="{BB962C8B-B14F-4D97-AF65-F5344CB8AC3E}">
        <p14:creationId xmlns:p14="http://schemas.microsoft.com/office/powerpoint/2010/main" val="10158718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1115" b="1115"/>
          <a:stretch>
            <a:fillRect/>
          </a:stretch>
        </p:blipFill>
        <p:spPr>
          <a:xfrm>
            <a:off x="-717176" y="1"/>
            <a:ext cx="12469963" cy="6858000"/>
          </a:xfrm>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5987415" y="5545880"/>
            <a:ext cx="3156585" cy="1312120"/>
          </a:xfrm>
          <a:prstGeom prst="rect">
            <a:avLst/>
          </a:prstGeom>
          <a:noFill/>
          <a:ln>
            <a:noFill/>
          </a:ln>
        </p:spPr>
      </p:pic>
      <p:pic>
        <p:nvPicPr>
          <p:cNvPr id="7" name="Picture 6"/>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500123" y="0"/>
            <a:ext cx="5402490" cy="1464235"/>
          </a:xfrm>
          <a:prstGeom prst="rect">
            <a:avLst/>
          </a:prstGeom>
        </p:spPr>
      </p:pic>
      <p:pic>
        <p:nvPicPr>
          <p:cNvPr id="8" name="Picture 7" descr="UWC Logo 1 on White lowres.jpg"/>
          <p:cNvPicPr/>
          <p:nvPr/>
        </p:nvPicPr>
        <p:blipFill>
          <a:blip r:embed="rId6"/>
          <a:stretch>
            <a:fillRect/>
          </a:stretch>
        </p:blipFill>
        <p:spPr>
          <a:xfrm>
            <a:off x="7052236" y="2550459"/>
            <a:ext cx="1807882" cy="2040964"/>
          </a:xfrm>
          <a:prstGeom prst="rect">
            <a:avLst/>
          </a:prstGeom>
        </p:spPr>
      </p:pic>
    </p:spTree>
    <p:extLst>
      <p:ext uri="{BB962C8B-B14F-4D97-AF65-F5344CB8AC3E}">
        <p14:creationId xmlns:p14="http://schemas.microsoft.com/office/powerpoint/2010/main" val="18070384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11680</TotalTime>
  <Words>877</Words>
  <Application>Microsoft Office PowerPoint</Application>
  <PresentationFormat>On-screen Show (4:3)</PresentationFormat>
  <Paragraphs>41</Paragraphs>
  <Slides>8</Slides>
  <Notes>6</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secrecy</dc:title>
  <dc:creator>Moenieba</dc:creator>
  <cp:lastModifiedBy>Conference Centre</cp:lastModifiedBy>
  <cp:revision>55</cp:revision>
  <dcterms:created xsi:type="dcterms:W3CDTF">2017-09-22T20:43:24Z</dcterms:created>
  <dcterms:modified xsi:type="dcterms:W3CDTF">2017-11-08T12:34:08Z</dcterms:modified>
</cp:coreProperties>
</file>