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43" r:id="rId2"/>
    <p:sldId id="357" r:id="rId3"/>
    <p:sldId id="359" r:id="rId4"/>
    <p:sldId id="360" r:id="rId5"/>
    <p:sldId id="384" r:id="rId6"/>
    <p:sldId id="347" r:id="rId7"/>
    <p:sldId id="362" r:id="rId8"/>
    <p:sldId id="363" r:id="rId9"/>
    <p:sldId id="272" r:id="rId10"/>
    <p:sldId id="296" r:id="rId11"/>
    <p:sldId id="316" r:id="rId12"/>
    <p:sldId id="280" r:id="rId13"/>
    <p:sldId id="276" r:id="rId14"/>
    <p:sldId id="273" r:id="rId15"/>
    <p:sldId id="387" r:id="rId16"/>
    <p:sldId id="285" r:id="rId17"/>
    <p:sldId id="334" r:id="rId18"/>
    <p:sldId id="353" r:id="rId19"/>
    <p:sldId id="375" r:id="rId20"/>
    <p:sldId id="379" r:id="rId21"/>
    <p:sldId id="381" r:id="rId22"/>
    <p:sldId id="382" r:id="rId23"/>
    <p:sldId id="377" r:id="rId24"/>
    <p:sldId id="369" r:id="rId25"/>
    <p:sldId id="371" r:id="rId26"/>
    <p:sldId id="386" r:id="rId27"/>
    <p:sldId id="337" r:id="rId28"/>
    <p:sldId id="390" r:id="rId29"/>
    <p:sldId id="391" r:id="rId30"/>
    <p:sldId id="340" r:id="rId31"/>
  </p:sldIdLst>
  <p:sldSz cx="9144000" cy="6858000" type="screen4x3"/>
  <p:notesSz cx="6858000" cy="9144000"/>
  <p:custShowLst>
    <p:custShow name="Custom Show 1" id="0">
      <p:sldLst>
        <p:sld r:id="rId14"/>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63"/>
    <p:restoredTop sz="93738" autoAdjust="0"/>
  </p:normalViewPr>
  <p:slideViewPr>
    <p:cSldViewPr snapToGrid="0" snapToObjects="1">
      <p:cViewPr varScale="1">
        <p:scale>
          <a:sx n="86" d="100"/>
          <a:sy n="86" d="100"/>
        </p:scale>
        <p:origin x="2672"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20639981826075"/>
          <c:y val="5.3007971759557744E-2"/>
          <c:w val="0.56424036639933151"/>
          <c:h val="0.76911333206767629"/>
        </c:manualLayout>
      </c:layout>
      <c:barChart>
        <c:barDir val="col"/>
        <c:grouping val="clustered"/>
        <c:varyColors val="0"/>
        <c:ser>
          <c:idx val="0"/>
          <c:order val="0"/>
          <c:tx>
            <c:strRef>
              <c:f>'APT (2)'!$A$29</c:f>
              <c:strCache>
                <c:ptCount val="1"/>
                <c:pt idx="0">
                  <c:v>Na</c:v>
                </c:pt>
              </c:strCache>
            </c:strRef>
          </c:tx>
          <c:invertIfNegative val="0"/>
          <c:errBars>
            <c:errBarType val="plus"/>
            <c:errValType val="cust"/>
            <c:noEndCap val="1"/>
            <c:plus>
              <c:numRef>
                <c:f>'APT (2)'!$B$41:$D$41</c:f>
                <c:numCache>
                  <c:formatCode>General</c:formatCode>
                  <c:ptCount val="3"/>
                  <c:pt idx="0">
                    <c:v>2.0275875100994067</c:v>
                  </c:pt>
                  <c:pt idx="1">
                    <c:v>1.2018504251546631</c:v>
                  </c:pt>
                  <c:pt idx="2">
                    <c:v>1.855921454276674</c:v>
                  </c:pt>
                </c:numCache>
              </c:numRef>
            </c:plus>
          </c:errBars>
          <c:cat>
            <c:strRef>
              <c:f>'APT (2)'!$B$28:$D$28</c:f>
              <c:strCache>
                <c:ptCount val="3"/>
                <c:pt idx="0">
                  <c:v>Farm</c:v>
                </c:pt>
                <c:pt idx="1">
                  <c:v>Haga-Haga</c:v>
                </c:pt>
                <c:pt idx="2">
                  <c:v>Cape Recife</c:v>
                </c:pt>
              </c:strCache>
            </c:strRef>
          </c:cat>
          <c:val>
            <c:numRef>
              <c:f>'APT (2)'!$B$29:$D$29</c:f>
              <c:numCache>
                <c:formatCode>0.000</c:formatCode>
                <c:ptCount val="3"/>
                <c:pt idx="0">
                  <c:v>5.666666666666667</c:v>
                </c:pt>
                <c:pt idx="1">
                  <c:v>4.333333333333333</c:v>
                </c:pt>
                <c:pt idx="2">
                  <c:v>3.6666666666666665</c:v>
                </c:pt>
              </c:numCache>
            </c:numRef>
          </c:val>
          <c:extLst>
            <c:ext xmlns:c16="http://schemas.microsoft.com/office/drawing/2014/chart" uri="{C3380CC4-5D6E-409C-BE32-E72D297353CC}">
              <c16:uniqueId val="{00000000-FF2E-4EDB-8A56-FBA3750FE7BB}"/>
            </c:ext>
          </c:extLst>
        </c:ser>
        <c:ser>
          <c:idx val="1"/>
          <c:order val="1"/>
          <c:tx>
            <c:strRef>
              <c:f>'APT (2)'!$A$30</c:f>
              <c:strCache>
                <c:ptCount val="1"/>
                <c:pt idx="0">
                  <c:v>Na Freq. &gt;= 5%</c:v>
                </c:pt>
              </c:strCache>
            </c:strRef>
          </c:tx>
          <c:invertIfNegative val="0"/>
          <c:errBars>
            <c:errBarType val="plus"/>
            <c:errValType val="cust"/>
            <c:noEndCap val="1"/>
            <c:plus>
              <c:numRef>
                <c:f>'APT (2)'!$B$42:$D$42</c:f>
                <c:numCache>
                  <c:formatCode>General</c:formatCode>
                  <c:ptCount val="3"/>
                  <c:pt idx="0">
                    <c:v>2.0275875100994067</c:v>
                  </c:pt>
                  <c:pt idx="1">
                    <c:v>1.2018504251546631</c:v>
                  </c:pt>
                  <c:pt idx="2">
                    <c:v>1.7638342073763937</c:v>
                  </c:pt>
                </c:numCache>
              </c:numRef>
            </c:plus>
          </c:errBars>
          <c:cat>
            <c:strRef>
              <c:f>'APT (2)'!$B$28:$D$28</c:f>
              <c:strCache>
                <c:ptCount val="3"/>
                <c:pt idx="0">
                  <c:v>Farm</c:v>
                </c:pt>
                <c:pt idx="1">
                  <c:v>Haga-Haga</c:v>
                </c:pt>
                <c:pt idx="2">
                  <c:v>Cape Recife</c:v>
                </c:pt>
              </c:strCache>
            </c:strRef>
          </c:cat>
          <c:val>
            <c:numRef>
              <c:f>'APT (2)'!$B$30:$D$30</c:f>
              <c:numCache>
                <c:formatCode>0.000</c:formatCode>
                <c:ptCount val="3"/>
                <c:pt idx="0">
                  <c:v>5.333333333333333</c:v>
                </c:pt>
                <c:pt idx="1">
                  <c:v>4.333333333333333</c:v>
                </c:pt>
                <c:pt idx="2">
                  <c:v>3.3333333333333335</c:v>
                </c:pt>
              </c:numCache>
            </c:numRef>
          </c:val>
          <c:extLst>
            <c:ext xmlns:c16="http://schemas.microsoft.com/office/drawing/2014/chart" uri="{C3380CC4-5D6E-409C-BE32-E72D297353CC}">
              <c16:uniqueId val="{00000001-FF2E-4EDB-8A56-FBA3750FE7BB}"/>
            </c:ext>
          </c:extLst>
        </c:ser>
        <c:ser>
          <c:idx val="2"/>
          <c:order val="2"/>
          <c:tx>
            <c:strRef>
              <c:f>'APT (2)'!$A$31</c:f>
              <c:strCache>
                <c:ptCount val="1"/>
                <c:pt idx="0">
                  <c:v>Ne</c:v>
                </c:pt>
              </c:strCache>
            </c:strRef>
          </c:tx>
          <c:invertIfNegative val="0"/>
          <c:errBars>
            <c:errBarType val="plus"/>
            <c:errValType val="cust"/>
            <c:noEndCap val="1"/>
            <c:plus>
              <c:numRef>
                <c:f>'APT (2)'!$B$43:$D$43</c:f>
                <c:numCache>
                  <c:formatCode>General</c:formatCode>
                  <c:ptCount val="3"/>
                  <c:pt idx="0">
                    <c:v>1.5443391236760826</c:v>
                  </c:pt>
                  <c:pt idx="1">
                    <c:v>0.72728308130745756</c:v>
                  </c:pt>
                  <c:pt idx="2">
                    <c:v>1.5680001702948456</c:v>
                  </c:pt>
                </c:numCache>
              </c:numRef>
            </c:plus>
          </c:errBars>
          <c:cat>
            <c:strRef>
              <c:f>'APT (2)'!$B$28:$D$28</c:f>
              <c:strCache>
                <c:ptCount val="3"/>
                <c:pt idx="0">
                  <c:v>Farm</c:v>
                </c:pt>
                <c:pt idx="1">
                  <c:v>Haga-Haga</c:v>
                </c:pt>
                <c:pt idx="2">
                  <c:v>Cape Recife</c:v>
                </c:pt>
              </c:strCache>
            </c:strRef>
          </c:cat>
          <c:val>
            <c:numRef>
              <c:f>'APT (2)'!$B$31:$D$31</c:f>
              <c:numCache>
                <c:formatCode>0.000</c:formatCode>
                <c:ptCount val="3"/>
                <c:pt idx="0">
                  <c:v>4.0994540357090159</c:v>
                </c:pt>
                <c:pt idx="1">
                  <c:v>3.4544626593806917</c:v>
                </c:pt>
                <c:pt idx="2">
                  <c:v>2.9637426900584791</c:v>
                </c:pt>
              </c:numCache>
            </c:numRef>
          </c:val>
          <c:extLst>
            <c:ext xmlns:c16="http://schemas.microsoft.com/office/drawing/2014/chart" uri="{C3380CC4-5D6E-409C-BE32-E72D297353CC}">
              <c16:uniqueId val="{00000002-FF2E-4EDB-8A56-FBA3750FE7BB}"/>
            </c:ext>
          </c:extLst>
        </c:ser>
        <c:ser>
          <c:idx val="3"/>
          <c:order val="3"/>
          <c:tx>
            <c:strRef>
              <c:f>'APT (2)'!$A$32</c:f>
              <c:strCache>
                <c:ptCount val="1"/>
                <c:pt idx="0">
                  <c:v>I</c:v>
                </c:pt>
              </c:strCache>
            </c:strRef>
          </c:tx>
          <c:invertIfNegative val="0"/>
          <c:errBars>
            <c:errBarType val="plus"/>
            <c:errValType val="cust"/>
            <c:noEndCap val="1"/>
            <c:plus>
              <c:numRef>
                <c:f>'APT (2)'!$B$44:$D$44</c:f>
                <c:numCache>
                  <c:formatCode>General</c:formatCode>
                  <c:ptCount val="3"/>
                  <c:pt idx="0">
                    <c:v>0.40032516174835403</c:v>
                  </c:pt>
                  <c:pt idx="1">
                    <c:v>0.289454777493525</c:v>
                  </c:pt>
                  <c:pt idx="2">
                    <c:v>0.53009379965443992</c:v>
                  </c:pt>
                </c:numCache>
              </c:numRef>
            </c:plus>
          </c:errBars>
          <c:cat>
            <c:strRef>
              <c:f>'APT (2)'!$B$28:$D$28</c:f>
              <c:strCache>
                <c:ptCount val="3"/>
                <c:pt idx="0">
                  <c:v>Farm</c:v>
                </c:pt>
                <c:pt idx="1">
                  <c:v>Haga-Haga</c:v>
                </c:pt>
                <c:pt idx="2">
                  <c:v>Cape Recife</c:v>
                </c:pt>
              </c:strCache>
            </c:strRef>
          </c:cat>
          <c:val>
            <c:numRef>
              <c:f>'APT (2)'!$B$32:$D$32</c:f>
              <c:numCache>
                <c:formatCode>0.000</c:formatCode>
                <c:ptCount val="3"/>
                <c:pt idx="0">
                  <c:v>1.3967457002420154</c:v>
                </c:pt>
                <c:pt idx="1">
                  <c:v>1.2688439938323064</c:v>
                </c:pt>
                <c:pt idx="2">
                  <c:v>1.0418292198857941</c:v>
                </c:pt>
              </c:numCache>
            </c:numRef>
          </c:val>
          <c:extLst>
            <c:ext xmlns:c16="http://schemas.microsoft.com/office/drawing/2014/chart" uri="{C3380CC4-5D6E-409C-BE32-E72D297353CC}">
              <c16:uniqueId val="{00000003-FF2E-4EDB-8A56-FBA3750FE7BB}"/>
            </c:ext>
          </c:extLst>
        </c:ser>
        <c:ser>
          <c:idx val="4"/>
          <c:order val="4"/>
          <c:tx>
            <c:strRef>
              <c:f>'APT (2)'!$A$33</c:f>
              <c:strCache>
                <c:ptCount val="1"/>
                <c:pt idx="0">
                  <c:v>No. Private Alleles</c:v>
                </c:pt>
              </c:strCache>
            </c:strRef>
          </c:tx>
          <c:invertIfNegative val="0"/>
          <c:errBars>
            <c:errBarType val="plus"/>
            <c:errValType val="cust"/>
            <c:noEndCap val="1"/>
            <c:plus>
              <c:numRef>
                <c:f>'APT (2)'!$B$45:$D$45</c:f>
                <c:numCache>
                  <c:formatCode>General</c:formatCode>
                  <c:ptCount val="3"/>
                  <c:pt idx="0">
                    <c:v>0.66666666666666663</c:v>
                  </c:pt>
                  <c:pt idx="1">
                    <c:v>0.33333333333333337</c:v>
                  </c:pt>
                  <c:pt idx="2">
                    <c:v>1.2018504251546631</c:v>
                  </c:pt>
                </c:numCache>
              </c:numRef>
            </c:plus>
          </c:errBars>
          <c:cat>
            <c:strRef>
              <c:f>'APT (2)'!$B$28:$D$28</c:f>
              <c:strCache>
                <c:ptCount val="3"/>
                <c:pt idx="0">
                  <c:v>Farm</c:v>
                </c:pt>
                <c:pt idx="1">
                  <c:v>Haga-Haga</c:v>
                </c:pt>
                <c:pt idx="2">
                  <c:v>Cape Recife</c:v>
                </c:pt>
              </c:strCache>
            </c:strRef>
          </c:cat>
          <c:val>
            <c:numRef>
              <c:f>'APT (2)'!$B$33:$D$33</c:f>
              <c:numCache>
                <c:formatCode>0.000</c:formatCode>
                <c:ptCount val="3"/>
                <c:pt idx="0">
                  <c:v>1.6666666666666667</c:v>
                </c:pt>
                <c:pt idx="1">
                  <c:v>0.33333333333333331</c:v>
                </c:pt>
                <c:pt idx="2">
                  <c:v>1.6666666666666667</c:v>
                </c:pt>
              </c:numCache>
            </c:numRef>
          </c:val>
          <c:extLst>
            <c:ext xmlns:c16="http://schemas.microsoft.com/office/drawing/2014/chart" uri="{C3380CC4-5D6E-409C-BE32-E72D297353CC}">
              <c16:uniqueId val="{00000004-FF2E-4EDB-8A56-FBA3750FE7BB}"/>
            </c:ext>
          </c:extLst>
        </c:ser>
        <c:ser>
          <c:idx val="5"/>
          <c:order val="5"/>
          <c:tx>
            <c:strRef>
              <c:f>'APT (2)'!$A$34</c:f>
              <c:strCache>
                <c:ptCount val="1"/>
                <c:pt idx="0">
                  <c:v>No. LComm Alleles (&lt;=25%)</c:v>
                </c:pt>
              </c:strCache>
            </c:strRef>
          </c:tx>
          <c:invertIfNegative val="0"/>
          <c:errBars>
            <c:errBarType val="plus"/>
            <c:errValType val="cust"/>
            <c:noEndCap val="1"/>
            <c:plus>
              <c:numRef>
                <c:f>'APT (2)'!$B$46:$D$46</c:f>
                <c:numCache>
                  <c:formatCode>General</c:formatCode>
                  <c:ptCount val="3"/>
                  <c:pt idx="0">
                    <c:v>0</c:v>
                  </c:pt>
                  <c:pt idx="1">
                    <c:v>0</c:v>
                  </c:pt>
                  <c:pt idx="2">
                    <c:v>0</c:v>
                  </c:pt>
                </c:numCache>
              </c:numRef>
            </c:plus>
          </c:errBars>
          <c:cat>
            <c:strRef>
              <c:f>'APT (2)'!$B$28:$D$28</c:f>
              <c:strCache>
                <c:ptCount val="3"/>
                <c:pt idx="0">
                  <c:v>Farm</c:v>
                </c:pt>
                <c:pt idx="1">
                  <c:v>Haga-Haga</c:v>
                </c:pt>
                <c:pt idx="2">
                  <c:v>Cape Recife</c:v>
                </c:pt>
              </c:strCache>
            </c:strRef>
          </c:cat>
          <c:val>
            <c:numRef>
              <c:f>'APT (2)'!$B$34:$D$34</c:f>
              <c:numCache>
                <c:formatCode>0.000</c:formatCode>
                <c:ptCount val="3"/>
                <c:pt idx="0">
                  <c:v>0</c:v>
                </c:pt>
                <c:pt idx="1">
                  <c:v>0</c:v>
                </c:pt>
                <c:pt idx="2">
                  <c:v>0</c:v>
                </c:pt>
              </c:numCache>
            </c:numRef>
          </c:val>
          <c:extLst>
            <c:ext xmlns:c16="http://schemas.microsoft.com/office/drawing/2014/chart" uri="{C3380CC4-5D6E-409C-BE32-E72D297353CC}">
              <c16:uniqueId val="{00000005-FF2E-4EDB-8A56-FBA3750FE7BB}"/>
            </c:ext>
          </c:extLst>
        </c:ser>
        <c:ser>
          <c:idx val="6"/>
          <c:order val="6"/>
          <c:tx>
            <c:strRef>
              <c:f>'APT (2)'!$A$35</c:f>
              <c:strCache>
                <c:ptCount val="1"/>
                <c:pt idx="0">
                  <c:v>No. LComm Alleles (&lt;=50%)</c:v>
                </c:pt>
              </c:strCache>
            </c:strRef>
          </c:tx>
          <c:invertIfNegative val="0"/>
          <c:errBars>
            <c:errBarType val="plus"/>
            <c:errValType val="cust"/>
            <c:noEndCap val="1"/>
            <c:plus>
              <c:numRef>
                <c:f>'APT (2)'!$B$47:$D$47</c:f>
                <c:numCache>
                  <c:formatCode>General</c:formatCode>
                  <c:ptCount val="3"/>
                  <c:pt idx="0">
                    <c:v>0</c:v>
                  </c:pt>
                  <c:pt idx="1">
                    <c:v>0</c:v>
                  </c:pt>
                  <c:pt idx="2">
                    <c:v>0</c:v>
                  </c:pt>
                </c:numCache>
              </c:numRef>
            </c:plus>
          </c:errBars>
          <c:cat>
            <c:strRef>
              <c:f>'APT (2)'!$B$28:$D$28</c:f>
              <c:strCache>
                <c:ptCount val="3"/>
                <c:pt idx="0">
                  <c:v>Farm</c:v>
                </c:pt>
                <c:pt idx="1">
                  <c:v>Haga-Haga</c:v>
                </c:pt>
                <c:pt idx="2">
                  <c:v>Cape Recife</c:v>
                </c:pt>
              </c:strCache>
            </c:strRef>
          </c:cat>
          <c:val>
            <c:numRef>
              <c:f>'APT (2)'!$B$35:$D$35</c:f>
              <c:numCache>
                <c:formatCode>0.000</c:formatCode>
                <c:ptCount val="3"/>
                <c:pt idx="0">
                  <c:v>0</c:v>
                </c:pt>
                <c:pt idx="1">
                  <c:v>0</c:v>
                </c:pt>
                <c:pt idx="2">
                  <c:v>0</c:v>
                </c:pt>
              </c:numCache>
            </c:numRef>
          </c:val>
          <c:extLst>
            <c:ext xmlns:c16="http://schemas.microsoft.com/office/drawing/2014/chart" uri="{C3380CC4-5D6E-409C-BE32-E72D297353CC}">
              <c16:uniqueId val="{00000006-FF2E-4EDB-8A56-FBA3750FE7BB}"/>
            </c:ext>
          </c:extLst>
        </c:ser>
        <c:dLbls>
          <c:showLegendKey val="0"/>
          <c:showVal val="0"/>
          <c:showCatName val="0"/>
          <c:showSerName val="0"/>
          <c:showPercent val="0"/>
          <c:showBubbleSize val="0"/>
        </c:dLbls>
        <c:gapWidth val="200"/>
        <c:axId val="602281256"/>
        <c:axId val="602288144"/>
      </c:barChart>
      <c:scatterChart>
        <c:scatterStyle val="smoothMarker"/>
        <c:varyColors val="0"/>
        <c:ser>
          <c:idx val="7"/>
          <c:order val="7"/>
          <c:tx>
            <c:strRef>
              <c:f>'APT (2)'!$A$36</c:f>
              <c:strCache>
                <c:ptCount val="1"/>
                <c:pt idx="0">
                  <c:v>He</c:v>
                </c:pt>
              </c:strCache>
            </c:strRef>
          </c:tx>
          <c:errBars>
            <c:errDir val="y"/>
            <c:errBarType val="both"/>
            <c:errValType val="cust"/>
            <c:noEndCap val="1"/>
            <c:plus>
              <c:numRef>
                <c:f>'APT (2)'!$B$48:$D$48</c:f>
                <c:numCache>
                  <c:formatCode>General</c:formatCode>
                  <c:ptCount val="3"/>
                  <c:pt idx="0">
                    <c:v>0.10376568656513248</c:v>
                  </c:pt>
                  <c:pt idx="1">
                    <c:v>8.6954540550772286E-2</c:v>
                  </c:pt>
                  <c:pt idx="2">
                    <c:v>0.25666429462514195</c:v>
                  </c:pt>
                </c:numCache>
              </c:numRef>
            </c:plus>
            <c:minus>
              <c:numRef>
                <c:f>'APT (2)'!$B$48:$D$48</c:f>
                <c:numCache>
                  <c:formatCode>General</c:formatCode>
                  <c:ptCount val="3"/>
                  <c:pt idx="0">
                    <c:v>0.10376568656513248</c:v>
                  </c:pt>
                  <c:pt idx="1">
                    <c:v>8.6954540550772286E-2</c:v>
                  </c:pt>
                  <c:pt idx="2">
                    <c:v>0.25666429462514195</c:v>
                  </c:pt>
                </c:numCache>
              </c:numRef>
            </c:minus>
          </c:errBars>
          <c:xVal>
            <c:strRef>
              <c:f>'APT (2)'!$B$28:$D$28</c:f>
              <c:strCache>
                <c:ptCount val="3"/>
                <c:pt idx="0">
                  <c:v>Farm</c:v>
                </c:pt>
                <c:pt idx="1">
                  <c:v>Haga-Haga</c:v>
                </c:pt>
                <c:pt idx="2">
                  <c:v>Cape Recife</c:v>
                </c:pt>
              </c:strCache>
            </c:strRef>
          </c:xVal>
          <c:yVal>
            <c:numRef>
              <c:f>'APT (2)'!$B$36:$D$36</c:f>
              <c:numCache>
                <c:formatCode>0.000</c:formatCode>
                <c:ptCount val="3"/>
                <c:pt idx="0">
                  <c:v>0.68187500000000012</c:v>
                </c:pt>
                <c:pt idx="1">
                  <c:v>0.67390624999999993</c:v>
                </c:pt>
                <c:pt idx="2">
                  <c:v>0.51047830374753456</c:v>
                </c:pt>
              </c:numCache>
            </c:numRef>
          </c:yVal>
          <c:smooth val="1"/>
          <c:extLst>
            <c:ext xmlns:c16="http://schemas.microsoft.com/office/drawing/2014/chart" uri="{C3380CC4-5D6E-409C-BE32-E72D297353CC}">
              <c16:uniqueId val="{00000007-FF2E-4EDB-8A56-FBA3750FE7BB}"/>
            </c:ext>
          </c:extLst>
        </c:ser>
        <c:dLbls>
          <c:showLegendKey val="0"/>
          <c:showVal val="0"/>
          <c:showCatName val="0"/>
          <c:showSerName val="0"/>
          <c:showPercent val="0"/>
          <c:showBubbleSize val="0"/>
        </c:dLbls>
        <c:axId val="602288472"/>
        <c:axId val="602285520"/>
      </c:scatterChart>
      <c:catAx>
        <c:axId val="602281256"/>
        <c:scaling>
          <c:orientation val="minMax"/>
        </c:scaling>
        <c:delete val="0"/>
        <c:axPos val="b"/>
        <c:title>
          <c:tx>
            <c:rich>
              <a:bodyPr/>
              <a:lstStyle/>
              <a:p>
                <a:pPr>
                  <a:defRPr/>
                </a:pPr>
                <a:r>
                  <a:rPr lang="en-GB"/>
                  <a:t>Populations</a:t>
                </a:r>
              </a:p>
            </c:rich>
          </c:tx>
          <c:overlay val="0"/>
        </c:title>
        <c:numFmt formatCode="General" sourceLinked="1"/>
        <c:majorTickMark val="out"/>
        <c:minorTickMark val="none"/>
        <c:tickLblPos val="nextTo"/>
        <c:crossAx val="602288144"/>
        <c:crosses val="autoZero"/>
        <c:auto val="1"/>
        <c:lblAlgn val="ctr"/>
        <c:lblOffset val="100"/>
        <c:noMultiLvlLbl val="0"/>
      </c:catAx>
      <c:valAx>
        <c:axId val="602288144"/>
        <c:scaling>
          <c:orientation val="minMax"/>
        </c:scaling>
        <c:delete val="0"/>
        <c:axPos val="l"/>
        <c:title>
          <c:tx>
            <c:rich>
              <a:bodyPr/>
              <a:lstStyle/>
              <a:p>
                <a:pPr>
                  <a:defRPr/>
                </a:pPr>
                <a:r>
                  <a:rPr lang="en-GB"/>
                  <a:t>Mean</a:t>
                </a:r>
              </a:p>
            </c:rich>
          </c:tx>
          <c:overlay val="0"/>
        </c:title>
        <c:numFmt formatCode="0.000" sourceLinked="1"/>
        <c:majorTickMark val="out"/>
        <c:minorTickMark val="none"/>
        <c:tickLblPos val="nextTo"/>
        <c:crossAx val="602281256"/>
        <c:crosses val="autoZero"/>
        <c:crossBetween val="between"/>
      </c:valAx>
      <c:valAx>
        <c:axId val="602285520"/>
        <c:scaling>
          <c:orientation val="minMax"/>
        </c:scaling>
        <c:delete val="0"/>
        <c:axPos val="r"/>
        <c:title>
          <c:tx>
            <c:rich>
              <a:bodyPr/>
              <a:lstStyle/>
              <a:p>
                <a:pPr>
                  <a:defRPr/>
                </a:pPr>
                <a:r>
                  <a:rPr lang="en-GB"/>
                  <a:t>Heterozygosity</a:t>
                </a:r>
              </a:p>
            </c:rich>
          </c:tx>
          <c:overlay val="0"/>
        </c:title>
        <c:numFmt formatCode="0.000" sourceLinked="1"/>
        <c:majorTickMark val="out"/>
        <c:minorTickMark val="none"/>
        <c:tickLblPos val="nextTo"/>
        <c:crossAx val="602288472"/>
        <c:crosses val="max"/>
        <c:crossBetween val="midCat"/>
      </c:valAx>
      <c:valAx>
        <c:axId val="602288472"/>
        <c:scaling>
          <c:orientation val="minMax"/>
        </c:scaling>
        <c:delete val="0"/>
        <c:axPos val="t"/>
        <c:majorTickMark val="none"/>
        <c:minorTickMark val="none"/>
        <c:tickLblPos val="none"/>
        <c:crossAx val="602285520"/>
        <c:crosses val="max"/>
        <c:crossBetween val="midCat"/>
      </c:valAx>
      <c:spPr>
        <a:noFill/>
      </c:spPr>
    </c:plotArea>
    <c:legend>
      <c:legendPos val="r"/>
      <c:legendEntry>
        <c:idx val="5"/>
        <c:delete val="1"/>
      </c:legendEntry>
      <c:legendEntry>
        <c:idx val="6"/>
        <c:delete val="1"/>
      </c:legendEntry>
      <c:layout>
        <c:manualLayout>
          <c:xMode val="edge"/>
          <c:yMode val="edge"/>
          <c:x val="0.80653157922493068"/>
          <c:y val="6.4340990558323902E-2"/>
          <c:w val="0.19346842077506926"/>
          <c:h val="0.7042133221053265"/>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524511-B53E-954D-9275-DD3DE254042A}" type="datetimeFigureOut">
              <a:rPr lang="en-US" smtClean="0"/>
              <a:t>3/9/20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C82C8E-BE61-5F4A-B945-59D5D64D6FBE}" type="slidenum">
              <a:rPr lang="en-US" smtClean="0"/>
              <a:t>‹#›</a:t>
            </a:fld>
            <a:endParaRPr lang="en-US"/>
          </a:p>
        </p:txBody>
      </p:sp>
    </p:spTree>
    <p:extLst>
      <p:ext uri="{BB962C8B-B14F-4D97-AF65-F5344CB8AC3E}">
        <p14:creationId xmlns:p14="http://schemas.microsoft.com/office/powerpoint/2010/main" val="25197326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EC82C8E-BE61-5F4A-B945-59D5D64D6FBE}" type="slidenum">
              <a:rPr lang="en-US" smtClean="0"/>
              <a:t>1</a:t>
            </a:fld>
            <a:endParaRPr lang="en-US"/>
          </a:p>
        </p:txBody>
      </p:sp>
    </p:spTree>
    <p:extLst>
      <p:ext uri="{BB962C8B-B14F-4D97-AF65-F5344CB8AC3E}">
        <p14:creationId xmlns:p14="http://schemas.microsoft.com/office/powerpoint/2010/main" val="35216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shows</a:t>
            </a:r>
            <a:r>
              <a:rPr lang="en-US" baseline="0" dirty="0"/>
              <a:t> a decline in survival over time. </a:t>
            </a:r>
            <a:endParaRPr lang="en-US" dirty="0"/>
          </a:p>
        </p:txBody>
      </p:sp>
      <p:sp>
        <p:nvSpPr>
          <p:cNvPr id="4" name="Slide Number Placeholder 3"/>
          <p:cNvSpPr>
            <a:spLocks noGrp="1"/>
          </p:cNvSpPr>
          <p:nvPr>
            <p:ph type="sldNum" sz="quarter" idx="10"/>
          </p:nvPr>
        </p:nvSpPr>
        <p:spPr/>
        <p:txBody>
          <a:bodyPr/>
          <a:lstStyle/>
          <a:p>
            <a:fld id="{BEC82C8E-BE61-5F4A-B945-59D5D64D6FBE}" type="slidenum">
              <a:rPr lang="en-US" smtClean="0"/>
              <a:t>17</a:t>
            </a:fld>
            <a:endParaRPr lang="en-US"/>
          </a:p>
        </p:txBody>
      </p:sp>
    </p:spTree>
    <p:extLst>
      <p:ext uri="{BB962C8B-B14F-4D97-AF65-F5344CB8AC3E}">
        <p14:creationId xmlns:p14="http://schemas.microsoft.com/office/powerpoint/2010/main" val="1922856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track</a:t>
            </a:r>
            <a:r>
              <a:rPr lang="en-US" baseline="0" dirty="0"/>
              <a:t> area we were able to calculate the initial seeding density for a site – actual initial </a:t>
            </a:r>
          </a:p>
          <a:p>
            <a:endParaRPr lang="en-US" baseline="0" dirty="0"/>
          </a:p>
          <a:p>
            <a:r>
              <a:rPr lang="en-US" baseline="0" dirty="0"/>
              <a:t>Then calculated the mortality rate from the days at large or since seeding. </a:t>
            </a:r>
          </a:p>
          <a:p>
            <a:endParaRPr lang="en-US" baseline="0" dirty="0"/>
          </a:p>
          <a:p>
            <a:r>
              <a:rPr lang="en-US" baseline="0" dirty="0"/>
              <a:t>We could then back calculate what the initial </a:t>
            </a:r>
            <a:endParaRPr lang="en-US" dirty="0"/>
          </a:p>
        </p:txBody>
      </p:sp>
      <p:sp>
        <p:nvSpPr>
          <p:cNvPr id="4" name="Slide Number Placeholder 3"/>
          <p:cNvSpPr>
            <a:spLocks noGrp="1"/>
          </p:cNvSpPr>
          <p:nvPr>
            <p:ph type="sldNum" sz="quarter" idx="10"/>
          </p:nvPr>
        </p:nvSpPr>
        <p:spPr/>
        <p:txBody>
          <a:bodyPr/>
          <a:lstStyle/>
          <a:p>
            <a:fld id="{BEC82C8E-BE61-5F4A-B945-59D5D64D6FBE}" type="slidenum">
              <a:rPr lang="en-US" smtClean="0"/>
              <a:t>18</a:t>
            </a:fld>
            <a:endParaRPr lang="en-US"/>
          </a:p>
        </p:txBody>
      </p:sp>
    </p:spTree>
    <p:extLst>
      <p:ext uri="{BB962C8B-B14F-4D97-AF65-F5344CB8AC3E}">
        <p14:creationId xmlns:p14="http://schemas.microsoft.com/office/powerpoint/2010/main" val="138846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2C8E-BE61-5F4A-B945-59D5D64D6FBE}" type="slidenum">
              <a:rPr lang="en-US" smtClean="0"/>
              <a:t>6</a:t>
            </a:fld>
            <a:endParaRPr lang="en-US"/>
          </a:p>
        </p:txBody>
      </p:sp>
    </p:spTree>
    <p:extLst>
      <p:ext uri="{BB962C8B-B14F-4D97-AF65-F5344CB8AC3E}">
        <p14:creationId xmlns:p14="http://schemas.microsoft.com/office/powerpoint/2010/main" val="285599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2C8E-BE61-5F4A-B945-59D5D64D6FBE}" type="slidenum">
              <a:rPr lang="en-US" smtClean="0"/>
              <a:t>9</a:t>
            </a:fld>
            <a:endParaRPr lang="en-US"/>
          </a:p>
        </p:txBody>
      </p:sp>
    </p:spTree>
    <p:extLst>
      <p:ext uri="{BB962C8B-B14F-4D97-AF65-F5344CB8AC3E}">
        <p14:creationId xmlns:p14="http://schemas.microsoft.com/office/powerpoint/2010/main" val="157625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C82C8E-BE61-5F4A-B945-59D5D64D6FBE}" type="slidenum">
              <a:rPr lang="en-US" smtClean="0"/>
              <a:t>10</a:t>
            </a:fld>
            <a:endParaRPr lang="en-US"/>
          </a:p>
        </p:txBody>
      </p:sp>
    </p:spTree>
    <p:extLst>
      <p:ext uri="{BB962C8B-B14F-4D97-AF65-F5344CB8AC3E}">
        <p14:creationId xmlns:p14="http://schemas.microsoft.com/office/powerpoint/2010/main" val="252724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a:t>
            </a:r>
            <a:r>
              <a:rPr lang="en-US" baseline="0" dirty="0"/>
              <a:t> Coast Abalone have taken the bold initiative and invested into abalone ranching. They are the only abalone farm in the Eastern Cape…</a:t>
            </a:r>
            <a:endParaRPr lang="en-US" dirty="0"/>
          </a:p>
        </p:txBody>
      </p:sp>
      <p:sp>
        <p:nvSpPr>
          <p:cNvPr id="4" name="Slide Number Placeholder 3"/>
          <p:cNvSpPr>
            <a:spLocks noGrp="1"/>
          </p:cNvSpPr>
          <p:nvPr>
            <p:ph type="sldNum" sz="quarter" idx="10"/>
          </p:nvPr>
        </p:nvSpPr>
        <p:spPr/>
        <p:txBody>
          <a:bodyPr/>
          <a:lstStyle/>
          <a:p>
            <a:fld id="{BEC82C8E-BE61-5F4A-B945-59D5D64D6FBE}" type="slidenum">
              <a:rPr lang="en-US" smtClean="0"/>
              <a:t>11</a:t>
            </a:fld>
            <a:endParaRPr lang="en-US"/>
          </a:p>
        </p:txBody>
      </p:sp>
    </p:spTree>
    <p:extLst>
      <p:ext uri="{BB962C8B-B14F-4D97-AF65-F5344CB8AC3E}">
        <p14:creationId xmlns:p14="http://schemas.microsoft.com/office/powerpoint/2010/main" val="91485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We knew that in order for ranching to be successful in any way </a:t>
            </a:r>
            <a:r>
              <a:rPr lang="en-AU" sz="1200" kern="1200" baseline="0" dirty="0">
                <a:solidFill>
                  <a:schemeClr val="tx1"/>
                </a:solidFill>
                <a:effectLst/>
                <a:latin typeface="+mn-lt"/>
                <a:ea typeface="+mn-ea"/>
                <a:cs typeface="+mn-cs"/>
              </a:rPr>
              <a:t>we</a:t>
            </a:r>
            <a:r>
              <a:rPr lang="en-AU" sz="1200" kern="1200" dirty="0">
                <a:solidFill>
                  <a:schemeClr val="tx1"/>
                </a:solidFill>
                <a:effectLst/>
                <a:latin typeface="+mn-lt"/>
                <a:ea typeface="+mn-ea"/>
                <a:cs typeface="+mn-cs"/>
              </a:rPr>
              <a:t> needed to have a fully functioning security team employed 24 hours a day to provide protection to the newly transplanted abalone from the farm. Wild Coast abalone farm formed a security group called Dark Water Ops</a:t>
            </a:r>
            <a:endParaRPr lang="en-Z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EC82C8E-BE61-5F4A-B945-59D5D64D6FBE}" type="slidenum">
              <a:rPr lang="en-US" smtClean="0"/>
              <a:t>12</a:t>
            </a:fld>
            <a:endParaRPr lang="en-US"/>
          </a:p>
        </p:txBody>
      </p:sp>
    </p:spTree>
    <p:extLst>
      <p:ext uri="{BB962C8B-B14F-4D97-AF65-F5344CB8AC3E}">
        <p14:creationId xmlns:p14="http://schemas.microsoft.com/office/powerpoint/2010/main" val="176543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Past work on ranching suggest that site selection, seed size and seeding density are critical variables in determining the success of abalone reseeding </a:t>
            </a:r>
          </a:p>
          <a:p>
            <a:endParaRPr lang="en-US" dirty="0"/>
          </a:p>
          <a:p>
            <a:r>
              <a:rPr lang="en-US" dirty="0"/>
              <a:t>The two important</a:t>
            </a:r>
            <a:r>
              <a:rPr lang="en-US" baseline="0" dirty="0"/>
              <a:t> parameters are of course survival and growth of the abalone. We want to find out what is the favorable seeding density, habitat and seed size. Three densities have been chosen along with a Small and Big seed size. Two habitats have been selected.  </a:t>
            </a:r>
          </a:p>
        </p:txBody>
      </p:sp>
      <p:sp>
        <p:nvSpPr>
          <p:cNvPr id="4" name="Slide Number Placeholder 3"/>
          <p:cNvSpPr>
            <a:spLocks noGrp="1"/>
          </p:cNvSpPr>
          <p:nvPr>
            <p:ph type="sldNum" sz="quarter" idx="10"/>
          </p:nvPr>
        </p:nvSpPr>
        <p:spPr/>
        <p:txBody>
          <a:bodyPr/>
          <a:lstStyle/>
          <a:p>
            <a:fld id="{07DE6CF9-E290-AD4C-8D7C-694C110740A5}" type="slidenum">
              <a:rPr lang="en-US" smtClean="0"/>
              <a:t>13</a:t>
            </a:fld>
            <a:endParaRPr lang="en-US"/>
          </a:p>
        </p:txBody>
      </p:sp>
    </p:spTree>
    <p:extLst>
      <p:ext uri="{BB962C8B-B14F-4D97-AF65-F5344CB8AC3E}">
        <p14:creationId xmlns:p14="http://schemas.microsoft.com/office/powerpoint/2010/main" val="3629679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82C8E-BE61-5F4A-B945-59D5D64D6FBE}" type="slidenum">
              <a:rPr lang="en-US" smtClean="0"/>
              <a:t>14</a:t>
            </a:fld>
            <a:endParaRPr lang="en-US"/>
          </a:p>
        </p:txBody>
      </p:sp>
    </p:spTree>
    <p:extLst>
      <p:ext uri="{BB962C8B-B14F-4D97-AF65-F5344CB8AC3E}">
        <p14:creationId xmlns:p14="http://schemas.microsoft.com/office/powerpoint/2010/main" val="3257962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Farm pop contains higher diversity than both wild pops, with Cape Recife displaying lower diversity estimates than both pops. This could have been caused by poaching</a:t>
            </a:r>
          </a:p>
        </p:txBody>
      </p:sp>
      <p:sp>
        <p:nvSpPr>
          <p:cNvPr id="4" name="Slide Number Placeholder 3"/>
          <p:cNvSpPr>
            <a:spLocks noGrp="1"/>
          </p:cNvSpPr>
          <p:nvPr>
            <p:ph type="sldNum" sz="quarter" idx="5"/>
          </p:nvPr>
        </p:nvSpPr>
        <p:spPr/>
        <p:txBody>
          <a:bodyPr/>
          <a:lstStyle/>
          <a:p>
            <a:fld id="{7B0DA530-E8F8-4B69-AAEE-A44D0D0E5AAE}" type="slidenum">
              <a:rPr lang="en-ZA" smtClean="0"/>
              <a:t>15</a:t>
            </a:fld>
            <a:endParaRPr lang="en-ZA"/>
          </a:p>
        </p:txBody>
      </p:sp>
    </p:spTree>
    <p:extLst>
      <p:ext uri="{BB962C8B-B14F-4D97-AF65-F5344CB8AC3E}">
        <p14:creationId xmlns:p14="http://schemas.microsoft.com/office/powerpoint/2010/main" val="3368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D58775-5067-C045-9345-26CD816ACE6B}" type="datetimeFigureOut">
              <a:rPr lang="en-US" smtClean="0"/>
              <a:t>3/9/20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A4DE-8772-4F42-8AFA-6C6E8CB58418}" type="slidenum">
              <a:rPr lang="en-US" smtClean="0"/>
              <a:t>‹#›</a:t>
            </a:fld>
            <a:endParaRPr lang="en-US"/>
          </a:p>
        </p:txBody>
      </p:sp>
    </p:spTree>
    <p:extLst>
      <p:ext uri="{BB962C8B-B14F-4D97-AF65-F5344CB8AC3E}">
        <p14:creationId xmlns:p14="http://schemas.microsoft.com/office/powerpoint/2010/main" val="44462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58775-5067-C045-9345-26CD816ACE6B}" type="datetimeFigureOut">
              <a:rPr lang="en-US" smtClean="0"/>
              <a:t>3/9/20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A4DE-8772-4F42-8AFA-6C6E8CB58418}" type="slidenum">
              <a:rPr lang="en-US" smtClean="0"/>
              <a:t>‹#›</a:t>
            </a:fld>
            <a:endParaRPr lang="en-US"/>
          </a:p>
        </p:txBody>
      </p:sp>
    </p:spTree>
    <p:extLst>
      <p:ext uri="{BB962C8B-B14F-4D97-AF65-F5344CB8AC3E}">
        <p14:creationId xmlns:p14="http://schemas.microsoft.com/office/powerpoint/2010/main" val="2836310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58775-5067-C045-9345-26CD816ACE6B}" type="datetimeFigureOut">
              <a:rPr lang="en-US" smtClean="0"/>
              <a:t>3/9/20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A4DE-8772-4F42-8AFA-6C6E8CB58418}" type="slidenum">
              <a:rPr lang="en-US" smtClean="0"/>
              <a:t>‹#›</a:t>
            </a:fld>
            <a:endParaRPr lang="en-US"/>
          </a:p>
        </p:txBody>
      </p:sp>
    </p:spTree>
    <p:extLst>
      <p:ext uri="{BB962C8B-B14F-4D97-AF65-F5344CB8AC3E}">
        <p14:creationId xmlns:p14="http://schemas.microsoft.com/office/powerpoint/2010/main" val="106491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58775-5067-C045-9345-26CD816ACE6B}" type="datetimeFigureOut">
              <a:rPr lang="en-US" smtClean="0"/>
              <a:t>3/9/20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A4DE-8772-4F42-8AFA-6C6E8CB58418}" type="slidenum">
              <a:rPr lang="en-US" smtClean="0"/>
              <a:t>‹#›</a:t>
            </a:fld>
            <a:endParaRPr lang="en-US"/>
          </a:p>
        </p:txBody>
      </p:sp>
    </p:spTree>
    <p:extLst>
      <p:ext uri="{BB962C8B-B14F-4D97-AF65-F5344CB8AC3E}">
        <p14:creationId xmlns:p14="http://schemas.microsoft.com/office/powerpoint/2010/main" val="3523974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D58775-5067-C045-9345-26CD816ACE6B}" type="datetimeFigureOut">
              <a:rPr lang="en-US" smtClean="0"/>
              <a:t>3/9/20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A4DE-8772-4F42-8AFA-6C6E8CB58418}" type="slidenum">
              <a:rPr lang="en-US" smtClean="0"/>
              <a:t>‹#›</a:t>
            </a:fld>
            <a:endParaRPr lang="en-US"/>
          </a:p>
        </p:txBody>
      </p:sp>
    </p:spTree>
    <p:extLst>
      <p:ext uri="{BB962C8B-B14F-4D97-AF65-F5344CB8AC3E}">
        <p14:creationId xmlns:p14="http://schemas.microsoft.com/office/powerpoint/2010/main" val="630643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D58775-5067-C045-9345-26CD816ACE6B}" type="datetimeFigureOut">
              <a:rPr lang="en-US" smtClean="0"/>
              <a:t>3/9/20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A4DE-8772-4F42-8AFA-6C6E8CB58418}" type="slidenum">
              <a:rPr lang="en-US" smtClean="0"/>
              <a:t>‹#›</a:t>
            </a:fld>
            <a:endParaRPr lang="en-US"/>
          </a:p>
        </p:txBody>
      </p:sp>
    </p:spTree>
    <p:extLst>
      <p:ext uri="{BB962C8B-B14F-4D97-AF65-F5344CB8AC3E}">
        <p14:creationId xmlns:p14="http://schemas.microsoft.com/office/powerpoint/2010/main" val="369558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D58775-5067-C045-9345-26CD816ACE6B}" type="datetimeFigureOut">
              <a:rPr lang="en-US" smtClean="0"/>
              <a:t>3/9/20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A4DE-8772-4F42-8AFA-6C6E8CB58418}" type="slidenum">
              <a:rPr lang="en-US" smtClean="0"/>
              <a:t>‹#›</a:t>
            </a:fld>
            <a:endParaRPr lang="en-US"/>
          </a:p>
        </p:txBody>
      </p:sp>
    </p:spTree>
    <p:extLst>
      <p:ext uri="{BB962C8B-B14F-4D97-AF65-F5344CB8AC3E}">
        <p14:creationId xmlns:p14="http://schemas.microsoft.com/office/powerpoint/2010/main" val="4126641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D58775-5067-C045-9345-26CD816ACE6B}" type="datetimeFigureOut">
              <a:rPr lang="en-US" smtClean="0"/>
              <a:t>3/9/20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A4DE-8772-4F42-8AFA-6C6E8CB58418}" type="slidenum">
              <a:rPr lang="en-US" smtClean="0"/>
              <a:t>‹#›</a:t>
            </a:fld>
            <a:endParaRPr lang="en-US"/>
          </a:p>
        </p:txBody>
      </p:sp>
    </p:spTree>
    <p:extLst>
      <p:ext uri="{BB962C8B-B14F-4D97-AF65-F5344CB8AC3E}">
        <p14:creationId xmlns:p14="http://schemas.microsoft.com/office/powerpoint/2010/main" val="1932585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D58775-5067-C045-9345-26CD816ACE6B}" type="datetimeFigureOut">
              <a:rPr lang="en-US" smtClean="0"/>
              <a:t>3/9/20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A4DE-8772-4F42-8AFA-6C6E8CB58418}" type="slidenum">
              <a:rPr lang="en-US" smtClean="0"/>
              <a:t>‹#›</a:t>
            </a:fld>
            <a:endParaRPr lang="en-US"/>
          </a:p>
        </p:txBody>
      </p:sp>
    </p:spTree>
    <p:extLst>
      <p:ext uri="{BB962C8B-B14F-4D97-AF65-F5344CB8AC3E}">
        <p14:creationId xmlns:p14="http://schemas.microsoft.com/office/powerpoint/2010/main" val="2646722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D58775-5067-C045-9345-26CD816ACE6B}" type="datetimeFigureOut">
              <a:rPr lang="en-US" smtClean="0"/>
              <a:t>3/9/20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A4DE-8772-4F42-8AFA-6C6E8CB58418}" type="slidenum">
              <a:rPr lang="en-US" smtClean="0"/>
              <a:t>‹#›</a:t>
            </a:fld>
            <a:endParaRPr lang="en-US"/>
          </a:p>
        </p:txBody>
      </p:sp>
    </p:spTree>
    <p:extLst>
      <p:ext uri="{BB962C8B-B14F-4D97-AF65-F5344CB8AC3E}">
        <p14:creationId xmlns:p14="http://schemas.microsoft.com/office/powerpoint/2010/main" val="3020833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D58775-5067-C045-9345-26CD816ACE6B}" type="datetimeFigureOut">
              <a:rPr lang="en-US" smtClean="0"/>
              <a:t>3/9/20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A4DE-8772-4F42-8AFA-6C6E8CB58418}" type="slidenum">
              <a:rPr lang="en-US" smtClean="0"/>
              <a:t>‹#›</a:t>
            </a:fld>
            <a:endParaRPr lang="en-US"/>
          </a:p>
        </p:txBody>
      </p:sp>
    </p:spTree>
    <p:extLst>
      <p:ext uri="{BB962C8B-B14F-4D97-AF65-F5344CB8AC3E}">
        <p14:creationId xmlns:p14="http://schemas.microsoft.com/office/powerpoint/2010/main" val="13758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58775-5067-C045-9345-26CD816ACE6B}" type="datetimeFigureOut">
              <a:rPr lang="en-US" smtClean="0"/>
              <a:t>3/9/20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A4DE-8772-4F42-8AFA-6C6E8CB58418}" type="slidenum">
              <a:rPr lang="en-US" smtClean="0"/>
              <a:t>‹#›</a:t>
            </a:fld>
            <a:endParaRPr lang="en-US"/>
          </a:p>
        </p:txBody>
      </p:sp>
    </p:spTree>
    <p:extLst>
      <p:ext uri="{BB962C8B-B14F-4D97-AF65-F5344CB8AC3E}">
        <p14:creationId xmlns:p14="http://schemas.microsoft.com/office/powerpoint/2010/main" val="1729069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eded vs w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8500" y="1836894"/>
            <a:ext cx="4622800" cy="3453288"/>
          </a:xfrm>
          <a:prstGeom prst="rect">
            <a:avLst/>
          </a:prstGeom>
        </p:spPr>
      </p:pic>
      <p:sp>
        <p:nvSpPr>
          <p:cNvPr id="5" name="Title 1"/>
          <p:cNvSpPr txBox="1">
            <a:spLocks/>
          </p:cNvSpPr>
          <p:nvPr>
            <p:custDataLst>
              <p:tags r:id="rId1"/>
            </p:custDataLst>
          </p:nvPr>
        </p:nvSpPr>
        <p:spPr>
          <a:xfrm>
            <a:off x="228600" y="238964"/>
            <a:ext cx="8686800" cy="159793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t>TURF BASED ABALONE STOCK ENHANCEMENT USING HATCHERY SPAT AND PRIVATE SECURITY PROTECTION IN THE EASTERN CAPE, SOUTH AFRICA</a:t>
            </a:r>
            <a:r>
              <a:rPr lang="en-ZA" sz="2800" b="1" dirty="0"/>
              <a:t> </a:t>
            </a:r>
            <a:endParaRPr lang="en-US" sz="2800" b="1" dirty="0"/>
          </a:p>
        </p:txBody>
      </p:sp>
      <p:sp>
        <p:nvSpPr>
          <p:cNvPr id="7" name="Subtitle 2"/>
          <p:cNvSpPr txBox="1">
            <a:spLocks/>
          </p:cNvSpPr>
          <p:nvPr>
            <p:custDataLst>
              <p:tags r:id="rId2"/>
            </p:custDataLst>
          </p:nvPr>
        </p:nvSpPr>
        <p:spPr>
          <a:xfrm>
            <a:off x="1422449" y="5402276"/>
            <a:ext cx="5356957" cy="901700"/>
          </a:xfrm>
          <a:prstGeom prst="rect">
            <a:avLst/>
          </a:prstGeom>
        </p:spPr>
        <p:txBody>
          <a:bodyPr vert="horz" lIns="91440" tIns="45720" rIns="91440" bIns="45720" rtlCol="0">
            <a:normAutofit fontScale="5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4500" dirty="0">
                <a:solidFill>
                  <a:schemeClr val="tx1"/>
                </a:solidFill>
              </a:rPr>
              <a:t>Peter </a:t>
            </a:r>
            <a:r>
              <a:rPr lang="en-US" sz="4500" dirty="0" err="1">
                <a:solidFill>
                  <a:schemeClr val="tx1"/>
                </a:solidFill>
              </a:rPr>
              <a:t>Britz</a:t>
            </a:r>
            <a:r>
              <a:rPr lang="en-US" sz="4500" dirty="0">
                <a:solidFill>
                  <a:schemeClr val="tx1"/>
                </a:solidFill>
              </a:rPr>
              <a:t>, Andrew Witte</a:t>
            </a:r>
          </a:p>
          <a:p>
            <a:r>
              <a:rPr lang="en-GB" altLang="en-US" sz="3300" dirty="0">
                <a:solidFill>
                  <a:schemeClr val="tx1"/>
                </a:solidFill>
                <a:latin typeface="Tahoma" panose="020B0604030504040204" pitchFamily="34" charset="0"/>
                <a:ea typeface="ＭＳ Ｐゴシック" panose="020B0600070205080204" pitchFamily="34" charset="-128"/>
              </a:rPr>
              <a:t>Department of Ichthyology and Fisheries Science, Rhodes University</a:t>
            </a:r>
            <a:endParaRPr lang="en-US" sz="3300" dirty="0">
              <a:solidFill>
                <a:schemeClr val="tx1"/>
              </a:solidFill>
            </a:endParaRPr>
          </a:p>
        </p:txBody>
      </p:sp>
      <p:pic>
        <p:nvPicPr>
          <p:cNvPr id="6" name="Picture 8" descr="C:\Users\Nicola Breedt Local\Documents\mv Seroja Lima\Rhodes_University_Current_(2013)_Insignia.svg.png">
            <a:extLst>
              <a:ext uri="{FF2B5EF4-FFF2-40B4-BE49-F238E27FC236}">
                <a16:creationId xmlns:a16="http://schemas.microsoft.com/office/drawing/2014/main" id="{0D022904-B1B7-8740-B38E-4AF94072E3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7603" y="5402276"/>
            <a:ext cx="198755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45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2 at 1.36.58 PM.png"/>
          <p:cNvPicPr>
            <a:picLocks noGrp="1" noChangeAspect="1"/>
          </p:cNvPicPr>
          <p:nvPr>
            <p:ph idx="1"/>
          </p:nvPr>
        </p:nvPicPr>
        <p:blipFill rotWithShape="1">
          <a:blip r:embed="rId3" cstate="screen">
            <a:alphaModFix/>
            <a:extLst>
              <a:ext uri="{28A0092B-C50C-407E-A947-70E740481C1C}">
                <a14:useLocalDpi xmlns:a14="http://schemas.microsoft.com/office/drawing/2010/main"/>
              </a:ext>
            </a:extLst>
          </a:blip>
          <a:srcRect l="18036" r="10272"/>
          <a:stretch/>
        </p:blipFill>
        <p:spPr>
          <a:xfrm>
            <a:off x="0" y="-40917"/>
            <a:ext cx="9258301" cy="6946902"/>
          </a:xfrm>
        </p:spPr>
      </p:pic>
      <p:sp>
        <p:nvSpPr>
          <p:cNvPr id="8" name="Down Arrow 7"/>
          <p:cNvSpPr/>
          <p:nvPr/>
        </p:nvSpPr>
        <p:spPr>
          <a:xfrm>
            <a:off x="5772150" y="2239169"/>
            <a:ext cx="419100" cy="1016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Down Arrow 8"/>
          <p:cNvSpPr/>
          <p:nvPr/>
        </p:nvSpPr>
        <p:spPr>
          <a:xfrm>
            <a:off x="7038975" y="2239169"/>
            <a:ext cx="419100" cy="1016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TextBox 9"/>
          <p:cNvSpPr txBox="1"/>
          <p:nvPr/>
        </p:nvSpPr>
        <p:spPr>
          <a:xfrm>
            <a:off x="5518150" y="1805930"/>
            <a:ext cx="927100" cy="369332"/>
          </a:xfrm>
          <a:prstGeom prst="rect">
            <a:avLst/>
          </a:prstGeom>
          <a:noFill/>
        </p:spPr>
        <p:txBody>
          <a:bodyPr wrap="square" rtlCol="0">
            <a:spAutoFit/>
          </a:bodyPr>
          <a:lstStyle/>
          <a:p>
            <a:r>
              <a:rPr lang="en-US" dirty="0">
                <a:solidFill>
                  <a:srgbClr val="FF0000"/>
                </a:solidFill>
              </a:rPr>
              <a:t>Density </a:t>
            </a:r>
          </a:p>
        </p:txBody>
      </p:sp>
      <p:sp>
        <p:nvSpPr>
          <p:cNvPr id="11" name="TextBox 10"/>
          <p:cNvSpPr txBox="1"/>
          <p:nvPr/>
        </p:nvSpPr>
        <p:spPr>
          <a:xfrm>
            <a:off x="6949017" y="1830034"/>
            <a:ext cx="774700" cy="369332"/>
          </a:xfrm>
          <a:prstGeom prst="rect">
            <a:avLst/>
          </a:prstGeom>
          <a:noFill/>
        </p:spPr>
        <p:txBody>
          <a:bodyPr wrap="square" rtlCol="0">
            <a:spAutoFit/>
          </a:bodyPr>
          <a:lstStyle/>
          <a:p>
            <a:r>
              <a:rPr lang="en-US" dirty="0">
                <a:solidFill>
                  <a:srgbClr val="FF0000"/>
                </a:solidFill>
              </a:rPr>
              <a:t>Size </a:t>
            </a:r>
          </a:p>
        </p:txBody>
      </p:sp>
      <p:pic>
        <p:nvPicPr>
          <p:cNvPr id="12" name="Picture 11" descr="sizedensity.png">
            <a:extLst>
              <a:ext uri="{FF2B5EF4-FFF2-40B4-BE49-F238E27FC236}">
                <a16:creationId xmlns:a16="http://schemas.microsoft.com/office/drawing/2014/main" id="{4FB60582-1F38-C44C-88EE-B3E4ED14A1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2534" y="3754834"/>
            <a:ext cx="5130800" cy="2692400"/>
          </a:xfrm>
          <a:prstGeom prst="rect">
            <a:avLst/>
          </a:prstGeom>
        </p:spPr>
      </p:pic>
      <p:sp>
        <p:nvSpPr>
          <p:cNvPr id="6" name="TextBox 5">
            <a:extLst>
              <a:ext uri="{FF2B5EF4-FFF2-40B4-BE49-F238E27FC236}">
                <a16:creationId xmlns:a16="http://schemas.microsoft.com/office/drawing/2014/main" id="{26F7B1CF-8B8C-E74E-8682-728BB5EF29FC}"/>
              </a:ext>
            </a:extLst>
          </p:cNvPr>
          <p:cNvSpPr txBox="1"/>
          <p:nvPr/>
        </p:nvSpPr>
        <p:spPr>
          <a:xfrm>
            <a:off x="4245628" y="5721865"/>
            <a:ext cx="652743" cy="369332"/>
          </a:xfrm>
          <a:prstGeom prst="rect">
            <a:avLst/>
          </a:prstGeom>
          <a:solidFill>
            <a:schemeClr val="tx2"/>
          </a:solidFill>
        </p:spPr>
        <p:txBody>
          <a:bodyPr wrap="none" rtlCol="0">
            <a:spAutoFit/>
          </a:bodyPr>
          <a:lstStyle/>
          <a:p>
            <a:r>
              <a:rPr lang="en-US" dirty="0">
                <a:solidFill>
                  <a:schemeClr val="bg1"/>
                </a:solidFill>
              </a:rPr>
              <a:t>2013</a:t>
            </a:r>
          </a:p>
        </p:txBody>
      </p:sp>
      <p:sp>
        <p:nvSpPr>
          <p:cNvPr id="13" name="TextBox 12">
            <a:extLst>
              <a:ext uri="{FF2B5EF4-FFF2-40B4-BE49-F238E27FC236}">
                <a16:creationId xmlns:a16="http://schemas.microsoft.com/office/drawing/2014/main" id="{6D0F33A1-BE42-7A49-A6C6-7FF32AFAFEDA}"/>
              </a:ext>
            </a:extLst>
          </p:cNvPr>
          <p:cNvSpPr txBox="1"/>
          <p:nvPr/>
        </p:nvSpPr>
        <p:spPr>
          <a:xfrm>
            <a:off x="8491257" y="5621866"/>
            <a:ext cx="652743" cy="369332"/>
          </a:xfrm>
          <a:prstGeom prst="rect">
            <a:avLst/>
          </a:prstGeom>
          <a:solidFill>
            <a:schemeClr val="tx2"/>
          </a:solidFill>
        </p:spPr>
        <p:txBody>
          <a:bodyPr wrap="none" rtlCol="0">
            <a:spAutoFit/>
          </a:bodyPr>
          <a:lstStyle/>
          <a:p>
            <a:r>
              <a:rPr lang="en-US" dirty="0">
                <a:solidFill>
                  <a:schemeClr val="bg1"/>
                </a:solidFill>
              </a:rPr>
              <a:t>2013</a:t>
            </a:r>
          </a:p>
        </p:txBody>
      </p:sp>
      <p:sp>
        <p:nvSpPr>
          <p:cNvPr id="14" name="TextBox 13">
            <a:extLst>
              <a:ext uri="{FF2B5EF4-FFF2-40B4-BE49-F238E27FC236}">
                <a16:creationId xmlns:a16="http://schemas.microsoft.com/office/drawing/2014/main" id="{BA7F5432-CBFC-6044-91EE-0E3A9E0BC5E7}"/>
              </a:ext>
            </a:extLst>
          </p:cNvPr>
          <p:cNvSpPr txBox="1"/>
          <p:nvPr/>
        </p:nvSpPr>
        <p:spPr>
          <a:xfrm>
            <a:off x="4364161" y="4495666"/>
            <a:ext cx="652743" cy="369332"/>
          </a:xfrm>
          <a:prstGeom prst="rect">
            <a:avLst/>
          </a:prstGeom>
          <a:solidFill>
            <a:schemeClr val="tx2"/>
          </a:solidFill>
        </p:spPr>
        <p:txBody>
          <a:bodyPr wrap="none" rtlCol="0">
            <a:spAutoFit/>
          </a:bodyPr>
          <a:lstStyle/>
          <a:p>
            <a:r>
              <a:rPr lang="en-US" dirty="0">
                <a:solidFill>
                  <a:schemeClr val="bg1"/>
                </a:solidFill>
              </a:rPr>
              <a:t>1993</a:t>
            </a:r>
          </a:p>
        </p:txBody>
      </p:sp>
      <p:sp>
        <p:nvSpPr>
          <p:cNvPr id="15" name="TextBox 14">
            <a:extLst>
              <a:ext uri="{FF2B5EF4-FFF2-40B4-BE49-F238E27FC236}">
                <a16:creationId xmlns:a16="http://schemas.microsoft.com/office/drawing/2014/main" id="{36F86BC3-C3DE-494B-957A-88D8A80F186D}"/>
              </a:ext>
            </a:extLst>
          </p:cNvPr>
          <p:cNvSpPr txBox="1"/>
          <p:nvPr/>
        </p:nvSpPr>
        <p:spPr>
          <a:xfrm>
            <a:off x="8495894" y="4580333"/>
            <a:ext cx="652743" cy="369332"/>
          </a:xfrm>
          <a:prstGeom prst="rect">
            <a:avLst/>
          </a:prstGeom>
          <a:solidFill>
            <a:schemeClr val="tx2"/>
          </a:solidFill>
        </p:spPr>
        <p:txBody>
          <a:bodyPr wrap="none" rtlCol="0">
            <a:spAutoFit/>
          </a:bodyPr>
          <a:lstStyle/>
          <a:p>
            <a:r>
              <a:rPr lang="en-US" dirty="0">
                <a:solidFill>
                  <a:schemeClr val="bg1"/>
                </a:solidFill>
              </a:rPr>
              <a:t>1993</a:t>
            </a:r>
          </a:p>
        </p:txBody>
      </p:sp>
      <p:sp>
        <p:nvSpPr>
          <p:cNvPr id="2" name="Title 1"/>
          <p:cNvSpPr>
            <a:spLocks noGrp="1"/>
          </p:cNvSpPr>
          <p:nvPr>
            <p:ph type="title"/>
          </p:nvPr>
        </p:nvSpPr>
        <p:spPr>
          <a:xfrm>
            <a:off x="130828" y="40312"/>
            <a:ext cx="8229600" cy="1143000"/>
          </a:xfrm>
        </p:spPr>
        <p:txBody>
          <a:bodyPr/>
          <a:lstStyle/>
          <a:p>
            <a:r>
              <a:rPr lang="en-US" dirty="0">
                <a:solidFill>
                  <a:schemeClr val="bg1"/>
                </a:solidFill>
              </a:rPr>
              <a:t>Situation in 2013</a:t>
            </a:r>
          </a:p>
        </p:txBody>
      </p:sp>
      <p:sp>
        <p:nvSpPr>
          <p:cNvPr id="16" name="TextBox 15">
            <a:extLst>
              <a:ext uri="{FF2B5EF4-FFF2-40B4-BE49-F238E27FC236}">
                <a16:creationId xmlns:a16="http://schemas.microsoft.com/office/drawing/2014/main" id="{AC05C352-4528-3C41-86DC-5309C1C8C320}"/>
              </a:ext>
            </a:extLst>
          </p:cNvPr>
          <p:cNvSpPr txBox="1"/>
          <p:nvPr/>
        </p:nvSpPr>
        <p:spPr>
          <a:xfrm>
            <a:off x="5518150" y="5223033"/>
            <a:ext cx="792205" cy="369332"/>
          </a:xfrm>
          <a:prstGeom prst="rect">
            <a:avLst/>
          </a:prstGeom>
          <a:solidFill>
            <a:schemeClr val="tx2"/>
          </a:solidFill>
        </p:spPr>
        <p:txBody>
          <a:bodyPr wrap="none" rtlCol="0">
            <a:spAutoFit/>
          </a:bodyPr>
          <a:lstStyle/>
          <a:p>
            <a:r>
              <a:rPr lang="en-US" dirty="0">
                <a:solidFill>
                  <a:schemeClr val="bg1"/>
                </a:solidFill>
              </a:rPr>
              <a:t>1.6 m</a:t>
            </a:r>
            <a:r>
              <a:rPr lang="en-US" baseline="30000" dirty="0">
                <a:solidFill>
                  <a:schemeClr val="bg1"/>
                </a:solidFill>
              </a:rPr>
              <a:t>2</a:t>
            </a:r>
            <a:endParaRPr lang="en-US" dirty="0">
              <a:solidFill>
                <a:schemeClr val="bg1"/>
              </a:solidFill>
            </a:endParaRPr>
          </a:p>
        </p:txBody>
      </p:sp>
      <p:sp>
        <p:nvSpPr>
          <p:cNvPr id="17" name="TextBox 16">
            <a:extLst>
              <a:ext uri="{FF2B5EF4-FFF2-40B4-BE49-F238E27FC236}">
                <a16:creationId xmlns:a16="http://schemas.microsoft.com/office/drawing/2014/main" id="{8D6ACA4E-9502-4A4A-BBCE-A702EC14E93C}"/>
              </a:ext>
            </a:extLst>
          </p:cNvPr>
          <p:cNvSpPr txBox="1"/>
          <p:nvPr/>
        </p:nvSpPr>
        <p:spPr>
          <a:xfrm>
            <a:off x="5512372" y="6143070"/>
            <a:ext cx="792205" cy="369332"/>
          </a:xfrm>
          <a:prstGeom prst="rect">
            <a:avLst/>
          </a:prstGeom>
          <a:solidFill>
            <a:schemeClr val="tx2"/>
          </a:solidFill>
        </p:spPr>
        <p:txBody>
          <a:bodyPr wrap="none" rtlCol="0">
            <a:spAutoFit/>
          </a:bodyPr>
          <a:lstStyle/>
          <a:p>
            <a:r>
              <a:rPr lang="en-US" dirty="0">
                <a:solidFill>
                  <a:schemeClr val="bg1"/>
                </a:solidFill>
              </a:rPr>
              <a:t>0.3 m</a:t>
            </a:r>
            <a:r>
              <a:rPr lang="en-US" baseline="30000" dirty="0">
                <a:solidFill>
                  <a:schemeClr val="bg1"/>
                </a:solidFill>
              </a:rPr>
              <a:t>2</a:t>
            </a:r>
            <a:endParaRPr lang="en-US" dirty="0">
              <a:solidFill>
                <a:schemeClr val="bg1"/>
              </a:solidFill>
            </a:endParaRPr>
          </a:p>
        </p:txBody>
      </p:sp>
      <p:sp>
        <p:nvSpPr>
          <p:cNvPr id="7" name="TextBox 6">
            <a:extLst>
              <a:ext uri="{FF2B5EF4-FFF2-40B4-BE49-F238E27FC236}">
                <a16:creationId xmlns:a16="http://schemas.microsoft.com/office/drawing/2014/main" id="{6FF98537-664A-3242-AEB0-1C99920EC722}"/>
              </a:ext>
            </a:extLst>
          </p:cNvPr>
          <p:cNvSpPr txBox="1"/>
          <p:nvPr/>
        </p:nvSpPr>
        <p:spPr>
          <a:xfrm>
            <a:off x="315295" y="943896"/>
            <a:ext cx="4277453" cy="1938992"/>
          </a:xfrm>
          <a:prstGeom prst="rect">
            <a:avLst/>
          </a:prstGeom>
          <a:noFill/>
        </p:spPr>
        <p:txBody>
          <a:bodyPr wrap="none" rtlCol="0">
            <a:spAutoFit/>
          </a:bodyPr>
          <a:lstStyle/>
          <a:p>
            <a:r>
              <a:rPr lang="en-US" sz="2400" dirty="0">
                <a:solidFill>
                  <a:schemeClr val="bg1"/>
                </a:solidFill>
              </a:rPr>
              <a:t>Illegal Fishing Effort</a:t>
            </a:r>
          </a:p>
          <a:p>
            <a:pPr marL="285750" indent="-285750">
              <a:buFont typeface="Arial" panose="020B0604020202020204" pitchFamily="34" charset="0"/>
              <a:buChar char="•"/>
            </a:pPr>
            <a:r>
              <a:rPr lang="en-US" sz="2400" dirty="0">
                <a:solidFill>
                  <a:schemeClr val="bg1"/>
                </a:solidFill>
              </a:rPr>
              <a:t>160 active poachers</a:t>
            </a:r>
          </a:p>
          <a:p>
            <a:pPr marL="285750" indent="-285750">
              <a:buFont typeface="Arial" panose="020B0604020202020204" pitchFamily="34" charset="0"/>
              <a:buChar char="•"/>
            </a:pPr>
            <a:r>
              <a:rPr lang="en-US" sz="2400" dirty="0">
                <a:solidFill>
                  <a:schemeClr val="bg1"/>
                </a:solidFill>
              </a:rPr>
              <a:t>12 ‘Crews’</a:t>
            </a:r>
          </a:p>
          <a:p>
            <a:pPr marL="285750" indent="-285750">
              <a:buFont typeface="Arial" panose="020B0604020202020204" pitchFamily="34" charset="0"/>
              <a:buChar char="•"/>
            </a:pPr>
            <a:r>
              <a:rPr lang="en-US" sz="2400" dirty="0">
                <a:solidFill>
                  <a:schemeClr val="bg1"/>
                </a:solidFill>
              </a:rPr>
              <a:t>6 Boats</a:t>
            </a:r>
          </a:p>
          <a:p>
            <a:pPr marL="285750" indent="-285750">
              <a:buFont typeface="Arial" panose="020B0604020202020204" pitchFamily="34" charset="0"/>
              <a:buChar char="•"/>
            </a:pPr>
            <a:r>
              <a:rPr lang="en-US" sz="2400" dirty="0">
                <a:solidFill>
                  <a:schemeClr val="bg1"/>
                </a:solidFill>
              </a:rPr>
              <a:t>1.5 ton abalone</a:t>
            </a:r>
            <a:r>
              <a:rPr lang="en-US" sz="2400" dirty="0"/>
              <a:t> /week harvest</a:t>
            </a:r>
          </a:p>
        </p:txBody>
      </p:sp>
      <p:sp>
        <p:nvSpPr>
          <p:cNvPr id="18" name="TextBox 17">
            <a:extLst>
              <a:ext uri="{FF2B5EF4-FFF2-40B4-BE49-F238E27FC236}">
                <a16:creationId xmlns:a16="http://schemas.microsoft.com/office/drawing/2014/main" id="{C13F5B90-0C6F-4145-85FC-FF814B78C462}"/>
              </a:ext>
            </a:extLst>
          </p:cNvPr>
          <p:cNvSpPr txBox="1"/>
          <p:nvPr/>
        </p:nvSpPr>
        <p:spPr>
          <a:xfrm>
            <a:off x="5317067" y="1279329"/>
            <a:ext cx="2624116" cy="461665"/>
          </a:xfrm>
          <a:prstGeom prst="rect">
            <a:avLst/>
          </a:prstGeom>
          <a:noFill/>
        </p:spPr>
        <p:txBody>
          <a:bodyPr wrap="none" rtlCol="0">
            <a:spAutoFit/>
          </a:bodyPr>
          <a:lstStyle/>
          <a:p>
            <a:r>
              <a:rPr lang="en-US" sz="2400" dirty="0">
                <a:solidFill>
                  <a:schemeClr val="bg1"/>
                </a:solidFill>
              </a:rPr>
              <a:t>Resource Depletion</a:t>
            </a:r>
          </a:p>
        </p:txBody>
      </p:sp>
    </p:spTree>
    <p:extLst>
      <p:ext uri="{BB962C8B-B14F-4D97-AF65-F5344CB8AC3E}">
        <p14:creationId xmlns:p14="http://schemas.microsoft.com/office/powerpoint/2010/main" val="341503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616" y="4038600"/>
            <a:ext cx="9186616" cy="281940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616" y="12700"/>
            <a:ext cx="4351436" cy="4025900"/>
          </a:xfrm>
          <a:prstGeom prst="rect">
            <a:avLst/>
          </a:prstGeom>
        </p:spPr>
      </p:pic>
      <p:sp>
        <p:nvSpPr>
          <p:cNvPr id="9" name="TextBox 8"/>
          <p:cNvSpPr txBox="1"/>
          <p:nvPr/>
        </p:nvSpPr>
        <p:spPr>
          <a:xfrm>
            <a:off x="4660900" y="883166"/>
            <a:ext cx="3835400" cy="830997"/>
          </a:xfrm>
          <a:prstGeom prst="rect">
            <a:avLst/>
          </a:prstGeom>
          <a:noFill/>
        </p:spPr>
        <p:txBody>
          <a:bodyPr wrap="square" rtlCol="0">
            <a:spAutoFit/>
          </a:bodyPr>
          <a:lstStyle/>
          <a:p>
            <a:pPr marL="285750" indent="-285750">
              <a:buFont typeface="Arial"/>
              <a:buChar char="•"/>
            </a:pPr>
            <a:r>
              <a:rPr lang="en-US" sz="2400" dirty="0"/>
              <a:t>Produce 180 tons of abalone a year </a:t>
            </a:r>
          </a:p>
        </p:txBody>
      </p:sp>
      <p:sp>
        <p:nvSpPr>
          <p:cNvPr id="12" name="TextBox 11"/>
          <p:cNvSpPr txBox="1"/>
          <p:nvPr/>
        </p:nvSpPr>
        <p:spPr>
          <a:xfrm>
            <a:off x="4660900" y="1702484"/>
            <a:ext cx="3835400" cy="830997"/>
          </a:xfrm>
          <a:prstGeom prst="rect">
            <a:avLst/>
          </a:prstGeom>
          <a:noFill/>
        </p:spPr>
        <p:txBody>
          <a:bodyPr wrap="square" rtlCol="0">
            <a:spAutoFit/>
          </a:bodyPr>
          <a:lstStyle/>
          <a:p>
            <a:pPr marL="285750" indent="-285750">
              <a:buFont typeface="Arial"/>
              <a:buChar char="•"/>
            </a:pPr>
            <a:r>
              <a:rPr lang="en-US" sz="2400" dirty="0"/>
              <a:t>Large capacity for producing juvenile abalone </a:t>
            </a:r>
          </a:p>
        </p:txBody>
      </p:sp>
    </p:spTree>
    <p:extLst>
      <p:ext uri="{BB962C8B-B14F-4D97-AF65-F5344CB8AC3E}">
        <p14:creationId xmlns:p14="http://schemas.microsoft.com/office/powerpoint/2010/main" val="511847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011251_10207429106864281_975986173150342269_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20799"/>
            <a:ext cx="9144000" cy="5681133"/>
          </a:xfrm>
          <a:prstGeom prst="rect">
            <a:avLst/>
          </a:prstGeom>
        </p:spPr>
      </p:pic>
      <p:pic>
        <p:nvPicPr>
          <p:cNvPr id="2" name="Picture 1" descr="12002810_10207429106144263_4458004311723092688_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20799"/>
            <a:ext cx="9255853" cy="5681133"/>
          </a:xfrm>
          <a:prstGeom prst="rect">
            <a:avLst/>
          </a:prstGeom>
        </p:spPr>
      </p:pic>
      <p:pic>
        <p:nvPicPr>
          <p:cNvPr id="4" name="Content Placeholder 3" descr="10835315_10153807386007506_5908758973085332083_o.jpg"/>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0" y="1375632"/>
            <a:ext cx="9419167" cy="5653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a:spLocks noGrp="1"/>
          </p:cNvSpPr>
          <p:nvPr>
            <p:ph type="title"/>
          </p:nvPr>
        </p:nvSpPr>
        <p:spPr>
          <a:xfrm>
            <a:off x="258455" y="150926"/>
            <a:ext cx="5544235" cy="1143000"/>
          </a:xfrm>
        </p:spPr>
        <p:txBody>
          <a:bodyPr>
            <a:normAutofit fontScale="90000"/>
          </a:bodyPr>
          <a:lstStyle/>
          <a:p>
            <a:pPr algn="ctr"/>
            <a:r>
              <a:rPr lang="en-US" dirty="0"/>
              <a:t>Private abalone Anti-poaching unit</a:t>
            </a:r>
            <a:endParaRPr lang="en-US" i="1" dirty="0"/>
          </a:p>
        </p:txBody>
      </p:sp>
      <p:pic>
        <p:nvPicPr>
          <p:cNvPr id="7" name="Picture 6">
            <a:extLst>
              <a:ext uri="{FF2B5EF4-FFF2-40B4-BE49-F238E27FC236}">
                <a16:creationId xmlns:a16="http://schemas.microsoft.com/office/drawing/2014/main" id="{49B41DC1-5F06-D141-A927-95384614112C}"/>
              </a:ext>
            </a:extLst>
          </p:cNvPr>
          <p:cNvPicPr>
            <a:picLocks noChangeAspect="1"/>
          </p:cNvPicPr>
          <p:nvPr/>
        </p:nvPicPr>
        <p:blipFill>
          <a:blip r:embed="rId6"/>
          <a:stretch>
            <a:fillRect/>
          </a:stretch>
        </p:blipFill>
        <p:spPr>
          <a:xfrm>
            <a:off x="7156467" y="-60397"/>
            <a:ext cx="1470622" cy="1354323"/>
          </a:xfrm>
          <a:prstGeom prst="rect">
            <a:avLst/>
          </a:prstGeom>
        </p:spPr>
      </p:pic>
    </p:spTree>
    <p:extLst>
      <p:ext uri="{BB962C8B-B14F-4D97-AF65-F5344CB8AC3E}">
        <p14:creationId xmlns:p14="http://schemas.microsoft.com/office/powerpoint/2010/main" val="317223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PR1514.JPG"/>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0" y="0"/>
            <a:ext cx="9144000" cy="7010400"/>
          </a:xfrm>
          <a:prstGeom prst="rect">
            <a:avLst/>
          </a:prstGeom>
        </p:spPr>
      </p:pic>
      <p:sp>
        <p:nvSpPr>
          <p:cNvPr id="3" name="Rectangle 2"/>
          <p:cNvSpPr/>
          <p:nvPr/>
        </p:nvSpPr>
        <p:spPr>
          <a:xfrm>
            <a:off x="818741" y="3024789"/>
            <a:ext cx="1604064" cy="1102962"/>
          </a:xfrm>
          <a:prstGeom prst="rect">
            <a:avLst/>
          </a:prstGeom>
          <a:scene3d>
            <a:camera prst="isometricOffAxis2Left"/>
            <a:lightRig rig="threePt" dir="t"/>
          </a:scene3d>
          <a:sp3d>
            <a:bevelT w="57150" h="158750"/>
            <a:bevelB w="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Survival &amp; Growth</a:t>
            </a:r>
          </a:p>
        </p:txBody>
      </p:sp>
      <p:sp>
        <p:nvSpPr>
          <p:cNvPr id="7" name="Rectangle 6"/>
          <p:cNvSpPr/>
          <p:nvPr/>
        </p:nvSpPr>
        <p:spPr>
          <a:xfrm>
            <a:off x="3074455" y="3413218"/>
            <a:ext cx="1104813" cy="937842"/>
          </a:xfrm>
          <a:prstGeom prst="rect">
            <a:avLst/>
          </a:prstGeom>
          <a:scene3d>
            <a:camera prst="isometricOffAxis2Left"/>
            <a:lightRig rig="threePt" dir="t"/>
          </a:scene3d>
          <a:sp3d>
            <a:bevelT w="57150" h="15875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Habitat</a:t>
            </a:r>
          </a:p>
        </p:txBody>
      </p:sp>
      <p:sp>
        <p:nvSpPr>
          <p:cNvPr id="9" name="Rectangle 8"/>
          <p:cNvSpPr/>
          <p:nvPr/>
        </p:nvSpPr>
        <p:spPr>
          <a:xfrm>
            <a:off x="3074455" y="1759844"/>
            <a:ext cx="1104813" cy="937842"/>
          </a:xfrm>
          <a:prstGeom prst="rect">
            <a:avLst/>
          </a:prstGeom>
          <a:effectLst/>
          <a:scene3d>
            <a:camera prst="isometricOffAxis2Left"/>
            <a:lightRig rig="threePt" dir="t"/>
          </a:scene3d>
          <a:sp3d>
            <a:bevelT w="57150" h="15875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Density</a:t>
            </a:r>
          </a:p>
        </p:txBody>
      </p:sp>
      <p:sp>
        <p:nvSpPr>
          <p:cNvPr id="10" name="Rectangle 9"/>
          <p:cNvSpPr/>
          <p:nvPr/>
        </p:nvSpPr>
        <p:spPr>
          <a:xfrm>
            <a:off x="3074454" y="5292247"/>
            <a:ext cx="1104813" cy="937842"/>
          </a:xfrm>
          <a:prstGeom prst="rect">
            <a:avLst/>
          </a:prstGeom>
          <a:scene3d>
            <a:camera prst="isometricOffAxis2Left"/>
            <a:lightRig rig="threePt" dir="t"/>
          </a:scene3d>
          <a:sp3d>
            <a:bevelT w="57150" h="15875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Seed Size</a:t>
            </a:r>
          </a:p>
        </p:txBody>
      </p:sp>
      <p:sp>
        <p:nvSpPr>
          <p:cNvPr id="11" name="Rectangle 10"/>
          <p:cNvSpPr/>
          <p:nvPr/>
        </p:nvSpPr>
        <p:spPr>
          <a:xfrm>
            <a:off x="6953117" y="1372414"/>
            <a:ext cx="607331" cy="460710"/>
          </a:xfrm>
          <a:prstGeom prst="rect">
            <a:avLst/>
          </a:prstGeom>
          <a:scene3d>
            <a:camera prst="isometricOffAxis2Left"/>
            <a:lightRig rig="threePt" dir="t"/>
          </a:scene3d>
          <a:sp3d>
            <a:bevelT w="57150" h="15875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100</a:t>
            </a:r>
          </a:p>
        </p:txBody>
      </p:sp>
      <p:sp>
        <p:nvSpPr>
          <p:cNvPr id="12" name="Rectangle 11"/>
          <p:cNvSpPr/>
          <p:nvPr/>
        </p:nvSpPr>
        <p:spPr>
          <a:xfrm>
            <a:off x="6908612" y="2007713"/>
            <a:ext cx="607331" cy="468921"/>
          </a:xfrm>
          <a:prstGeom prst="rect">
            <a:avLst/>
          </a:prstGeom>
          <a:scene3d>
            <a:camera prst="isometricOffAxis2Left"/>
            <a:lightRig rig="threePt" dir="t"/>
          </a:scene3d>
          <a:sp3d>
            <a:bevelT w="57150" h="15875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200</a:t>
            </a:r>
          </a:p>
        </p:txBody>
      </p:sp>
      <p:sp>
        <p:nvSpPr>
          <p:cNvPr id="13" name="Rectangle 12"/>
          <p:cNvSpPr/>
          <p:nvPr/>
        </p:nvSpPr>
        <p:spPr>
          <a:xfrm>
            <a:off x="6908612" y="2628960"/>
            <a:ext cx="651836" cy="476189"/>
          </a:xfrm>
          <a:prstGeom prst="rect">
            <a:avLst/>
          </a:prstGeom>
          <a:scene3d>
            <a:camera prst="isometricOffAxis2Left"/>
            <a:lightRig rig="threePt" dir="t"/>
          </a:scene3d>
          <a:sp3d>
            <a:bevelT w="57150" h="15875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400</a:t>
            </a:r>
          </a:p>
        </p:txBody>
      </p:sp>
      <p:sp>
        <p:nvSpPr>
          <p:cNvPr id="14" name="Rectangle 13"/>
          <p:cNvSpPr/>
          <p:nvPr/>
        </p:nvSpPr>
        <p:spPr>
          <a:xfrm>
            <a:off x="5422590" y="3259677"/>
            <a:ext cx="1060760" cy="796024"/>
          </a:xfrm>
          <a:prstGeom prst="rect">
            <a:avLst/>
          </a:prstGeom>
          <a:scene3d>
            <a:camera prst="isometricOffAxis2Left"/>
            <a:lightRig rig="threePt" dir="t"/>
          </a:scene3d>
          <a:sp3d>
            <a:bevelT w="57150" h="15875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Inside Bay</a:t>
            </a:r>
          </a:p>
        </p:txBody>
      </p:sp>
      <p:sp>
        <p:nvSpPr>
          <p:cNvPr id="15" name="Rectangle 14"/>
          <p:cNvSpPr/>
          <p:nvPr/>
        </p:nvSpPr>
        <p:spPr>
          <a:xfrm>
            <a:off x="5369831" y="4238635"/>
            <a:ext cx="1067028" cy="796024"/>
          </a:xfrm>
          <a:prstGeom prst="rect">
            <a:avLst/>
          </a:prstGeom>
          <a:scene3d>
            <a:camera prst="isometricOffAxis2Left"/>
            <a:lightRig rig="threePt" dir="t"/>
          </a:scene3d>
          <a:sp3d>
            <a:bevelT w="57150" h="15875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Outside Bay</a:t>
            </a:r>
          </a:p>
        </p:txBody>
      </p:sp>
      <p:sp>
        <p:nvSpPr>
          <p:cNvPr id="16" name="Rectangle 15"/>
          <p:cNvSpPr/>
          <p:nvPr/>
        </p:nvSpPr>
        <p:spPr>
          <a:xfrm>
            <a:off x="6871960" y="5128268"/>
            <a:ext cx="977224" cy="632900"/>
          </a:xfrm>
          <a:prstGeom prst="rect">
            <a:avLst/>
          </a:prstGeom>
          <a:scene3d>
            <a:camera prst="isometricOffAxis2Left"/>
            <a:lightRig rig="threePt" dir="t"/>
          </a:scene3d>
          <a:sp3d>
            <a:bevelT w="57150" h="15875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25mm</a:t>
            </a:r>
          </a:p>
        </p:txBody>
      </p:sp>
      <p:sp>
        <p:nvSpPr>
          <p:cNvPr id="17" name="Rectangle 16"/>
          <p:cNvSpPr/>
          <p:nvPr/>
        </p:nvSpPr>
        <p:spPr>
          <a:xfrm>
            <a:off x="6871521" y="5975275"/>
            <a:ext cx="946601" cy="632900"/>
          </a:xfrm>
          <a:prstGeom prst="rect">
            <a:avLst/>
          </a:prstGeom>
          <a:scene3d>
            <a:camera prst="isometricOffAxis2Left"/>
            <a:lightRig rig="threePt" dir="t"/>
          </a:scene3d>
          <a:sp3d>
            <a:bevelT w="57150" h="158750"/>
          </a:sp3d>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50mm</a:t>
            </a:r>
          </a:p>
        </p:txBody>
      </p:sp>
      <p:cxnSp>
        <p:nvCxnSpPr>
          <p:cNvPr id="19" name="Straight Arrow Connector 18"/>
          <p:cNvCxnSpPr/>
          <p:nvPr/>
        </p:nvCxnSpPr>
        <p:spPr>
          <a:xfrm flipV="1">
            <a:off x="2422805" y="2573939"/>
            <a:ext cx="651650" cy="4508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422805" y="4281126"/>
            <a:ext cx="651650" cy="8471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575205" y="3665398"/>
            <a:ext cx="499249" cy="949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276701" y="1602769"/>
            <a:ext cx="2594820" cy="6359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276701" y="2238763"/>
            <a:ext cx="2595259" cy="34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4276701" y="2281792"/>
            <a:ext cx="2595259" cy="480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4276701" y="3665398"/>
            <a:ext cx="1093130" cy="2254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276701" y="3890823"/>
            <a:ext cx="1093130" cy="683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4276701" y="5326058"/>
            <a:ext cx="2536849" cy="500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276701" y="5826224"/>
            <a:ext cx="2594820" cy="4038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211666" y="262465"/>
            <a:ext cx="8373533" cy="905595"/>
          </a:xfrm>
          <a:ln>
            <a:noFill/>
          </a:ln>
        </p:spPr>
        <p:txBody>
          <a:bodyPr/>
          <a:lstStyle/>
          <a:p>
            <a:r>
              <a:rPr lang="en-US" b="1" dirty="0">
                <a:ln>
                  <a:solidFill>
                    <a:srgbClr val="FFFFFF"/>
                  </a:solidFill>
                </a:ln>
              </a:rPr>
              <a:t>Experimental seeding</a:t>
            </a:r>
          </a:p>
        </p:txBody>
      </p:sp>
    </p:spTree>
    <p:extLst>
      <p:ext uri="{BB962C8B-B14F-4D97-AF65-F5344CB8AC3E}">
        <p14:creationId xmlns:p14="http://schemas.microsoft.com/office/powerpoint/2010/main" val="216311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14300"/>
            <a:ext cx="8077200" cy="935038"/>
          </a:xfrm>
          <a:solidFill>
            <a:schemeClr val="tx2">
              <a:lumMod val="60000"/>
              <a:lumOff val="40000"/>
              <a:alpha val="38000"/>
            </a:schemeClr>
          </a:solidFill>
          <a:ln>
            <a:solidFill>
              <a:srgbClr val="000000"/>
            </a:solidFill>
          </a:ln>
          <a:effectLst>
            <a:outerShdw blurRad="50800" dist="38100" dir="2700000" algn="tl" rotWithShape="0">
              <a:prstClr val="black">
                <a:alpha val="40000"/>
              </a:prstClr>
            </a:outerShdw>
          </a:effectLst>
        </p:spPr>
        <p:txBody>
          <a:bodyPr/>
          <a:lstStyle/>
          <a:p>
            <a:r>
              <a:rPr lang="en-US" dirty="0"/>
              <a:t>Large-scale releases</a:t>
            </a:r>
          </a:p>
        </p:txBody>
      </p:sp>
      <p:pic>
        <p:nvPicPr>
          <p:cNvPr id="15" name="Content Placeholder 3" descr="Screen Shot 2015-10-03 at 1.34.30 PM.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4715" y="1209674"/>
            <a:ext cx="9158715" cy="5036940"/>
          </a:xfr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3236" y="1209674"/>
            <a:ext cx="2425093" cy="1818820"/>
          </a:xfrm>
          <a:prstGeom prst="rect">
            <a:avLst/>
          </a:prstGeom>
          <a:ln>
            <a:solidFill>
              <a:schemeClr val="tx1"/>
            </a:solidFill>
          </a:ln>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73236" y="4954186"/>
            <a:ext cx="2408764" cy="1806573"/>
          </a:xfrm>
          <a:prstGeom prst="rect">
            <a:avLst/>
          </a:prstGeom>
          <a:ln>
            <a:solidFill>
              <a:schemeClr val="tx1"/>
            </a:solidFill>
          </a:ln>
        </p:spPr>
      </p:pic>
      <p:sp>
        <p:nvSpPr>
          <p:cNvPr id="6" name="Rectangle 5"/>
          <p:cNvSpPr/>
          <p:nvPr/>
        </p:nvSpPr>
        <p:spPr>
          <a:xfrm>
            <a:off x="444500" y="1209674"/>
            <a:ext cx="4457700" cy="546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1" name="Picture 10" descr="GOPR1359.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3236" y="3098809"/>
            <a:ext cx="2425093" cy="1789335"/>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800100" y="1510499"/>
            <a:ext cx="2984500" cy="369332"/>
          </a:xfrm>
          <a:prstGeom prst="rect">
            <a:avLst/>
          </a:prstGeom>
          <a:noFill/>
        </p:spPr>
        <p:txBody>
          <a:bodyPr wrap="square" rtlCol="0">
            <a:spAutoFit/>
          </a:bodyPr>
          <a:lstStyle/>
          <a:p>
            <a:pPr marL="285750" indent="-285750">
              <a:buFont typeface="Wingdings" charset="2"/>
              <a:buChar char="Ø"/>
            </a:pPr>
            <a:r>
              <a:rPr lang="en-US" dirty="0"/>
              <a:t>Mass surface releases</a:t>
            </a:r>
          </a:p>
        </p:txBody>
      </p:sp>
      <p:sp>
        <p:nvSpPr>
          <p:cNvPr id="8" name="TextBox 7"/>
          <p:cNvSpPr txBox="1"/>
          <p:nvPr/>
        </p:nvSpPr>
        <p:spPr>
          <a:xfrm>
            <a:off x="800100" y="3060765"/>
            <a:ext cx="3905250" cy="369332"/>
          </a:xfrm>
          <a:prstGeom prst="rect">
            <a:avLst/>
          </a:prstGeom>
          <a:noFill/>
        </p:spPr>
        <p:txBody>
          <a:bodyPr wrap="square" rtlCol="0">
            <a:spAutoFit/>
          </a:bodyPr>
          <a:lstStyle/>
          <a:p>
            <a:pPr marL="285750" indent="-285750">
              <a:buFont typeface="Wingdings" charset="2"/>
              <a:buChar char="Ø"/>
            </a:pPr>
            <a:r>
              <a:rPr lang="en-US" dirty="0"/>
              <a:t>160 sites seeded</a:t>
            </a:r>
            <a:endParaRPr lang="en-US" baseline="30000" dirty="0"/>
          </a:p>
        </p:txBody>
      </p:sp>
      <p:sp>
        <p:nvSpPr>
          <p:cNvPr id="9" name="TextBox 8"/>
          <p:cNvSpPr txBox="1"/>
          <p:nvPr/>
        </p:nvSpPr>
        <p:spPr>
          <a:xfrm>
            <a:off x="800100" y="2194362"/>
            <a:ext cx="4102100" cy="646331"/>
          </a:xfrm>
          <a:prstGeom prst="rect">
            <a:avLst/>
          </a:prstGeom>
          <a:noFill/>
        </p:spPr>
        <p:txBody>
          <a:bodyPr wrap="square" rtlCol="0">
            <a:spAutoFit/>
          </a:bodyPr>
          <a:lstStyle/>
          <a:p>
            <a:pPr marL="285750" indent="-285750">
              <a:buFont typeface="Wingdings" charset="2"/>
              <a:buChar char="Ø"/>
            </a:pPr>
            <a:r>
              <a:rPr lang="en-US" dirty="0"/>
              <a:t>Seeded 1.4 million abalone or 29 tons over 21 months from 2013 -2015. </a:t>
            </a:r>
          </a:p>
        </p:txBody>
      </p:sp>
      <p:sp>
        <p:nvSpPr>
          <p:cNvPr id="10" name="TextBox 9"/>
          <p:cNvSpPr txBox="1"/>
          <p:nvPr/>
        </p:nvSpPr>
        <p:spPr>
          <a:xfrm>
            <a:off x="800100" y="3774162"/>
            <a:ext cx="3905250" cy="646331"/>
          </a:xfrm>
          <a:prstGeom prst="rect">
            <a:avLst/>
          </a:prstGeom>
          <a:noFill/>
        </p:spPr>
        <p:txBody>
          <a:bodyPr wrap="square" rtlCol="0">
            <a:spAutoFit/>
          </a:bodyPr>
          <a:lstStyle/>
          <a:p>
            <a:pPr marL="285750" indent="-285750">
              <a:buFont typeface="Wingdings" charset="2"/>
              <a:buChar char="Ø"/>
            </a:pPr>
            <a:r>
              <a:rPr lang="en-US" dirty="0"/>
              <a:t>Sites seeded at densities according to size</a:t>
            </a:r>
          </a:p>
        </p:txBody>
      </p:sp>
      <p:sp>
        <p:nvSpPr>
          <p:cNvPr id="12" name="TextBox 11"/>
          <p:cNvSpPr txBox="1"/>
          <p:nvPr/>
        </p:nvSpPr>
        <p:spPr>
          <a:xfrm>
            <a:off x="800100" y="4720656"/>
            <a:ext cx="3905250" cy="369332"/>
          </a:xfrm>
          <a:prstGeom prst="rect">
            <a:avLst/>
          </a:prstGeom>
          <a:noFill/>
        </p:spPr>
        <p:txBody>
          <a:bodyPr wrap="square" rtlCol="0">
            <a:spAutoFit/>
          </a:bodyPr>
          <a:lstStyle/>
          <a:p>
            <a:pPr marL="285750" indent="-285750">
              <a:buFont typeface="Wingdings" charset="2"/>
              <a:buChar char="Ø"/>
            </a:pPr>
            <a:r>
              <a:rPr lang="en-US" dirty="0"/>
              <a:t>Large – </a:t>
            </a:r>
            <a:r>
              <a:rPr lang="en-US" dirty="0">
                <a:ea typeface="ＭＳ ゴシック"/>
                <a:cs typeface="ＭＳ ゴシック"/>
              </a:rPr>
              <a:t>±</a:t>
            </a:r>
            <a:r>
              <a:rPr lang="en-US" dirty="0"/>
              <a:t>75mm SL (31719)</a:t>
            </a:r>
          </a:p>
        </p:txBody>
      </p:sp>
      <p:sp>
        <p:nvSpPr>
          <p:cNvPr id="13" name="TextBox 12"/>
          <p:cNvSpPr txBox="1"/>
          <p:nvPr/>
        </p:nvSpPr>
        <p:spPr>
          <a:xfrm>
            <a:off x="800100" y="5739368"/>
            <a:ext cx="2984500" cy="646331"/>
          </a:xfrm>
          <a:prstGeom prst="rect">
            <a:avLst/>
          </a:prstGeom>
          <a:noFill/>
        </p:spPr>
        <p:txBody>
          <a:bodyPr wrap="square" rtlCol="0">
            <a:spAutoFit/>
          </a:bodyPr>
          <a:lstStyle/>
          <a:p>
            <a:endParaRPr lang="en-US" dirty="0"/>
          </a:p>
          <a:p>
            <a:pPr marL="285750" indent="-285750">
              <a:buFont typeface="Wingdings" charset="2"/>
              <a:buChar char="Ø"/>
            </a:pPr>
            <a:r>
              <a:rPr lang="en-US" dirty="0"/>
              <a:t>Small – 37mm SL (550057)</a:t>
            </a:r>
          </a:p>
        </p:txBody>
      </p:sp>
      <p:sp>
        <p:nvSpPr>
          <p:cNvPr id="14" name="TextBox 13"/>
          <p:cNvSpPr txBox="1"/>
          <p:nvPr/>
        </p:nvSpPr>
        <p:spPr>
          <a:xfrm>
            <a:off x="800100" y="5370036"/>
            <a:ext cx="3479800" cy="369332"/>
          </a:xfrm>
          <a:prstGeom prst="rect">
            <a:avLst/>
          </a:prstGeom>
          <a:noFill/>
        </p:spPr>
        <p:txBody>
          <a:bodyPr wrap="square" rtlCol="0">
            <a:spAutoFit/>
          </a:bodyPr>
          <a:lstStyle/>
          <a:p>
            <a:pPr marL="285750" indent="-285750">
              <a:buFont typeface="Wingdings" charset="2"/>
              <a:buChar char="Ø"/>
            </a:pPr>
            <a:r>
              <a:rPr lang="en-US" dirty="0"/>
              <a:t>Medium – 45mm SL (820424)</a:t>
            </a:r>
          </a:p>
        </p:txBody>
      </p:sp>
    </p:spTree>
    <p:extLst>
      <p:ext uri="{BB962C8B-B14F-4D97-AF65-F5344CB8AC3E}">
        <p14:creationId xmlns:p14="http://schemas.microsoft.com/office/powerpoint/2010/main" val="362542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8" grpId="0"/>
      <p:bldP spid="9" grpId="0"/>
      <p:bldP spid="10"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8938-724B-4269-BD7F-CF973CF277D6}"/>
              </a:ext>
            </a:extLst>
          </p:cNvPr>
          <p:cNvSpPr>
            <a:spLocks noGrp="1"/>
          </p:cNvSpPr>
          <p:nvPr>
            <p:ph type="title"/>
          </p:nvPr>
        </p:nvSpPr>
        <p:spPr/>
        <p:txBody>
          <a:bodyPr>
            <a:normAutofit fontScale="90000"/>
          </a:bodyPr>
          <a:lstStyle/>
          <a:p>
            <a:pPr algn="ctr"/>
            <a:r>
              <a:rPr lang="en-GB" b="1" dirty="0"/>
              <a:t>Genetic Comparison</a:t>
            </a:r>
            <a:br>
              <a:rPr lang="en-GB" b="1" dirty="0"/>
            </a:br>
            <a:r>
              <a:rPr lang="en-GB" b="1" dirty="0"/>
              <a:t>Farm population vs Wild populations</a:t>
            </a:r>
            <a:endParaRPr lang="en-ZA" b="1" dirty="0"/>
          </a:p>
        </p:txBody>
      </p:sp>
      <p:graphicFrame>
        <p:nvGraphicFramePr>
          <p:cNvPr id="5" name="Content Placeholder 4">
            <a:extLst>
              <a:ext uri="{FF2B5EF4-FFF2-40B4-BE49-F238E27FC236}">
                <a16:creationId xmlns:a16="http://schemas.microsoft.com/office/drawing/2014/main" id="{03D97021-1B49-4091-9394-5DB301B64DBB}"/>
              </a:ext>
            </a:extLst>
          </p:cNvPr>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4763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58ED5">
              <a:alpha val="79000"/>
            </a:srgbClr>
          </a:solidFill>
          <a:ln>
            <a:solidFill>
              <a:srgbClr val="000000"/>
            </a:solidFill>
          </a:ln>
        </p:spPr>
        <p:txBody>
          <a:bodyPr>
            <a:normAutofit/>
          </a:bodyPr>
          <a:lstStyle/>
          <a:p>
            <a:r>
              <a:rPr lang="en-US" dirty="0"/>
              <a:t>Large-scale sampling methods</a:t>
            </a:r>
          </a:p>
        </p:txBody>
      </p:sp>
      <p:sp>
        <p:nvSpPr>
          <p:cNvPr id="7" name="Content Placeholder 6"/>
          <p:cNvSpPr>
            <a:spLocks noGrp="1"/>
          </p:cNvSpPr>
          <p:nvPr>
            <p:ph idx="1"/>
          </p:nvPr>
        </p:nvSpPr>
        <p:spPr>
          <a:xfrm>
            <a:off x="457200" y="1701800"/>
            <a:ext cx="4191000" cy="4745650"/>
          </a:xfrm>
          <a:solidFill>
            <a:srgbClr val="558ED5">
              <a:alpha val="62000"/>
            </a:srgbClr>
          </a:solidFill>
          <a:ln>
            <a:solidFill>
              <a:srgbClr val="000000"/>
            </a:solidFill>
          </a:ln>
        </p:spPr>
        <p:txBody>
          <a:bodyPr>
            <a:normAutofit/>
          </a:bodyPr>
          <a:lstStyle/>
          <a:p>
            <a:pPr>
              <a:buFont typeface="Wingdings" charset="2"/>
              <a:buChar char="Ø"/>
            </a:pPr>
            <a:endParaRPr lang="en-US" dirty="0"/>
          </a:p>
          <a:p>
            <a:pPr>
              <a:buFont typeface="Wingdings" charset="2"/>
              <a:buChar char="Ø"/>
            </a:pPr>
            <a:endParaRPr lang="en-US" dirty="0"/>
          </a:p>
          <a:p>
            <a:pPr>
              <a:buFont typeface="Wingdings" charset="2"/>
              <a:buChar char="Ø"/>
            </a:pPr>
            <a:endParaRPr lang="en-US" dirty="0"/>
          </a:p>
          <a:p>
            <a:pPr>
              <a:buFont typeface="Wingdings" charset="2"/>
              <a:buChar char="Ø"/>
            </a:pPr>
            <a:endParaRPr lang="en-US" dirty="0"/>
          </a:p>
        </p:txBody>
      </p:sp>
      <p:pic>
        <p:nvPicPr>
          <p:cNvPr id="4" name="Content Placeholder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960242" y="1701800"/>
            <a:ext cx="3726558" cy="2159000"/>
          </a:xfrm>
          <a:prstGeom prst="rect">
            <a:avLst/>
          </a:prstGeom>
        </p:spPr>
      </p:pic>
      <p:pic>
        <p:nvPicPr>
          <p:cNvPr id="5" name="Content Placeholder 3" descr="G002064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25271" y="4178300"/>
            <a:ext cx="3761529" cy="226915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49300" y="2044700"/>
            <a:ext cx="3898900" cy="830997"/>
          </a:xfrm>
          <a:prstGeom prst="rect">
            <a:avLst/>
          </a:prstGeom>
          <a:noFill/>
        </p:spPr>
        <p:txBody>
          <a:bodyPr wrap="square" rtlCol="0">
            <a:spAutoFit/>
          </a:bodyPr>
          <a:lstStyle/>
          <a:p>
            <a:pPr marL="342900" indent="-342900">
              <a:buFont typeface="Wingdings" charset="2"/>
              <a:buChar char="Ø"/>
            </a:pPr>
            <a:r>
              <a:rPr lang="en-US" sz="2400" dirty="0"/>
              <a:t>Used quadrats to survey seeded sites  (n=120-200)</a:t>
            </a:r>
          </a:p>
        </p:txBody>
      </p:sp>
      <p:sp>
        <p:nvSpPr>
          <p:cNvPr id="8" name="TextBox 7"/>
          <p:cNvSpPr txBox="1"/>
          <p:nvPr/>
        </p:nvSpPr>
        <p:spPr>
          <a:xfrm>
            <a:off x="749300" y="3272135"/>
            <a:ext cx="3726558" cy="1200329"/>
          </a:xfrm>
          <a:prstGeom prst="rect">
            <a:avLst/>
          </a:prstGeom>
          <a:noFill/>
        </p:spPr>
        <p:txBody>
          <a:bodyPr wrap="square" rtlCol="0">
            <a:spAutoFit/>
          </a:bodyPr>
          <a:lstStyle/>
          <a:p>
            <a:pPr marL="342900" indent="-342900">
              <a:buFont typeface="Wingdings" charset="2"/>
              <a:buChar char="Ø"/>
            </a:pPr>
            <a:r>
              <a:rPr lang="en-US" sz="2400" dirty="0"/>
              <a:t>Surveyed 17 sites across the 3 size classes from 30d to 3y post release</a:t>
            </a:r>
          </a:p>
        </p:txBody>
      </p:sp>
      <p:sp>
        <p:nvSpPr>
          <p:cNvPr id="9" name="TextBox 8"/>
          <p:cNvSpPr txBox="1"/>
          <p:nvPr/>
        </p:nvSpPr>
        <p:spPr>
          <a:xfrm>
            <a:off x="749300" y="4662268"/>
            <a:ext cx="3898900" cy="1200328"/>
          </a:xfrm>
          <a:prstGeom prst="rect">
            <a:avLst/>
          </a:prstGeom>
          <a:noFill/>
        </p:spPr>
        <p:txBody>
          <a:bodyPr wrap="square" rtlCol="0">
            <a:spAutoFit/>
          </a:bodyPr>
          <a:lstStyle/>
          <a:p>
            <a:pPr marL="342900" indent="-342900">
              <a:buFont typeface="Wingdings" charset="2"/>
              <a:buChar char="Ø"/>
            </a:pPr>
            <a:r>
              <a:rPr lang="en-US" sz="2400" dirty="0"/>
              <a:t>7500 quadrat counts performed accumulating in 200 hours of dive time</a:t>
            </a:r>
          </a:p>
        </p:txBody>
      </p:sp>
    </p:spTree>
    <p:extLst>
      <p:ext uri="{BB962C8B-B14F-4D97-AF65-F5344CB8AC3E}">
        <p14:creationId xmlns:p14="http://schemas.microsoft.com/office/powerpoint/2010/main" val="427940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45766" y="4461933"/>
            <a:ext cx="444500" cy="22971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185738"/>
            <a:ext cx="8229600" cy="1143000"/>
          </a:xfrm>
          <a:solidFill>
            <a:schemeClr val="accent6">
              <a:lumMod val="40000"/>
              <a:lumOff val="60000"/>
            </a:schemeClr>
          </a:solidFill>
          <a:ln>
            <a:solidFill>
              <a:srgbClr val="000000"/>
            </a:solidFill>
          </a:ln>
        </p:spPr>
        <p:txBody>
          <a:bodyPr/>
          <a:lstStyle/>
          <a:p>
            <a:r>
              <a:rPr lang="en-US" dirty="0"/>
              <a:t>Large-scale seeding results </a:t>
            </a:r>
          </a:p>
        </p:txBody>
      </p:sp>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1028700" y="1460500"/>
            <a:ext cx="7200900" cy="5298599"/>
          </a:xfrm>
          <a:prstGeom prst="rect">
            <a:avLst/>
          </a:prstGeom>
          <a:noFill/>
          <a:ln>
            <a:noFill/>
          </a:ln>
        </p:spPr>
      </p:pic>
    </p:spTree>
    <p:extLst>
      <p:ext uri="{BB962C8B-B14F-4D97-AF65-F5344CB8AC3E}">
        <p14:creationId xmlns:p14="http://schemas.microsoft.com/office/powerpoint/2010/main" val="2983478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a:ln>
            <a:solidFill>
              <a:srgbClr val="000000"/>
            </a:solidFill>
          </a:ln>
        </p:spPr>
        <p:txBody>
          <a:bodyPr/>
          <a:lstStyle/>
          <a:p>
            <a:r>
              <a:rPr lang="en-US" dirty="0"/>
              <a:t>Large-scale seeding results </a:t>
            </a:r>
          </a:p>
        </p:txBody>
      </p:sp>
      <p:cxnSp>
        <p:nvCxnSpPr>
          <p:cNvPr id="5" name="Straight Connector 4"/>
          <p:cNvCxnSpPr/>
          <p:nvPr/>
        </p:nvCxnSpPr>
        <p:spPr>
          <a:xfrm flipH="1">
            <a:off x="1193800" y="1600200"/>
            <a:ext cx="3" cy="40005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1193803" y="5600700"/>
            <a:ext cx="5037664" cy="423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1192746" y="3312995"/>
            <a:ext cx="5906554" cy="1898294"/>
          </a:xfrm>
          <a:custGeom>
            <a:avLst/>
            <a:gdLst>
              <a:gd name="connsiteX0" fmla="*/ 0 w 3581400"/>
              <a:gd name="connsiteY0" fmla="*/ 0 h 2370667"/>
              <a:gd name="connsiteX1" fmla="*/ 948267 w 3581400"/>
              <a:gd name="connsiteY1" fmla="*/ 1938867 h 2370667"/>
              <a:gd name="connsiteX2" fmla="*/ 3581400 w 3581400"/>
              <a:gd name="connsiteY2" fmla="*/ 2370667 h 2370667"/>
            </a:gdLst>
            <a:ahLst/>
            <a:cxnLst>
              <a:cxn ang="0">
                <a:pos x="connsiteX0" y="connsiteY0"/>
              </a:cxn>
              <a:cxn ang="0">
                <a:pos x="connsiteX1" y="connsiteY1"/>
              </a:cxn>
              <a:cxn ang="0">
                <a:pos x="connsiteX2" y="connsiteY2"/>
              </a:cxn>
            </a:cxnLst>
            <a:rect l="l" t="t" r="r" b="b"/>
            <a:pathLst>
              <a:path w="3581400" h="2370667">
                <a:moveTo>
                  <a:pt x="0" y="0"/>
                </a:moveTo>
                <a:cubicBezTo>
                  <a:pt x="175683" y="771878"/>
                  <a:pt x="351367" y="1543756"/>
                  <a:pt x="948267" y="1938867"/>
                </a:cubicBezTo>
                <a:cubicBezTo>
                  <a:pt x="1545167" y="2333978"/>
                  <a:pt x="3581400" y="2370667"/>
                  <a:pt x="3581400" y="2370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Multiply 17"/>
          <p:cNvSpPr/>
          <p:nvPr/>
        </p:nvSpPr>
        <p:spPr>
          <a:xfrm>
            <a:off x="1107017" y="2226092"/>
            <a:ext cx="245534" cy="270934"/>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Multiply 18"/>
          <p:cNvSpPr/>
          <p:nvPr/>
        </p:nvSpPr>
        <p:spPr>
          <a:xfrm>
            <a:off x="1068931" y="3042061"/>
            <a:ext cx="245534" cy="270934"/>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422406" y="3003954"/>
            <a:ext cx="1210734" cy="523220"/>
          </a:xfrm>
          <a:prstGeom prst="rect">
            <a:avLst/>
          </a:prstGeom>
          <a:noFill/>
        </p:spPr>
        <p:txBody>
          <a:bodyPr wrap="square" rtlCol="0">
            <a:spAutoFit/>
          </a:bodyPr>
          <a:lstStyle/>
          <a:p>
            <a:r>
              <a:rPr lang="en-US" sz="1400" dirty="0"/>
              <a:t>Predicated initial</a:t>
            </a:r>
          </a:p>
        </p:txBody>
      </p:sp>
      <p:sp>
        <p:nvSpPr>
          <p:cNvPr id="21" name="TextBox 20"/>
          <p:cNvSpPr txBox="1"/>
          <p:nvPr/>
        </p:nvSpPr>
        <p:spPr>
          <a:xfrm>
            <a:off x="1371607" y="2198355"/>
            <a:ext cx="1210734" cy="307777"/>
          </a:xfrm>
          <a:prstGeom prst="rect">
            <a:avLst/>
          </a:prstGeom>
          <a:noFill/>
        </p:spPr>
        <p:txBody>
          <a:bodyPr wrap="square" rtlCol="0">
            <a:spAutoFit/>
          </a:bodyPr>
          <a:lstStyle/>
          <a:p>
            <a:r>
              <a:rPr lang="en-US" sz="1400" dirty="0"/>
              <a:t>Actual initial</a:t>
            </a:r>
          </a:p>
        </p:txBody>
      </p:sp>
      <p:cxnSp>
        <p:nvCxnSpPr>
          <p:cNvPr id="23" name="Straight Connector 22"/>
          <p:cNvCxnSpPr/>
          <p:nvPr/>
        </p:nvCxnSpPr>
        <p:spPr>
          <a:xfrm>
            <a:off x="1676405" y="3921536"/>
            <a:ext cx="0" cy="4894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199467" y="4787900"/>
            <a:ext cx="0" cy="423389"/>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rot="16200000">
            <a:off x="-213728" y="3161137"/>
            <a:ext cx="1151466" cy="369332"/>
          </a:xfrm>
          <a:prstGeom prst="rect">
            <a:avLst/>
          </a:prstGeom>
          <a:noFill/>
        </p:spPr>
        <p:txBody>
          <a:bodyPr wrap="square" rtlCol="0">
            <a:spAutoFit/>
          </a:bodyPr>
          <a:lstStyle/>
          <a:p>
            <a:r>
              <a:rPr lang="en-US" dirty="0"/>
              <a:t>% Survival</a:t>
            </a:r>
          </a:p>
        </p:txBody>
      </p:sp>
      <p:sp>
        <p:nvSpPr>
          <p:cNvPr id="27" name="TextBox 26"/>
          <p:cNvSpPr txBox="1"/>
          <p:nvPr/>
        </p:nvSpPr>
        <p:spPr>
          <a:xfrm>
            <a:off x="2506147" y="6031539"/>
            <a:ext cx="2480726" cy="369332"/>
          </a:xfrm>
          <a:prstGeom prst="rect">
            <a:avLst/>
          </a:prstGeom>
          <a:noFill/>
        </p:spPr>
        <p:txBody>
          <a:bodyPr wrap="square" rtlCol="0">
            <a:spAutoFit/>
          </a:bodyPr>
          <a:lstStyle/>
          <a:p>
            <a:r>
              <a:rPr lang="en-US" dirty="0"/>
              <a:t>Days since release</a:t>
            </a:r>
          </a:p>
        </p:txBody>
      </p:sp>
      <p:grpSp>
        <p:nvGrpSpPr>
          <p:cNvPr id="41" name="Group 40"/>
          <p:cNvGrpSpPr/>
          <p:nvPr/>
        </p:nvGrpSpPr>
        <p:grpSpPr>
          <a:xfrm>
            <a:off x="2438413" y="2328333"/>
            <a:ext cx="194727" cy="1083734"/>
            <a:chOff x="2438413" y="2506133"/>
            <a:chExt cx="194727" cy="1083734"/>
          </a:xfrm>
        </p:grpSpPr>
        <p:cxnSp>
          <p:nvCxnSpPr>
            <p:cNvPr id="36" name="Straight Connector 35"/>
            <p:cNvCxnSpPr/>
            <p:nvPr/>
          </p:nvCxnSpPr>
          <p:spPr>
            <a:xfrm>
              <a:off x="2633140" y="2506133"/>
              <a:ext cx="0" cy="1083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2438413" y="2506133"/>
              <a:ext cx="19472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438413" y="3589867"/>
              <a:ext cx="194727"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2620440" y="2623178"/>
            <a:ext cx="1845730" cy="369332"/>
          </a:xfrm>
          <a:prstGeom prst="rect">
            <a:avLst/>
          </a:prstGeom>
          <a:noFill/>
        </p:spPr>
        <p:txBody>
          <a:bodyPr wrap="square" rtlCol="0">
            <a:spAutoFit/>
          </a:bodyPr>
          <a:lstStyle/>
          <a:p>
            <a:r>
              <a:rPr lang="en-US" dirty="0"/>
              <a:t>Initial Loss – 30%</a:t>
            </a:r>
          </a:p>
        </p:txBody>
      </p:sp>
      <p:sp>
        <p:nvSpPr>
          <p:cNvPr id="45" name="TextBox 44"/>
          <p:cNvSpPr txBox="1"/>
          <p:nvPr/>
        </p:nvSpPr>
        <p:spPr>
          <a:xfrm>
            <a:off x="1009657" y="5662207"/>
            <a:ext cx="368292" cy="369332"/>
          </a:xfrm>
          <a:prstGeom prst="rect">
            <a:avLst/>
          </a:prstGeom>
          <a:noFill/>
        </p:spPr>
        <p:txBody>
          <a:bodyPr wrap="square" rtlCol="0">
            <a:spAutoFit/>
          </a:bodyPr>
          <a:lstStyle/>
          <a:p>
            <a:r>
              <a:rPr lang="en-US" dirty="0"/>
              <a:t>0</a:t>
            </a:r>
          </a:p>
        </p:txBody>
      </p:sp>
      <p:sp>
        <p:nvSpPr>
          <p:cNvPr id="46" name="TextBox 45"/>
          <p:cNvSpPr txBox="1"/>
          <p:nvPr/>
        </p:nvSpPr>
        <p:spPr>
          <a:xfrm>
            <a:off x="2916771" y="5687372"/>
            <a:ext cx="651927" cy="369332"/>
          </a:xfrm>
          <a:prstGeom prst="rect">
            <a:avLst/>
          </a:prstGeom>
          <a:noFill/>
        </p:spPr>
        <p:txBody>
          <a:bodyPr wrap="square" rtlCol="0">
            <a:spAutoFit/>
          </a:bodyPr>
          <a:lstStyle/>
          <a:p>
            <a:r>
              <a:rPr lang="en-US" dirty="0"/>
              <a:t>300</a:t>
            </a:r>
          </a:p>
        </p:txBody>
      </p:sp>
      <p:sp>
        <p:nvSpPr>
          <p:cNvPr id="47" name="TextBox 46"/>
          <p:cNvSpPr txBox="1"/>
          <p:nvPr/>
        </p:nvSpPr>
        <p:spPr>
          <a:xfrm>
            <a:off x="1930414" y="5694984"/>
            <a:ext cx="651927" cy="369332"/>
          </a:xfrm>
          <a:prstGeom prst="rect">
            <a:avLst/>
          </a:prstGeom>
          <a:noFill/>
        </p:spPr>
        <p:txBody>
          <a:bodyPr wrap="square" rtlCol="0">
            <a:spAutoFit/>
          </a:bodyPr>
          <a:lstStyle/>
          <a:p>
            <a:r>
              <a:rPr lang="en-US" dirty="0"/>
              <a:t>150</a:t>
            </a:r>
          </a:p>
        </p:txBody>
      </p:sp>
      <p:sp>
        <p:nvSpPr>
          <p:cNvPr id="48" name="TextBox 47"/>
          <p:cNvSpPr txBox="1"/>
          <p:nvPr/>
        </p:nvSpPr>
        <p:spPr>
          <a:xfrm>
            <a:off x="579969" y="2127694"/>
            <a:ext cx="613834" cy="369332"/>
          </a:xfrm>
          <a:prstGeom prst="rect">
            <a:avLst/>
          </a:prstGeom>
          <a:noFill/>
        </p:spPr>
        <p:txBody>
          <a:bodyPr wrap="square" rtlCol="0">
            <a:spAutoFit/>
          </a:bodyPr>
          <a:lstStyle/>
          <a:p>
            <a:r>
              <a:rPr lang="en-US" dirty="0"/>
              <a:t>100</a:t>
            </a:r>
          </a:p>
        </p:txBody>
      </p:sp>
      <p:sp>
        <p:nvSpPr>
          <p:cNvPr id="49" name="TextBox 48"/>
          <p:cNvSpPr txBox="1"/>
          <p:nvPr/>
        </p:nvSpPr>
        <p:spPr>
          <a:xfrm>
            <a:off x="700631" y="3914559"/>
            <a:ext cx="613834" cy="369332"/>
          </a:xfrm>
          <a:prstGeom prst="rect">
            <a:avLst/>
          </a:prstGeom>
          <a:noFill/>
        </p:spPr>
        <p:txBody>
          <a:bodyPr wrap="square" rtlCol="0">
            <a:spAutoFit/>
          </a:bodyPr>
          <a:lstStyle/>
          <a:p>
            <a:r>
              <a:rPr lang="en-US" dirty="0"/>
              <a:t>50</a:t>
            </a:r>
          </a:p>
        </p:txBody>
      </p:sp>
      <p:sp>
        <p:nvSpPr>
          <p:cNvPr id="52" name="TextBox 51"/>
          <p:cNvSpPr txBox="1"/>
          <p:nvPr/>
        </p:nvSpPr>
        <p:spPr>
          <a:xfrm>
            <a:off x="2218278" y="4041698"/>
            <a:ext cx="2338904" cy="369332"/>
          </a:xfrm>
          <a:prstGeom prst="rect">
            <a:avLst/>
          </a:prstGeom>
          <a:noFill/>
        </p:spPr>
        <p:txBody>
          <a:bodyPr wrap="square" rtlCol="0">
            <a:spAutoFit/>
          </a:bodyPr>
          <a:lstStyle/>
          <a:p>
            <a:pPr algn="ctr"/>
            <a:r>
              <a:rPr lang="en-US" dirty="0"/>
              <a:t>M = -0.002767</a:t>
            </a:r>
          </a:p>
        </p:txBody>
      </p:sp>
      <p:cxnSp>
        <p:nvCxnSpPr>
          <p:cNvPr id="53" name="Straight Connector 52"/>
          <p:cNvCxnSpPr/>
          <p:nvPr/>
        </p:nvCxnSpPr>
        <p:spPr>
          <a:xfrm>
            <a:off x="3213100" y="5604933"/>
            <a:ext cx="0" cy="824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2182290" y="5612545"/>
            <a:ext cx="0" cy="824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097488" y="4101989"/>
            <a:ext cx="9525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1098546" y="2321872"/>
            <a:ext cx="9525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4557182" y="2763720"/>
            <a:ext cx="516468" cy="1420930"/>
            <a:chOff x="4557182" y="2763720"/>
            <a:chExt cx="516468" cy="1420930"/>
          </a:xfrm>
        </p:grpSpPr>
        <p:cxnSp>
          <p:nvCxnSpPr>
            <p:cNvPr id="68" name="Straight Connector 67"/>
            <p:cNvCxnSpPr/>
            <p:nvPr/>
          </p:nvCxnSpPr>
          <p:spPr>
            <a:xfrm>
              <a:off x="4707466" y="2763720"/>
              <a:ext cx="12700" cy="142093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4588932" y="4178300"/>
              <a:ext cx="1502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4557182" y="2770070"/>
              <a:ext cx="1502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4707466" y="3500967"/>
              <a:ext cx="366184"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77" name="TextBox 76"/>
          <p:cNvSpPr txBox="1"/>
          <p:nvPr/>
        </p:nvSpPr>
        <p:spPr>
          <a:xfrm>
            <a:off x="5162550" y="3312995"/>
            <a:ext cx="2336800" cy="646331"/>
          </a:xfrm>
          <a:prstGeom prst="rect">
            <a:avLst/>
          </a:prstGeom>
          <a:noFill/>
        </p:spPr>
        <p:txBody>
          <a:bodyPr wrap="square" rtlCol="0">
            <a:spAutoFit/>
          </a:bodyPr>
          <a:lstStyle/>
          <a:p>
            <a:r>
              <a:rPr lang="en-US" dirty="0"/>
              <a:t>Emigration &amp; Predation %?</a:t>
            </a:r>
          </a:p>
        </p:txBody>
      </p:sp>
      <p:cxnSp>
        <p:nvCxnSpPr>
          <p:cNvPr id="6" name="Straight Connector 5"/>
          <p:cNvCxnSpPr>
            <a:stCxn id="21" idx="0"/>
          </p:cNvCxnSpPr>
          <p:nvPr/>
        </p:nvCxnSpPr>
        <p:spPr>
          <a:xfrm flipV="1">
            <a:off x="1976974" y="1803400"/>
            <a:ext cx="330202" cy="394955"/>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307176" y="1587500"/>
            <a:ext cx="3103024" cy="369332"/>
          </a:xfrm>
          <a:prstGeom prst="rect">
            <a:avLst/>
          </a:prstGeom>
          <a:noFill/>
        </p:spPr>
        <p:txBody>
          <a:bodyPr wrap="square" rtlCol="0">
            <a:spAutoFit/>
          </a:bodyPr>
          <a:lstStyle/>
          <a:p>
            <a:r>
              <a:rPr lang="en-US" dirty="0"/>
              <a:t>abalone released/ track area</a:t>
            </a:r>
          </a:p>
        </p:txBody>
      </p:sp>
      <p:sp>
        <p:nvSpPr>
          <p:cNvPr id="39" name="TextBox 38"/>
          <p:cNvSpPr txBox="1"/>
          <p:nvPr/>
        </p:nvSpPr>
        <p:spPr>
          <a:xfrm>
            <a:off x="3928539" y="5685144"/>
            <a:ext cx="651927" cy="369332"/>
          </a:xfrm>
          <a:prstGeom prst="rect">
            <a:avLst/>
          </a:prstGeom>
          <a:noFill/>
        </p:spPr>
        <p:txBody>
          <a:bodyPr wrap="square" rtlCol="0">
            <a:spAutoFit/>
          </a:bodyPr>
          <a:lstStyle/>
          <a:p>
            <a:r>
              <a:rPr lang="en-US" dirty="0"/>
              <a:t>450</a:t>
            </a:r>
          </a:p>
        </p:txBody>
      </p:sp>
      <p:cxnSp>
        <p:nvCxnSpPr>
          <p:cNvPr id="43" name="Straight Connector 42"/>
          <p:cNvCxnSpPr/>
          <p:nvPr/>
        </p:nvCxnSpPr>
        <p:spPr>
          <a:xfrm>
            <a:off x="4199467" y="5612545"/>
            <a:ext cx="0" cy="824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836586" y="5677196"/>
            <a:ext cx="651927" cy="369332"/>
          </a:xfrm>
          <a:prstGeom prst="rect">
            <a:avLst/>
          </a:prstGeom>
          <a:noFill/>
        </p:spPr>
        <p:txBody>
          <a:bodyPr wrap="square" rtlCol="0">
            <a:spAutoFit/>
          </a:bodyPr>
          <a:lstStyle/>
          <a:p>
            <a:r>
              <a:rPr lang="en-US" dirty="0"/>
              <a:t>600</a:t>
            </a:r>
          </a:p>
        </p:txBody>
      </p:sp>
      <p:cxnSp>
        <p:nvCxnSpPr>
          <p:cNvPr id="50" name="Straight Connector 49"/>
          <p:cNvCxnSpPr/>
          <p:nvPr/>
        </p:nvCxnSpPr>
        <p:spPr>
          <a:xfrm>
            <a:off x="5130800" y="5612545"/>
            <a:ext cx="0" cy="8243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6899275" y="5020789"/>
            <a:ext cx="40005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435725" y="4340349"/>
            <a:ext cx="1327150" cy="646331"/>
          </a:xfrm>
          <a:prstGeom prst="rect">
            <a:avLst/>
          </a:prstGeom>
          <a:noFill/>
        </p:spPr>
        <p:txBody>
          <a:bodyPr wrap="square" rtlCol="0">
            <a:spAutoFit/>
          </a:bodyPr>
          <a:lstStyle/>
          <a:p>
            <a:r>
              <a:rPr lang="en-US" dirty="0"/>
              <a:t>Harvest size</a:t>
            </a:r>
          </a:p>
          <a:p>
            <a:r>
              <a:rPr lang="en-US" dirty="0"/>
              <a:t>(114mmSL)</a:t>
            </a:r>
          </a:p>
        </p:txBody>
      </p:sp>
    </p:spTree>
    <p:extLst>
      <p:ext uri="{BB962C8B-B14F-4D97-AF65-F5344CB8AC3E}">
        <p14:creationId xmlns:p14="http://schemas.microsoft.com/office/powerpoint/2010/main" val="10823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4"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32095-9B7F-754A-B98E-370B665DCEC1}"/>
              </a:ext>
            </a:extLst>
          </p:cNvPr>
          <p:cNvSpPr>
            <a:spLocks noGrp="1"/>
          </p:cNvSpPr>
          <p:nvPr>
            <p:ph type="title"/>
          </p:nvPr>
        </p:nvSpPr>
        <p:spPr>
          <a:xfrm>
            <a:off x="457200" y="298701"/>
            <a:ext cx="5149516" cy="1143000"/>
          </a:xfrm>
        </p:spPr>
        <p:txBody>
          <a:bodyPr>
            <a:normAutofit fontScale="90000"/>
          </a:bodyPr>
          <a:lstStyle/>
          <a:p>
            <a:r>
              <a:rPr lang="en-US" dirty="0"/>
              <a:t>Private Security anti-poaching</a:t>
            </a:r>
          </a:p>
        </p:txBody>
      </p:sp>
      <p:sp>
        <p:nvSpPr>
          <p:cNvPr id="3" name="Content Placeholder 2">
            <a:extLst>
              <a:ext uri="{FF2B5EF4-FFF2-40B4-BE49-F238E27FC236}">
                <a16:creationId xmlns:a16="http://schemas.microsoft.com/office/drawing/2014/main" id="{C9FD230C-E31D-A14D-8990-B1F69ADD2B8E}"/>
              </a:ext>
            </a:extLst>
          </p:cNvPr>
          <p:cNvSpPr>
            <a:spLocks noGrp="1"/>
          </p:cNvSpPr>
          <p:nvPr>
            <p:ph idx="1"/>
          </p:nvPr>
        </p:nvSpPr>
        <p:spPr>
          <a:xfrm>
            <a:off x="457200" y="2209633"/>
            <a:ext cx="8229600" cy="4525963"/>
          </a:xfrm>
        </p:spPr>
        <p:txBody>
          <a:bodyPr>
            <a:normAutofit/>
          </a:bodyPr>
          <a:lstStyle/>
          <a:p>
            <a:r>
              <a:rPr lang="en-US" dirty="0" err="1"/>
              <a:t>Surveilance</a:t>
            </a:r>
            <a:r>
              <a:rPr lang="en-US" dirty="0"/>
              <a:t> and monitoring</a:t>
            </a:r>
          </a:p>
          <a:p>
            <a:r>
              <a:rPr lang="en-US" dirty="0"/>
              <a:t>Interception of poachers </a:t>
            </a:r>
          </a:p>
          <a:p>
            <a:r>
              <a:rPr lang="en-US" dirty="0"/>
              <a:t>Prosecutions</a:t>
            </a:r>
          </a:p>
          <a:p>
            <a:r>
              <a:rPr lang="en-US" dirty="0"/>
              <a:t>Intelligence</a:t>
            </a:r>
          </a:p>
          <a:p>
            <a:r>
              <a:rPr lang="en-US" dirty="0"/>
              <a:t>Combined operations with state agencies</a:t>
            </a:r>
          </a:p>
          <a:p>
            <a:r>
              <a:rPr lang="en-US" dirty="0" err="1"/>
              <a:t>Organised</a:t>
            </a:r>
            <a:r>
              <a:rPr lang="en-US" dirty="0"/>
              <a:t> crime boss prosecutions</a:t>
            </a:r>
          </a:p>
        </p:txBody>
      </p:sp>
      <p:pic>
        <p:nvPicPr>
          <p:cNvPr id="5" name="Picture 4">
            <a:extLst>
              <a:ext uri="{FF2B5EF4-FFF2-40B4-BE49-F238E27FC236}">
                <a16:creationId xmlns:a16="http://schemas.microsoft.com/office/drawing/2014/main" id="{EB9B9B7A-ADC6-A741-8F4E-D49011250CC2}"/>
              </a:ext>
            </a:extLst>
          </p:cNvPr>
          <p:cNvPicPr>
            <a:picLocks noChangeAspect="1"/>
          </p:cNvPicPr>
          <p:nvPr/>
        </p:nvPicPr>
        <p:blipFill>
          <a:blip r:embed="rId2"/>
          <a:stretch>
            <a:fillRect/>
          </a:stretch>
        </p:blipFill>
        <p:spPr>
          <a:xfrm>
            <a:off x="6160168" y="0"/>
            <a:ext cx="2959768" cy="2725705"/>
          </a:xfrm>
          <a:prstGeom prst="rect">
            <a:avLst/>
          </a:prstGeom>
        </p:spPr>
      </p:pic>
    </p:spTree>
    <p:extLst>
      <p:ext uri="{BB962C8B-B14F-4D97-AF65-F5344CB8AC3E}">
        <p14:creationId xmlns:p14="http://schemas.microsoft.com/office/powerpoint/2010/main" val="515208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C8029B00-CBF0-C74B-B473-C1D104ED9C7C}"/>
              </a:ext>
            </a:extLst>
          </p:cNvPr>
          <p:cNvSpPr>
            <a:spLocks noGrp="1" noChangeArrowheads="1"/>
          </p:cNvSpPr>
          <p:nvPr>
            <p:ph type="title"/>
          </p:nvPr>
        </p:nvSpPr>
        <p:spPr>
          <a:xfrm>
            <a:off x="457200" y="-9823"/>
            <a:ext cx="8229600" cy="1143000"/>
          </a:xfrm>
        </p:spPr>
        <p:txBody>
          <a:bodyPr/>
          <a:lstStyle/>
          <a:p>
            <a:r>
              <a:rPr lang="en-US" altLang="en-US" dirty="0">
                <a:ea typeface="ＭＳ Ｐゴシック" panose="020B0600070205080204" pitchFamily="34" charset="-128"/>
              </a:rPr>
              <a:t>Fishery Management Failure</a:t>
            </a:r>
          </a:p>
        </p:txBody>
      </p:sp>
      <p:pic>
        <p:nvPicPr>
          <p:cNvPr id="16386" name="Picture 6">
            <a:extLst>
              <a:ext uri="{FF2B5EF4-FFF2-40B4-BE49-F238E27FC236}">
                <a16:creationId xmlns:a16="http://schemas.microsoft.com/office/drawing/2014/main" id="{855563AE-8499-6E4D-9A20-79C94F8C040B}"/>
              </a:ext>
            </a:extLst>
          </p:cNvPr>
          <p:cNvPicPr>
            <a:picLocks noChangeAspect="1"/>
          </p:cNvPicPr>
          <p:nvPr/>
        </p:nvPicPr>
        <p:blipFill>
          <a:blip r:embed="rId2" cstate="screen">
            <a:extLst>
              <a:ext uri="{28A0092B-C50C-407E-A947-70E740481C1C}">
                <a14:useLocalDpi xmlns:a14="http://schemas.microsoft.com/office/drawing/2010/main"/>
              </a:ext>
            </a:extLst>
          </a:blip>
          <a:srcRect t="12346"/>
          <a:stretch>
            <a:fillRect/>
          </a:stretch>
        </p:blipFill>
        <p:spPr bwMode="auto">
          <a:xfrm>
            <a:off x="452584" y="1117694"/>
            <a:ext cx="8249206" cy="57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7" descr="P1010011">
            <a:extLst>
              <a:ext uri="{FF2B5EF4-FFF2-40B4-BE49-F238E27FC236}">
                <a16:creationId xmlns:a16="http://schemas.microsoft.com/office/drawing/2014/main" id="{1CECC008-269D-E34E-9090-9D65AD6841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1856" y="2195513"/>
            <a:ext cx="20891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10">
            <a:extLst>
              <a:ext uri="{FF2B5EF4-FFF2-40B4-BE49-F238E27FC236}">
                <a16:creationId xmlns:a16="http://schemas.microsoft.com/office/drawing/2014/main" id="{6B31D80D-0B83-2B4F-822D-1012481AA94F}"/>
              </a:ext>
            </a:extLst>
          </p:cNvPr>
          <p:cNvSpPr txBox="1">
            <a:spLocks noChangeArrowheads="1"/>
          </p:cNvSpPr>
          <p:nvPr/>
        </p:nvSpPr>
        <p:spPr bwMode="auto">
          <a:xfrm>
            <a:off x="2411413" y="5516563"/>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a:solidFill>
                  <a:srgbClr val="000000"/>
                </a:solidFill>
              </a:rPr>
              <a:t>Legal Fishery</a:t>
            </a:r>
          </a:p>
        </p:txBody>
      </p:sp>
      <p:sp>
        <p:nvSpPr>
          <p:cNvPr id="16391" name="TextBox 11">
            <a:extLst>
              <a:ext uri="{FF2B5EF4-FFF2-40B4-BE49-F238E27FC236}">
                <a16:creationId xmlns:a16="http://schemas.microsoft.com/office/drawing/2014/main" id="{80797842-77F7-2F4E-8416-05686A696811}"/>
              </a:ext>
            </a:extLst>
          </p:cNvPr>
          <p:cNvSpPr txBox="1">
            <a:spLocks noChangeArrowheads="1"/>
          </p:cNvSpPr>
          <p:nvPr/>
        </p:nvSpPr>
        <p:spPr bwMode="auto">
          <a:xfrm>
            <a:off x="6875463" y="5157788"/>
            <a:ext cx="1430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a:solidFill>
                  <a:srgbClr val="000000"/>
                </a:solidFill>
              </a:rPr>
              <a:t>Aquaculture</a:t>
            </a:r>
          </a:p>
        </p:txBody>
      </p:sp>
      <p:sp>
        <p:nvSpPr>
          <p:cNvPr id="16392" name="TextBox 12">
            <a:extLst>
              <a:ext uri="{FF2B5EF4-FFF2-40B4-BE49-F238E27FC236}">
                <a16:creationId xmlns:a16="http://schemas.microsoft.com/office/drawing/2014/main" id="{A558076E-8262-4146-8400-3D9CD82B2CA4}"/>
              </a:ext>
            </a:extLst>
          </p:cNvPr>
          <p:cNvSpPr txBox="1">
            <a:spLocks noChangeArrowheads="1"/>
          </p:cNvSpPr>
          <p:nvPr/>
        </p:nvSpPr>
        <p:spPr bwMode="auto">
          <a:xfrm>
            <a:off x="6562725" y="3789363"/>
            <a:ext cx="1609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a:solidFill>
                  <a:srgbClr val="000000"/>
                </a:solidFill>
              </a:rPr>
              <a:t>Illegal Fishery</a:t>
            </a:r>
          </a:p>
        </p:txBody>
      </p:sp>
      <p:sp>
        <p:nvSpPr>
          <p:cNvPr id="2" name="Curved Down Arrow 1">
            <a:extLst>
              <a:ext uri="{FF2B5EF4-FFF2-40B4-BE49-F238E27FC236}">
                <a16:creationId xmlns:a16="http://schemas.microsoft.com/office/drawing/2014/main" id="{825F8FDB-5F95-8E4D-8992-9BDD3A04F220}"/>
              </a:ext>
            </a:extLst>
          </p:cNvPr>
          <p:cNvSpPr/>
          <p:nvPr/>
        </p:nvSpPr>
        <p:spPr>
          <a:xfrm rot="18627897">
            <a:off x="4082180" y="3395429"/>
            <a:ext cx="2274204" cy="913216"/>
          </a:xfrm>
          <a:prstGeom prst="curvedDownArrow">
            <a:avLst>
              <a:gd name="adj1" fmla="val 25000"/>
              <a:gd name="adj2" fmla="val 50000"/>
              <a:gd name="adj3" fmla="val 44476"/>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9A5E93DC-0F8F-D641-B749-1FE9DC0B8B85}"/>
              </a:ext>
            </a:extLst>
          </p:cNvPr>
          <p:cNvSpPr txBox="1"/>
          <p:nvPr/>
        </p:nvSpPr>
        <p:spPr>
          <a:xfrm>
            <a:off x="1236133" y="1473200"/>
            <a:ext cx="5294976" cy="369332"/>
          </a:xfrm>
          <a:prstGeom prst="rect">
            <a:avLst/>
          </a:prstGeom>
          <a:noFill/>
        </p:spPr>
        <p:txBody>
          <a:bodyPr wrap="none" rtlCol="0">
            <a:spAutoFit/>
          </a:bodyPr>
          <a:lstStyle/>
          <a:p>
            <a:r>
              <a:rPr lang="en-US" b="1" dirty="0"/>
              <a:t>South African Abalone Production (Tons whole mass) </a:t>
            </a:r>
          </a:p>
        </p:txBody>
      </p:sp>
      <p:sp>
        <p:nvSpPr>
          <p:cNvPr id="4" name="TextBox 3">
            <a:extLst>
              <a:ext uri="{FF2B5EF4-FFF2-40B4-BE49-F238E27FC236}">
                <a16:creationId xmlns:a16="http://schemas.microsoft.com/office/drawing/2014/main" id="{8C601948-ABB2-0042-A6F3-DF04F1E20FAA}"/>
              </a:ext>
            </a:extLst>
          </p:cNvPr>
          <p:cNvSpPr txBox="1"/>
          <p:nvPr/>
        </p:nvSpPr>
        <p:spPr>
          <a:xfrm>
            <a:off x="4438156" y="2696361"/>
            <a:ext cx="1350498" cy="646331"/>
          </a:xfrm>
          <a:prstGeom prst="rect">
            <a:avLst/>
          </a:prstGeom>
          <a:noFill/>
        </p:spPr>
        <p:txBody>
          <a:bodyPr wrap="none" rtlCol="0">
            <a:spAutoFit/>
          </a:bodyPr>
          <a:lstStyle/>
          <a:p>
            <a:r>
              <a:rPr lang="en-US" dirty="0"/>
              <a:t>Why? </a:t>
            </a:r>
          </a:p>
          <a:p>
            <a:r>
              <a:rPr lang="en-US" dirty="0"/>
              <a:t>What to do?</a:t>
            </a:r>
          </a:p>
        </p:txBody>
      </p:sp>
    </p:spTree>
    <p:extLst>
      <p:ext uri="{BB962C8B-B14F-4D97-AF65-F5344CB8AC3E}">
        <p14:creationId xmlns:p14="http://schemas.microsoft.com/office/powerpoint/2010/main" val="2660771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48DB54-57E4-1C47-B2E9-70A25A7A1153}"/>
              </a:ext>
            </a:extLst>
          </p:cNvPr>
          <p:cNvSpPr>
            <a:spLocks noGrp="1"/>
          </p:cNvSpPr>
          <p:nvPr>
            <p:ph type="title"/>
          </p:nvPr>
        </p:nvSpPr>
        <p:spPr/>
        <p:txBody>
          <a:bodyPr/>
          <a:lstStyle/>
          <a:p>
            <a:r>
              <a:rPr lang="en-US" dirty="0"/>
              <a:t>Reactive Policing – Marine Drive</a:t>
            </a:r>
          </a:p>
        </p:txBody>
      </p:sp>
      <p:pic>
        <p:nvPicPr>
          <p:cNvPr id="6" name="Picture 5">
            <a:extLst>
              <a:ext uri="{FF2B5EF4-FFF2-40B4-BE49-F238E27FC236}">
                <a16:creationId xmlns:a16="http://schemas.microsoft.com/office/drawing/2014/main" id="{C385A20D-D51F-A44A-941B-4F46D430CFD3}"/>
              </a:ext>
            </a:extLst>
          </p:cNvPr>
          <p:cNvPicPr>
            <a:picLocks noChangeAspect="1"/>
          </p:cNvPicPr>
          <p:nvPr/>
        </p:nvPicPr>
        <p:blipFill>
          <a:blip r:embed="rId2"/>
          <a:stretch>
            <a:fillRect/>
          </a:stretch>
        </p:blipFill>
        <p:spPr>
          <a:xfrm>
            <a:off x="0" y="1714500"/>
            <a:ext cx="9144000" cy="5143500"/>
          </a:xfrm>
          <a:prstGeom prst="rect">
            <a:avLst/>
          </a:prstGeom>
        </p:spPr>
      </p:pic>
    </p:spTree>
    <p:extLst>
      <p:ext uri="{BB962C8B-B14F-4D97-AF65-F5344CB8AC3E}">
        <p14:creationId xmlns:p14="http://schemas.microsoft.com/office/powerpoint/2010/main" val="3282693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B1D096-839E-644F-9A85-5B450C875014}"/>
              </a:ext>
            </a:extLst>
          </p:cNvPr>
          <p:cNvPicPr>
            <a:picLocks noChangeAspect="1"/>
          </p:cNvPicPr>
          <p:nvPr/>
        </p:nvPicPr>
        <p:blipFill>
          <a:blip r:embed="rId2"/>
          <a:stretch>
            <a:fillRect/>
          </a:stretch>
        </p:blipFill>
        <p:spPr>
          <a:xfrm>
            <a:off x="537882" y="0"/>
            <a:ext cx="8068235" cy="6858000"/>
          </a:xfrm>
          <a:prstGeom prst="rect">
            <a:avLst/>
          </a:prstGeom>
        </p:spPr>
      </p:pic>
      <p:sp>
        <p:nvSpPr>
          <p:cNvPr id="2" name="Title 1">
            <a:extLst>
              <a:ext uri="{FF2B5EF4-FFF2-40B4-BE49-F238E27FC236}">
                <a16:creationId xmlns:a16="http://schemas.microsoft.com/office/drawing/2014/main" id="{BBFF8E83-0E84-5048-9C66-B8F108FAFD00}"/>
              </a:ext>
            </a:extLst>
          </p:cNvPr>
          <p:cNvSpPr>
            <a:spLocks noGrp="1"/>
          </p:cNvSpPr>
          <p:nvPr>
            <p:ph type="title"/>
          </p:nvPr>
        </p:nvSpPr>
        <p:spPr/>
        <p:txBody>
          <a:bodyPr/>
          <a:lstStyle/>
          <a:p>
            <a:r>
              <a:rPr lang="en-US" dirty="0">
                <a:solidFill>
                  <a:schemeClr val="bg1"/>
                </a:solidFill>
              </a:rPr>
              <a:t>K9 detection</a:t>
            </a:r>
          </a:p>
        </p:txBody>
      </p:sp>
    </p:spTree>
    <p:extLst>
      <p:ext uri="{BB962C8B-B14F-4D97-AF65-F5344CB8AC3E}">
        <p14:creationId xmlns:p14="http://schemas.microsoft.com/office/powerpoint/2010/main" val="2489508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09894-DC32-7A49-A907-F24718B4DE67}"/>
              </a:ext>
            </a:extLst>
          </p:cNvPr>
          <p:cNvPicPr>
            <a:picLocks noChangeAspect="1"/>
          </p:cNvPicPr>
          <p:nvPr/>
        </p:nvPicPr>
        <p:blipFill>
          <a:blip r:embed="rId2"/>
          <a:stretch>
            <a:fillRect/>
          </a:stretch>
        </p:blipFill>
        <p:spPr>
          <a:xfrm>
            <a:off x="-1106906" y="16319"/>
            <a:ext cx="12192000" cy="6858000"/>
          </a:xfrm>
          <a:prstGeom prst="rect">
            <a:avLst/>
          </a:prstGeom>
        </p:spPr>
      </p:pic>
      <p:sp>
        <p:nvSpPr>
          <p:cNvPr id="2" name="Title 1">
            <a:extLst>
              <a:ext uri="{FF2B5EF4-FFF2-40B4-BE49-F238E27FC236}">
                <a16:creationId xmlns:a16="http://schemas.microsoft.com/office/drawing/2014/main" id="{DB1F0824-3911-9F4D-B807-EA603F824D87}"/>
              </a:ext>
            </a:extLst>
          </p:cNvPr>
          <p:cNvSpPr>
            <a:spLocks noGrp="1"/>
          </p:cNvSpPr>
          <p:nvPr>
            <p:ph type="title"/>
          </p:nvPr>
        </p:nvSpPr>
        <p:spPr/>
        <p:txBody>
          <a:bodyPr/>
          <a:lstStyle/>
          <a:p>
            <a:r>
              <a:rPr lang="en-US" dirty="0" err="1"/>
              <a:t>Organised</a:t>
            </a:r>
            <a:r>
              <a:rPr lang="en-US" dirty="0"/>
              <a:t> Crime Intelligence</a:t>
            </a:r>
          </a:p>
        </p:txBody>
      </p:sp>
      <p:sp>
        <p:nvSpPr>
          <p:cNvPr id="5" name="TextBox 4">
            <a:extLst>
              <a:ext uri="{FF2B5EF4-FFF2-40B4-BE49-F238E27FC236}">
                <a16:creationId xmlns:a16="http://schemas.microsoft.com/office/drawing/2014/main" id="{0C2141C6-2E27-CC4D-B33B-6669DA7B7EE9}"/>
              </a:ext>
            </a:extLst>
          </p:cNvPr>
          <p:cNvSpPr txBox="1"/>
          <p:nvPr/>
        </p:nvSpPr>
        <p:spPr>
          <a:xfrm>
            <a:off x="457200" y="2760983"/>
            <a:ext cx="3494226" cy="1384995"/>
          </a:xfrm>
          <a:prstGeom prst="rect">
            <a:avLst/>
          </a:prstGeom>
          <a:noFill/>
        </p:spPr>
        <p:txBody>
          <a:bodyPr wrap="none" rtlCol="0">
            <a:spAutoFit/>
          </a:bodyPr>
          <a:lstStyle/>
          <a:p>
            <a:r>
              <a:rPr lang="en-US" sz="2800" dirty="0">
                <a:solidFill>
                  <a:schemeClr val="bg1"/>
                </a:solidFill>
              </a:rPr>
              <a:t>Shipping container </a:t>
            </a:r>
          </a:p>
          <a:p>
            <a:r>
              <a:rPr lang="en-US" sz="2800" dirty="0">
                <a:solidFill>
                  <a:schemeClr val="bg1"/>
                </a:solidFill>
              </a:rPr>
              <a:t>20,000 units abalone</a:t>
            </a:r>
          </a:p>
          <a:p>
            <a:r>
              <a:rPr lang="en-US" sz="2800" dirty="0">
                <a:solidFill>
                  <a:schemeClr val="bg1"/>
                </a:solidFill>
              </a:rPr>
              <a:t>Port Elizabeth </a:t>
            </a:r>
            <a:r>
              <a:rPr lang="en-US" sz="2800" dirty="0" err="1">
                <a:solidFill>
                  <a:schemeClr val="bg1"/>
                </a:solidFill>
              </a:rPr>
              <a:t>Harbour</a:t>
            </a:r>
            <a:endParaRPr lang="en-US" sz="2800" dirty="0">
              <a:solidFill>
                <a:schemeClr val="bg1"/>
              </a:solidFill>
            </a:endParaRPr>
          </a:p>
        </p:txBody>
      </p:sp>
      <p:pic>
        <p:nvPicPr>
          <p:cNvPr id="7" name="Picture 6">
            <a:extLst>
              <a:ext uri="{FF2B5EF4-FFF2-40B4-BE49-F238E27FC236}">
                <a16:creationId xmlns:a16="http://schemas.microsoft.com/office/drawing/2014/main" id="{81CF21BB-C398-434F-909D-FFD9634EEBD6}"/>
              </a:ext>
            </a:extLst>
          </p:cNvPr>
          <p:cNvPicPr>
            <a:picLocks noChangeAspect="1"/>
          </p:cNvPicPr>
          <p:nvPr/>
        </p:nvPicPr>
        <p:blipFill>
          <a:blip r:embed="rId3"/>
          <a:stretch>
            <a:fillRect/>
          </a:stretch>
        </p:blipFill>
        <p:spPr>
          <a:xfrm>
            <a:off x="6136105" y="2237650"/>
            <a:ext cx="4293936" cy="2415339"/>
          </a:xfrm>
          <a:prstGeom prst="rect">
            <a:avLst/>
          </a:prstGeom>
        </p:spPr>
      </p:pic>
    </p:spTree>
    <p:extLst>
      <p:ext uri="{BB962C8B-B14F-4D97-AF65-F5344CB8AC3E}">
        <p14:creationId xmlns:p14="http://schemas.microsoft.com/office/powerpoint/2010/main" val="527931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03ED9-3921-6949-987D-A5DC5E43C4CE}"/>
              </a:ext>
            </a:extLst>
          </p:cNvPr>
          <p:cNvSpPr>
            <a:spLocks noGrp="1"/>
          </p:cNvSpPr>
          <p:nvPr>
            <p:ph type="title"/>
          </p:nvPr>
        </p:nvSpPr>
        <p:spPr>
          <a:xfrm>
            <a:off x="5709448" y="274638"/>
            <a:ext cx="3434552" cy="1143000"/>
          </a:xfrm>
        </p:spPr>
        <p:txBody>
          <a:bodyPr>
            <a:normAutofit/>
          </a:bodyPr>
          <a:lstStyle/>
          <a:p>
            <a:r>
              <a:rPr lang="en-US" dirty="0"/>
              <a:t>Prosecutions</a:t>
            </a:r>
          </a:p>
        </p:txBody>
      </p:sp>
      <p:pic>
        <p:nvPicPr>
          <p:cNvPr id="5" name="Content Placeholder 4">
            <a:extLst>
              <a:ext uri="{FF2B5EF4-FFF2-40B4-BE49-F238E27FC236}">
                <a16:creationId xmlns:a16="http://schemas.microsoft.com/office/drawing/2014/main" id="{F62DAB9C-0B96-EA49-86AF-901D2FED9850}"/>
              </a:ext>
            </a:extLst>
          </p:cNvPr>
          <p:cNvPicPr>
            <a:picLocks noGrp="1" noChangeAspect="1"/>
          </p:cNvPicPr>
          <p:nvPr>
            <p:ph idx="4294967295"/>
          </p:nvPr>
        </p:nvPicPr>
        <p:blipFill>
          <a:blip r:embed="rId2"/>
          <a:stretch>
            <a:fillRect/>
          </a:stretch>
        </p:blipFill>
        <p:spPr>
          <a:xfrm>
            <a:off x="0" y="106363"/>
            <a:ext cx="5710238" cy="4992687"/>
          </a:xfrm>
        </p:spPr>
      </p:pic>
      <p:pic>
        <p:nvPicPr>
          <p:cNvPr id="6" name="Picture 5">
            <a:extLst>
              <a:ext uri="{FF2B5EF4-FFF2-40B4-BE49-F238E27FC236}">
                <a16:creationId xmlns:a16="http://schemas.microsoft.com/office/drawing/2014/main" id="{EA8E2F11-0CF8-A649-B8D8-D743D4A9F8DA}"/>
              </a:ext>
            </a:extLst>
          </p:cNvPr>
          <p:cNvPicPr>
            <a:picLocks noChangeAspect="1"/>
          </p:cNvPicPr>
          <p:nvPr/>
        </p:nvPicPr>
        <p:blipFill>
          <a:blip r:embed="rId3"/>
          <a:stretch>
            <a:fillRect/>
          </a:stretch>
        </p:blipFill>
        <p:spPr>
          <a:xfrm>
            <a:off x="5709449" y="2237874"/>
            <a:ext cx="3434551" cy="2550694"/>
          </a:xfrm>
          <a:prstGeom prst="rect">
            <a:avLst/>
          </a:prstGeom>
        </p:spPr>
      </p:pic>
      <p:pic>
        <p:nvPicPr>
          <p:cNvPr id="8" name="Picture 7">
            <a:extLst>
              <a:ext uri="{FF2B5EF4-FFF2-40B4-BE49-F238E27FC236}">
                <a16:creationId xmlns:a16="http://schemas.microsoft.com/office/drawing/2014/main" id="{ED07C3EB-99CE-994C-974E-CDDD5C4DA85C}"/>
              </a:ext>
            </a:extLst>
          </p:cNvPr>
          <p:cNvPicPr>
            <a:picLocks noChangeAspect="1"/>
          </p:cNvPicPr>
          <p:nvPr/>
        </p:nvPicPr>
        <p:blipFill>
          <a:blip r:embed="rId4"/>
          <a:stretch>
            <a:fillRect/>
          </a:stretch>
        </p:blipFill>
        <p:spPr>
          <a:xfrm>
            <a:off x="0" y="5098921"/>
            <a:ext cx="7747000" cy="1066800"/>
          </a:xfrm>
          <a:prstGeom prst="rect">
            <a:avLst/>
          </a:prstGeom>
        </p:spPr>
      </p:pic>
      <p:pic>
        <p:nvPicPr>
          <p:cNvPr id="10" name="Picture 9">
            <a:extLst>
              <a:ext uri="{FF2B5EF4-FFF2-40B4-BE49-F238E27FC236}">
                <a16:creationId xmlns:a16="http://schemas.microsoft.com/office/drawing/2014/main" id="{55FF35A6-E711-014A-A0EA-C6994052AB91}"/>
              </a:ext>
            </a:extLst>
          </p:cNvPr>
          <p:cNvPicPr>
            <a:picLocks noChangeAspect="1"/>
          </p:cNvPicPr>
          <p:nvPr/>
        </p:nvPicPr>
        <p:blipFill>
          <a:blip r:embed="rId5"/>
          <a:stretch>
            <a:fillRect/>
          </a:stretch>
        </p:blipFill>
        <p:spPr>
          <a:xfrm>
            <a:off x="-48795" y="6112953"/>
            <a:ext cx="8001000" cy="1003300"/>
          </a:xfrm>
          <a:prstGeom prst="rect">
            <a:avLst/>
          </a:prstGeom>
        </p:spPr>
      </p:pic>
    </p:spTree>
    <p:extLst>
      <p:ext uri="{BB962C8B-B14F-4D97-AF65-F5344CB8AC3E}">
        <p14:creationId xmlns:p14="http://schemas.microsoft.com/office/powerpoint/2010/main" val="845078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0E6D-F9C1-2F45-9EDC-8A92B80966B3}"/>
              </a:ext>
            </a:extLst>
          </p:cNvPr>
          <p:cNvSpPr>
            <a:spLocks noGrp="1"/>
          </p:cNvSpPr>
          <p:nvPr>
            <p:ph type="title"/>
          </p:nvPr>
        </p:nvSpPr>
        <p:spPr>
          <a:xfrm>
            <a:off x="457200" y="-152400"/>
            <a:ext cx="8229600" cy="1143000"/>
          </a:xfrm>
        </p:spPr>
        <p:txBody>
          <a:bodyPr/>
          <a:lstStyle/>
          <a:p>
            <a:r>
              <a:rPr lang="en-US" dirty="0"/>
              <a:t>Poaching Effort</a:t>
            </a:r>
          </a:p>
        </p:txBody>
      </p:sp>
      <p:pic>
        <p:nvPicPr>
          <p:cNvPr id="4" name="Picture 3">
            <a:extLst>
              <a:ext uri="{FF2B5EF4-FFF2-40B4-BE49-F238E27FC236}">
                <a16:creationId xmlns:a16="http://schemas.microsoft.com/office/drawing/2014/main" id="{2A8437DD-48A7-1A46-BA6D-AFA8F388AD4E}"/>
              </a:ext>
            </a:extLst>
          </p:cNvPr>
          <p:cNvPicPr>
            <a:picLocks noChangeAspect="1"/>
          </p:cNvPicPr>
          <p:nvPr/>
        </p:nvPicPr>
        <p:blipFill rotWithShape="1">
          <a:blip r:embed="rId2"/>
          <a:srcRect b="26470"/>
          <a:stretch/>
        </p:blipFill>
        <p:spPr>
          <a:xfrm>
            <a:off x="3754473" y="4369904"/>
            <a:ext cx="1635053" cy="2137341"/>
          </a:xfrm>
          <a:prstGeom prst="rect">
            <a:avLst/>
          </a:prstGeom>
        </p:spPr>
      </p:pic>
      <p:pic>
        <p:nvPicPr>
          <p:cNvPr id="5" name="Picture 4">
            <a:extLst>
              <a:ext uri="{FF2B5EF4-FFF2-40B4-BE49-F238E27FC236}">
                <a16:creationId xmlns:a16="http://schemas.microsoft.com/office/drawing/2014/main" id="{E8F1DC13-4A79-B04E-BA27-BA24D55F0ECA}"/>
              </a:ext>
            </a:extLst>
          </p:cNvPr>
          <p:cNvPicPr>
            <a:picLocks noChangeAspect="1"/>
          </p:cNvPicPr>
          <p:nvPr/>
        </p:nvPicPr>
        <p:blipFill>
          <a:blip r:embed="rId3"/>
          <a:stretch>
            <a:fillRect/>
          </a:stretch>
        </p:blipFill>
        <p:spPr>
          <a:xfrm>
            <a:off x="0" y="990600"/>
            <a:ext cx="9144000" cy="3379304"/>
          </a:xfrm>
          <a:prstGeom prst="rect">
            <a:avLst/>
          </a:prstGeom>
        </p:spPr>
      </p:pic>
      <p:pic>
        <p:nvPicPr>
          <p:cNvPr id="7" name="Picture 5" descr="Picture 158">
            <a:extLst>
              <a:ext uri="{FF2B5EF4-FFF2-40B4-BE49-F238E27FC236}">
                <a16:creationId xmlns:a16="http://schemas.microsoft.com/office/drawing/2014/main" id="{AB9679B5-7053-0649-A9CE-F2B36B381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18563"/>
            <a:ext cx="2656598" cy="198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IMG_0528">
            <a:extLst>
              <a:ext uri="{FF2B5EF4-FFF2-40B4-BE49-F238E27FC236}">
                <a16:creationId xmlns:a16="http://schemas.microsoft.com/office/drawing/2014/main" id="{9BD55D26-62E2-BB40-A02B-9174FC7FD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404" y="4369903"/>
            <a:ext cx="3203261" cy="213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276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0B28-6249-614C-822D-63687A1A7738}"/>
              </a:ext>
            </a:extLst>
          </p:cNvPr>
          <p:cNvSpPr>
            <a:spLocks noGrp="1"/>
          </p:cNvSpPr>
          <p:nvPr>
            <p:ph type="title"/>
          </p:nvPr>
        </p:nvSpPr>
        <p:spPr>
          <a:xfrm>
            <a:off x="322265" y="-192506"/>
            <a:ext cx="8229600" cy="1143000"/>
          </a:xfrm>
        </p:spPr>
        <p:txBody>
          <a:bodyPr/>
          <a:lstStyle/>
          <a:p>
            <a:r>
              <a:rPr lang="en-US" dirty="0"/>
              <a:t>Confiscated Abalone</a:t>
            </a:r>
          </a:p>
        </p:txBody>
      </p:sp>
      <p:pic>
        <p:nvPicPr>
          <p:cNvPr id="6" name="Picture 5" descr="2014-05-25 10.49.03.jpg">
            <a:extLst>
              <a:ext uri="{FF2B5EF4-FFF2-40B4-BE49-F238E27FC236}">
                <a16:creationId xmlns:a16="http://schemas.microsoft.com/office/drawing/2014/main" id="{C52E603E-036D-7549-84E6-2CEA682840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437481"/>
            <a:ext cx="2987675"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E282BA0-2B07-EF4D-8E2D-372C182AD922}"/>
              </a:ext>
            </a:extLst>
          </p:cNvPr>
          <p:cNvPicPr>
            <a:picLocks noChangeAspect="1"/>
          </p:cNvPicPr>
          <p:nvPr/>
        </p:nvPicPr>
        <p:blipFill>
          <a:blip r:embed="rId3"/>
          <a:stretch>
            <a:fillRect/>
          </a:stretch>
        </p:blipFill>
        <p:spPr>
          <a:xfrm>
            <a:off x="576470" y="870640"/>
            <a:ext cx="5579855" cy="5579855"/>
          </a:xfrm>
          <a:prstGeom prst="rect">
            <a:avLst/>
          </a:prstGeom>
        </p:spPr>
      </p:pic>
    </p:spTree>
    <p:extLst>
      <p:ext uri="{BB962C8B-B14F-4D97-AF65-F5344CB8AC3E}">
        <p14:creationId xmlns:p14="http://schemas.microsoft.com/office/powerpoint/2010/main" val="2347415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1164284" y="0"/>
            <a:chExt cx="7979716" cy="5652299"/>
          </a:xfrm>
        </p:grpSpPr>
        <p:pic>
          <p:nvPicPr>
            <p:cNvPr id="6" name="Picture 5" descr="IMG_15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4141" y="0"/>
              <a:ext cx="3989859" cy="2992394"/>
            </a:xfrm>
            <a:prstGeom prst="rect">
              <a:avLst/>
            </a:prstGeom>
          </p:spPr>
        </p:pic>
        <p:pic>
          <p:nvPicPr>
            <p:cNvPr id="8" name="Picture 7" descr="Hamburg 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142" y="2992394"/>
              <a:ext cx="3989858" cy="2659905"/>
            </a:xfrm>
            <a:prstGeom prst="rect">
              <a:avLst/>
            </a:prstGeom>
          </p:spPr>
        </p:pic>
        <p:pic>
          <p:nvPicPr>
            <p:cNvPr id="9" name="Picture 8" descr="G038302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284" y="2874014"/>
              <a:ext cx="3989857" cy="2778285"/>
            </a:xfrm>
            <a:prstGeom prst="rect">
              <a:avLst/>
            </a:prstGeom>
          </p:spPr>
        </p:pic>
        <p:pic>
          <p:nvPicPr>
            <p:cNvPr id="5" name="Picture 4" descr="Hamburg- July 2013 02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284" y="0"/>
              <a:ext cx="3989858" cy="2992394"/>
            </a:xfrm>
            <a:prstGeom prst="rect">
              <a:avLst/>
            </a:prstGeom>
          </p:spPr>
        </p:pic>
      </p:grpSp>
      <p:sp>
        <p:nvSpPr>
          <p:cNvPr id="2" name="Title 1">
            <a:extLst>
              <a:ext uri="{FF2B5EF4-FFF2-40B4-BE49-F238E27FC236}">
                <a16:creationId xmlns:a16="http://schemas.microsoft.com/office/drawing/2014/main" id="{0D3606FE-8577-B04A-967E-D33A4BD30BC7}"/>
              </a:ext>
            </a:extLst>
          </p:cNvPr>
          <p:cNvSpPr>
            <a:spLocks noGrp="1"/>
          </p:cNvSpPr>
          <p:nvPr>
            <p:ph type="title"/>
          </p:nvPr>
        </p:nvSpPr>
        <p:spPr>
          <a:xfrm>
            <a:off x="1371600" y="435"/>
            <a:ext cx="8229600" cy="1143000"/>
          </a:xfrm>
        </p:spPr>
        <p:txBody>
          <a:bodyPr/>
          <a:lstStyle/>
          <a:p>
            <a:r>
              <a:rPr lang="en-US" dirty="0"/>
              <a:t>Community Partnership</a:t>
            </a:r>
          </a:p>
        </p:txBody>
      </p:sp>
    </p:spTree>
    <p:extLst>
      <p:ext uri="{BB962C8B-B14F-4D97-AF65-F5344CB8AC3E}">
        <p14:creationId xmlns:p14="http://schemas.microsoft.com/office/powerpoint/2010/main" val="4028793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Content Placeholder 2"/>
          <p:cNvSpPr txBox="1">
            <a:spLocks/>
          </p:cNvSpPr>
          <p:nvPr/>
        </p:nvSpPr>
        <p:spPr>
          <a:xfrm>
            <a:off x="1229783" y="1481667"/>
            <a:ext cx="7186084" cy="3818466"/>
          </a:xfrm>
          <a:prstGeom prst="rect">
            <a:avLst/>
          </a:prstGeom>
          <a:solidFill>
            <a:schemeClr val="bg1">
              <a:alpha val="69000"/>
            </a:schemeClr>
          </a:solidFill>
          <a:ln w="19050" cmpd="sng">
            <a:solidFill>
              <a:srgbClr val="000000"/>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Combination of secure rights to rebuild and protect stock incentivized investment of US$2.5 to date</a:t>
            </a:r>
          </a:p>
          <a:p>
            <a:r>
              <a:rPr lang="en-US" sz="2400" dirty="0"/>
              <a:t>Poaching effort suppressed in cooperation with agencies of state</a:t>
            </a:r>
          </a:p>
          <a:p>
            <a:r>
              <a:rPr lang="en-US" sz="2400" dirty="0"/>
              <a:t>Evidence of population recovery </a:t>
            </a:r>
          </a:p>
          <a:p>
            <a:r>
              <a:rPr lang="en-US" sz="2400" dirty="0"/>
              <a:t>Rights holder applied for first harvest permit </a:t>
            </a:r>
          </a:p>
          <a:p>
            <a:r>
              <a:rPr lang="en-US" sz="2400" dirty="0"/>
              <a:t>Principles could be used for fishery governance reform in commercial fishery zones.</a:t>
            </a:r>
          </a:p>
          <a:p>
            <a:r>
              <a:rPr lang="en-US" sz="2400" dirty="0"/>
              <a:t>Community Partnership model</a:t>
            </a:r>
          </a:p>
        </p:txBody>
      </p:sp>
      <p:sp>
        <p:nvSpPr>
          <p:cNvPr id="4" name="Title 1"/>
          <p:cNvSpPr txBox="1">
            <a:spLocks/>
          </p:cNvSpPr>
          <p:nvPr/>
        </p:nvSpPr>
        <p:spPr>
          <a:xfrm>
            <a:off x="3117849" y="287603"/>
            <a:ext cx="2908301" cy="906462"/>
          </a:xfrm>
          <a:prstGeom prst="rect">
            <a:avLst/>
          </a:prstGeom>
          <a:solidFill>
            <a:srgbClr val="FFFFFF">
              <a:alpha val="53000"/>
            </a:srgbClr>
          </a:solidFill>
          <a:ln w="12700" cmpd="sng">
            <a:solidFill>
              <a:srgbClr val="000000"/>
            </a:solid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Conclusion</a:t>
            </a:r>
          </a:p>
        </p:txBody>
      </p:sp>
    </p:spTree>
    <p:extLst>
      <p:ext uri="{BB962C8B-B14F-4D97-AF65-F5344CB8AC3E}">
        <p14:creationId xmlns:p14="http://schemas.microsoft.com/office/powerpoint/2010/main" val="38077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BB6CBC-A518-0047-AE87-73B8A7C97E87}"/>
              </a:ext>
            </a:extLst>
          </p:cNvPr>
          <p:cNvSpPr>
            <a:spLocks noGrp="1"/>
          </p:cNvSpPr>
          <p:nvPr>
            <p:ph type="title"/>
          </p:nvPr>
        </p:nvSpPr>
        <p:spPr/>
        <p:txBody>
          <a:bodyPr/>
          <a:lstStyle/>
          <a:p>
            <a:r>
              <a:rPr lang="en-US" dirty="0"/>
              <a:t>Evidence</a:t>
            </a:r>
          </a:p>
        </p:txBody>
      </p:sp>
      <p:sp>
        <p:nvSpPr>
          <p:cNvPr id="4" name="Content Placeholder 3">
            <a:extLst>
              <a:ext uri="{FF2B5EF4-FFF2-40B4-BE49-F238E27FC236}">
                <a16:creationId xmlns:a16="http://schemas.microsoft.com/office/drawing/2014/main" id="{DF89AE8E-647E-6D41-B187-321598C98E29}"/>
              </a:ext>
            </a:extLst>
          </p:cNvPr>
          <p:cNvSpPr>
            <a:spLocks noGrp="1"/>
          </p:cNvSpPr>
          <p:nvPr>
            <p:ph idx="1"/>
          </p:nvPr>
        </p:nvSpPr>
        <p:spPr>
          <a:xfrm>
            <a:off x="457200" y="1600200"/>
            <a:ext cx="8229600" cy="1922489"/>
          </a:xfrm>
        </p:spPr>
        <p:txBody>
          <a:bodyPr/>
          <a:lstStyle/>
          <a:p>
            <a:r>
              <a:rPr lang="en-US" dirty="0"/>
              <a:t>Unique anatomical features</a:t>
            </a:r>
          </a:p>
          <a:p>
            <a:pPr lvl="1"/>
            <a:r>
              <a:rPr lang="en-US" dirty="0"/>
              <a:t>Ribbed shell</a:t>
            </a:r>
          </a:p>
          <a:p>
            <a:pPr lvl="1"/>
            <a:r>
              <a:rPr lang="en-US" dirty="0" err="1"/>
              <a:t>Epipodial</a:t>
            </a:r>
            <a:r>
              <a:rPr lang="en-US" dirty="0"/>
              <a:t> tentacles</a:t>
            </a:r>
          </a:p>
        </p:txBody>
      </p:sp>
      <p:pic>
        <p:nvPicPr>
          <p:cNvPr id="5" name="Picture 2" descr="Ab close b.jpg">
            <a:extLst>
              <a:ext uri="{FF2B5EF4-FFF2-40B4-BE49-F238E27FC236}">
                <a16:creationId xmlns:a16="http://schemas.microsoft.com/office/drawing/2014/main" id="{C56F1F5C-D701-624B-81A0-5201AFF95E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6714" y="3755036"/>
            <a:ext cx="4137285" cy="310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Abalone dish china.jpg">
            <a:extLst>
              <a:ext uri="{FF2B5EF4-FFF2-40B4-BE49-F238E27FC236}">
                <a16:creationId xmlns:a16="http://schemas.microsoft.com/office/drawing/2014/main" id="{A72B1FB8-0D7C-2D42-9475-541E7249F0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88471"/>
            <a:ext cx="3897443" cy="306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6C536B4-7BFD-7749-9552-AB07B6CABD3F}"/>
              </a:ext>
            </a:extLst>
          </p:cNvPr>
          <p:cNvPicPr>
            <a:picLocks noChangeAspect="1"/>
          </p:cNvPicPr>
          <p:nvPr/>
        </p:nvPicPr>
        <p:blipFill>
          <a:blip r:embed="rId4"/>
          <a:stretch>
            <a:fillRect/>
          </a:stretch>
        </p:blipFill>
        <p:spPr>
          <a:xfrm>
            <a:off x="5785817" y="464695"/>
            <a:ext cx="3358183" cy="3290341"/>
          </a:xfrm>
          <a:prstGeom prst="rect">
            <a:avLst/>
          </a:prstGeom>
        </p:spPr>
      </p:pic>
    </p:spTree>
    <p:extLst>
      <p:ext uri="{BB962C8B-B14F-4D97-AF65-F5344CB8AC3E}">
        <p14:creationId xmlns:p14="http://schemas.microsoft.com/office/powerpoint/2010/main" val="3937360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F7C26-4451-E24F-A470-008F0B5183C9}"/>
              </a:ext>
            </a:extLst>
          </p:cNvPr>
          <p:cNvPicPr>
            <a:picLocks noChangeAspect="1"/>
          </p:cNvPicPr>
          <p:nvPr/>
        </p:nvPicPr>
        <p:blipFill>
          <a:blip r:embed="rId2"/>
          <a:stretch>
            <a:fillRect/>
          </a:stretch>
        </p:blipFill>
        <p:spPr>
          <a:xfrm>
            <a:off x="5066675" y="1600199"/>
            <a:ext cx="4102481" cy="4525963"/>
          </a:xfrm>
          <a:prstGeom prst="rect">
            <a:avLst/>
          </a:prstGeom>
        </p:spPr>
      </p:pic>
      <p:sp>
        <p:nvSpPr>
          <p:cNvPr id="5" name="Title 4">
            <a:extLst>
              <a:ext uri="{FF2B5EF4-FFF2-40B4-BE49-F238E27FC236}">
                <a16:creationId xmlns:a16="http://schemas.microsoft.com/office/drawing/2014/main" id="{54FFA32A-E1E1-B942-A2E4-C1BDFFFDF716}"/>
              </a:ext>
            </a:extLst>
          </p:cNvPr>
          <p:cNvSpPr>
            <a:spLocks noGrp="1"/>
          </p:cNvSpPr>
          <p:nvPr>
            <p:ph type="title"/>
          </p:nvPr>
        </p:nvSpPr>
        <p:spPr/>
        <p:txBody>
          <a:bodyPr/>
          <a:lstStyle/>
          <a:p>
            <a:r>
              <a:rPr lang="en-US" dirty="0"/>
              <a:t>Meat Key features</a:t>
            </a:r>
          </a:p>
        </p:txBody>
      </p:sp>
      <p:sp>
        <p:nvSpPr>
          <p:cNvPr id="6" name="Content Placeholder 5">
            <a:extLst>
              <a:ext uri="{FF2B5EF4-FFF2-40B4-BE49-F238E27FC236}">
                <a16:creationId xmlns:a16="http://schemas.microsoft.com/office/drawing/2014/main" id="{976592D0-8DBD-264D-93CA-EFAEEB030D0C}"/>
              </a:ext>
            </a:extLst>
          </p:cNvPr>
          <p:cNvSpPr>
            <a:spLocks noGrp="1"/>
          </p:cNvSpPr>
          <p:nvPr>
            <p:ph idx="1"/>
          </p:nvPr>
        </p:nvSpPr>
        <p:spPr>
          <a:xfrm>
            <a:off x="457200" y="1600200"/>
            <a:ext cx="4609475" cy="4525963"/>
          </a:xfrm>
        </p:spPr>
        <p:txBody>
          <a:bodyPr/>
          <a:lstStyle/>
          <a:p>
            <a:r>
              <a:rPr lang="en-US" dirty="0"/>
              <a:t>Size of foot</a:t>
            </a:r>
          </a:p>
          <a:p>
            <a:r>
              <a:rPr lang="en-US" dirty="0"/>
              <a:t>Shape – muscle attachment, frill</a:t>
            </a:r>
          </a:p>
          <a:p>
            <a:r>
              <a:rPr lang="en-US" dirty="0"/>
              <a:t>Anatomy of </a:t>
            </a:r>
            <a:r>
              <a:rPr lang="en-US" dirty="0" err="1"/>
              <a:t>epipodial</a:t>
            </a:r>
            <a:r>
              <a:rPr lang="en-US" dirty="0"/>
              <a:t> tentacles</a:t>
            </a:r>
          </a:p>
        </p:txBody>
      </p:sp>
    </p:spTree>
    <p:extLst>
      <p:ext uri="{BB962C8B-B14F-4D97-AF65-F5344CB8AC3E}">
        <p14:creationId xmlns:p14="http://schemas.microsoft.com/office/powerpoint/2010/main" val="2581453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2CDB0-5025-E842-AB7A-6BA57F687989}"/>
              </a:ext>
            </a:extLst>
          </p:cNvPr>
          <p:cNvSpPr>
            <a:spLocks noGrp="1"/>
          </p:cNvSpPr>
          <p:nvPr>
            <p:ph type="title"/>
          </p:nvPr>
        </p:nvSpPr>
        <p:spPr/>
        <p:txBody>
          <a:bodyPr/>
          <a:lstStyle/>
          <a:p>
            <a:r>
              <a:rPr lang="en-US" dirty="0"/>
              <a:t>Flawed Fishing Rights </a:t>
            </a:r>
          </a:p>
        </p:txBody>
      </p:sp>
      <p:sp>
        <p:nvSpPr>
          <p:cNvPr id="3" name="Content Placeholder 2">
            <a:extLst>
              <a:ext uri="{FF2B5EF4-FFF2-40B4-BE49-F238E27FC236}">
                <a16:creationId xmlns:a16="http://schemas.microsoft.com/office/drawing/2014/main" id="{34AF113B-C559-1D49-8E90-E1A2F9D23B7F}"/>
              </a:ext>
            </a:extLst>
          </p:cNvPr>
          <p:cNvSpPr>
            <a:spLocks noGrp="1"/>
          </p:cNvSpPr>
          <p:nvPr>
            <p:ph idx="1"/>
          </p:nvPr>
        </p:nvSpPr>
        <p:spPr>
          <a:xfrm>
            <a:off x="457200" y="1600200"/>
            <a:ext cx="6502400" cy="4525963"/>
          </a:xfrm>
        </p:spPr>
        <p:txBody>
          <a:bodyPr>
            <a:normAutofit fontScale="85000" lnSpcReduction="20000"/>
          </a:bodyPr>
          <a:lstStyle/>
          <a:p>
            <a:pPr marL="0" indent="0">
              <a:buNone/>
            </a:pPr>
            <a:r>
              <a:rPr lang="en-US" dirty="0"/>
              <a:t>No Incentive or Institutional Arrangements for rights holders to invest in resource rebuilding, protection and value maximization.</a:t>
            </a:r>
          </a:p>
          <a:p>
            <a:pPr marL="0" indent="0">
              <a:buNone/>
            </a:pPr>
            <a:endParaRPr lang="en-US" dirty="0"/>
          </a:p>
          <a:p>
            <a:r>
              <a:rPr lang="en-US" dirty="0"/>
              <a:t>Short term rights – one year</a:t>
            </a:r>
          </a:p>
          <a:p>
            <a:r>
              <a:rPr lang="en-US" dirty="0"/>
              <a:t>Constant threat of fishery closure</a:t>
            </a:r>
          </a:p>
          <a:p>
            <a:r>
              <a:rPr lang="en-US" dirty="0"/>
              <a:t>Fishing zones not exclusive</a:t>
            </a:r>
          </a:p>
          <a:p>
            <a:r>
              <a:rPr lang="en-US" dirty="0"/>
              <a:t>Rights not transferable</a:t>
            </a:r>
          </a:p>
          <a:p>
            <a:r>
              <a:rPr lang="en-US" dirty="0"/>
              <a:t>Catch Quota’s not economically </a:t>
            </a:r>
          </a:p>
          <a:p>
            <a:pPr marL="0" indent="0">
              <a:buNone/>
            </a:pPr>
            <a:r>
              <a:rPr lang="en-US" dirty="0"/>
              <a:t>     viable (500kg/y)</a:t>
            </a:r>
          </a:p>
        </p:txBody>
      </p:sp>
      <p:pic>
        <p:nvPicPr>
          <p:cNvPr id="4" name="Picture 3" descr="Screen Shot 2015-10-02 at 11.25.59 AM.png">
            <a:extLst>
              <a:ext uri="{FF2B5EF4-FFF2-40B4-BE49-F238E27FC236}">
                <a16:creationId xmlns:a16="http://schemas.microsoft.com/office/drawing/2014/main" id="{03554B08-EB67-2540-B45D-DA0798C3FBA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88683" y="2541337"/>
            <a:ext cx="3555317" cy="3767388"/>
          </a:xfrm>
          <a:prstGeom prst="rect">
            <a:avLst/>
          </a:prstGeom>
          <a:solidFill>
            <a:schemeClr val="bg1">
              <a:lumMod val="50000"/>
              <a:alpha val="27000"/>
            </a:schemeClr>
          </a:solidFill>
        </p:spPr>
      </p:pic>
    </p:spTree>
    <p:extLst>
      <p:ext uri="{BB962C8B-B14F-4D97-AF65-F5344CB8AC3E}">
        <p14:creationId xmlns:p14="http://schemas.microsoft.com/office/powerpoint/2010/main" val="203372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1618"/>
          </a:xfrm>
          <a:prstGeom prst="rect">
            <a:avLst/>
          </a:prstGeom>
        </p:spPr>
      </p:pic>
      <p:sp>
        <p:nvSpPr>
          <p:cNvPr id="8" name="TextBox 7"/>
          <p:cNvSpPr txBox="1"/>
          <p:nvPr/>
        </p:nvSpPr>
        <p:spPr>
          <a:xfrm>
            <a:off x="1028700" y="1663700"/>
            <a:ext cx="3177237" cy="830997"/>
          </a:xfrm>
          <a:prstGeom prst="rect">
            <a:avLst/>
          </a:prstGeom>
          <a:noFill/>
        </p:spPr>
        <p:txBody>
          <a:bodyPr wrap="square" rtlCol="0">
            <a:spAutoFit/>
          </a:bodyPr>
          <a:lstStyle/>
          <a:p>
            <a:r>
              <a:rPr lang="en-US" sz="4800" dirty="0"/>
              <a:t>Thank you! </a:t>
            </a:r>
          </a:p>
        </p:txBody>
      </p:sp>
    </p:spTree>
    <p:extLst>
      <p:ext uri="{BB962C8B-B14F-4D97-AF65-F5344CB8AC3E}">
        <p14:creationId xmlns:p14="http://schemas.microsoft.com/office/powerpoint/2010/main" val="363271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0C7F-DFBE-4B4F-925E-38F023B70463}"/>
              </a:ext>
            </a:extLst>
          </p:cNvPr>
          <p:cNvSpPr>
            <a:spLocks noGrp="1"/>
          </p:cNvSpPr>
          <p:nvPr>
            <p:ph type="title"/>
          </p:nvPr>
        </p:nvSpPr>
        <p:spPr/>
        <p:txBody>
          <a:bodyPr>
            <a:normAutofit fontScale="90000"/>
          </a:bodyPr>
          <a:lstStyle/>
          <a:p>
            <a:r>
              <a:rPr lang="en-US" dirty="0"/>
              <a:t>Traditional Fishery Management Tools Ineffective </a:t>
            </a:r>
          </a:p>
        </p:txBody>
      </p:sp>
      <p:sp>
        <p:nvSpPr>
          <p:cNvPr id="3" name="Content Placeholder 2">
            <a:extLst>
              <a:ext uri="{FF2B5EF4-FFF2-40B4-BE49-F238E27FC236}">
                <a16:creationId xmlns:a16="http://schemas.microsoft.com/office/drawing/2014/main" id="{BEDCE9C6-352D-0846-ADE0-E0D9123E8B38}"/>
              </a:ext>
            </a:extLst>
          </p:cNvPr>
          <p:cNvSpPr>
            <a:spLocks noGrp="1"/>
          </p:cNvSpPr>
          <p:nvPr>
            <p:ph idx="1"/>
          </p:nvPr>
        </p:nvSpPr>
        <p:spPr/>
        <p:txBody>
          <a:bodyPr>
            <a:normAutofit fontScale="77500" lnSpcReduction="20000"/>
          </a:bodyPr>
          <a:lstStyle/>
          <a:p>
            <a:r>
              <a:rPr lang="en-US" dirty="0"/>
              <a:t>Traditional top-down fishing authority ‘command and control’ approach</a:t>
            </a:r>
          </a:p>
          <a:p>
            <a:r>
              <a:rPr lang="en-US" dirty="0"/>
              <a:t>Main management focus areas:</a:t>
            </a:r>
          </a:p>
          <a:p>
            <a:pPr lvl="1"/>
            <a:r>
              <a:rPr lang="en-US" dirty="0"/>
              <a:t>Setting of Total Allowable Catch (TAC) and catch quota allocation.</a:t>
            </a:r>
          </a:p>
          <a:p>
            <a:pPr lvl="1"/>
            <a:r>
              <a:rPr lang="en-US" dirty="0"/>
              <a:t>Fishing effort limitation</a:t>
            </a:r>
          </a:p>
          <a:p>
            <a:r>
              <a:rPr lang="en-US" dirty="0"/>
              <a:t>Lacks tools for managing the ‘</a:t>
            </a:r>
            <a:r>
              <a:rPr lang="en-US" b="1" dirty="0"/>
              <a:t>Human Dimension</a:t>
            </a:r>
            <a:r>
              <a:rPr lang="en-US" dirty="0"/>
              <a:t>’ of the fishery</a:t>
            </a:r>
          </a:p>
          <a:p>
            <a:pPr lvl="1"/>
            <a:r>
              <a:rPr lang="en-US" dirty="0"/>
              <a:t>Use of </a:t>
            </a:r>
            <a:r>
              <a:rPr lang="en-US" b="1" dirty="0"/>
              <a:t>economic drivers </a:t>
            </a:r>
            <a:r>
              <a:rPr lang="en-US" dirty="0"/>
              <a:t>to encourage investment in resource rebuilding</a:t>
            </a:r>
          </a:p>
          <a:p>
            <a:pPr lvl="1"/>
            <a:r>
              <a:rPr lang="en-US" dirty="0"/>
              <a:t>C</a:t>
            </a:r>
            <a:r>
              <a:rPr lang="en-US" b="1" dirty="0"/>
              <a:t>o-managemen</a:t>
            </a:r>
            <a:r>
              <a:rPr lang="en-US" dirty="0"/>
              <a:t>t institutions to empower resource custodianship and community buy-in to legal resource use</a:t>
            </a:r>
          </a:p>
          <a:p>
            <a:pPr lvl="1"/>
            <a:r>
              <a:rPr lang="en-US" dirty="0"/>
              <a:t>I</a:t>
            </a:r>
            <a:r>
              <a:rPr lang="en-US" b="1" dirty="0"/>
              <a:t>ncentives</a:t>
            </a:r>
            <a:r>
              <a:rPr lang="en-US" dirty="0"/>
              <a:t> to maximize harvest value (value chain approach)</a:t>
            </a:r>
          </a:p>
          <a:p>
            <a:endParaRPr lang="en-US" dirty="0"/>
          </a:p>
          <a:p>
            <a:pPr marL="457200" lvl="1" indent="0">
              <a:buNone/>
            </a:pPr>
            <a:endParaRPr lang="en-US" dirty="0"/>
          </a:p>
        </p:txBody>
      </p:sp>
    </p:spTree>
    <p:extLst>
      <p:ext uri="{BB962C8B-B14F-4D97-AF65-F5344CB8AC3E}">
        <p14:creationId xmlns:p14="http://schemas.microsoft.com/office/powerpoint/2010/main" val="1942959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FDBDB-760B-1D45-8281-EDC32B17AF78}"/>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93812A9F-1E61-2C43-89C3-A9DAB3711A86}"/>
              </a:ext>
            </a:extLst>
          </p:cNvPr>
          <p:cNvSpPr>
            <a:spLocks noGrp="1"/>
          </p:cNvSpPr>
          <p:nvPr>
            <p:ph idx="1"/>
          </p:nvPr>
        </p:nvSpPr>
        <p:spPr/>
        <p:txBody>
          <a:bodyPr>
            <a:normAutofit fontScale="92500" lnSpcReduction="10000"/>
          </a:bodyPr>
          <a:lstStyle/>
          <a:p>
            <a:r>
              <a:rPr lang="en-US" dirty="0"/>
              <a:t>Institutional failure</a:t>
            </a:r>
          </a:p>
          <a:p>
            <a:pPr lvl="1"/>
            <a:r>
              <a:rPr lang="en-US" dirty="0"/>
              <a:t>Rights lack legitimacy</a:t>
            </a:r>
          </a:p>
          <a:p>
            <a:pPr lvl="1"/>
            <a:r>
              <a:rPr lang="en-US" dirty="0"/>
              <a:t>Poaching an acceptable livelihood in communities</a:t>
            </a:r>
          </a:p>
          <a:p>
            <a:pPr lvl="1"/>
            <a:r>
              <a:rPr lang="en-US" dirty="0" err="1"/>
              <a:t>Organised</a:t>
            </a:r>
            <a:r>
              <a:rPr lang="en-US" dirty="0"/>
              <a:t> crime and drugs eroding community social fabric</a:t>
            </a:r>
          </a:p>
          <a:p>
            <a:pPr lvl="1"/>
            <a:r>
              <a:rPr lang="en-US" dirty="0"/>
              <a:t>Rent seeking with quotas and confiscated abalone</a:t>
            </a:r>
          </a:p>
          <a:p>
            <a:pPr lvl="1"/>
            <a:r>
              <a:rPr lang="en-US" dirty="0"/>
              <a:t>$200 million illegal value chain – untaxed</a:t>
            </a:r>
          </a:p>
          <a:p>
            <a:pPr lvl="1"/>
            <a:r>
              <a:rPr lang="en-US" dirty="0"/>
              <a:t>Huge value lost – low quality product</a:t>
            </a:r>
          </a:p>
          <a:p>
            <a:pPr lvl="1"/>
            <a:r>
              <a:rPr lang="en-US" dirty="0"/>
              <a:t>Livelihood, jobs, education and community </a:t>
            </a:r>
            <a:r>
              <a:rPr lang="en-US" dirty="0" err="1"/>
              <a:t>upliftment</a:t>
            </a:r>
            <a:r>
              <a:rPr lang="en-US" dirty="0"/>
              <a:t> opportunities lost</a:t>
            </a:r>
          </a:p>
        </p:txBody>
      </p:sp>
    </p:spTree>
    <p:extLst>
      <p:ext uri="{BB962C8B-B14F-4D97-AF65-F5344CB8AC3E}">
        <p14:creationId xmlns:p14="http://schemas.microsoft.com/office/powerpoint/2010/main" val="758765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arine Ranching Guideline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4749" y="1213380"/>
            <a:ext cx="9268749"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587500" y="3258872"/>
            <a:ext cx="6769100" cy="965201"/>
          </a:xfrm>
          <a:prstGeom prst="rect">
            <a:avLst/>
          </a:prstGeom>
          <a:solidFill>
            <a:srgbClr val="FFFF00">
              <a:alpha val="36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AC9B9-F9C5-464B-AE8B-CBCAE5F9B434}"/>
              </a:ext>
            </a:extLst>
          </p:cNvPr>
          <p:cNvSpPr>
            <a:spLocks noGrp="1"/>
          </p:cNvSpPr>
          <p:nvPr>
            <p:ph type="title"/>
          </p:nvPr>
        </p:nvSpPr>
        <p:spPr>
          <a:solidFill>
            <a:schemeClr val="tx2">
              <a:lumMod val="20000"/>
              <a:lumOff val="80000"/>
              <a:alpha val="70000"/>
            </a:schemeClr>
          </a:solidFill>
        </p:spPr>
        <p:txBody>
          <a:bodyPr>
            <a:normAutofit fontScale="90000"/>
          </a:bodyPr>
          <a:lstStyle/>
          <a:p>
            <a:r>
              <a:rPr lang="en-US" dirty="0"/>
              <a:t>A Potential Solution to the Abalone Fishery Crisis…</a:t>
            </a:r>
          </a:p>
        </p:txBody>
      </p:sp>
    </p:spTree>
    <p:extLst>
      <p:ext uri="{BB962C8B-B14F-4D97-AF65-F5344CB8AC3E}">
        <p14:creationId xmlns:p14="http://schemas.microsoft.com/office/powerpoint/2010/main" val="77068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1ABAB-5E2A-E94E-A40E-95F46F656D73}"/>
              </a:ext>
            </a:extLst>
          </p:cNvPr>
          <p:cNvSpPr>
            <a:spLocks noGrp="1"/>
          </p:cNvSpPr>
          <p:nvPr>
            <p:ph type="title"/>
          </p:nvPr>
        </p:nvSpPr>
        <p:spPr/>
        <p:txBody>
          <a:bodyPr>
            <a:normAutofit fontScale="90000"/>
          </a:bodyPr>
          <a:lstStyle/>
          <a:p>
            <a:r>
              <a:rPr lang="en-US" dirty="0"/>
              <a:t>What’s Different about the Ranching and Stock Enhancement Policy?</a:t>
            </a:r>
          </a:p>
        </p:txBody>
      </p:sp>
      <p:sp>
        <p:nvSpPr>
          <p:cNvPr id="3" name="Content Placeholder 2">
            <a:extLst>
              <a:ext uri="{FF2B5EF4-FFF2-40B4-BE49-F238E27FC236}">
                <a16:creationId xmlns:a16="http://schemas.microsoft.com/office/drawing/2014/main" id="{177826D9-44FF-374E-B4EF-148CA3A90B6B}"/>
              </a:ext>
            </a:extLst>
          </p:cNvPr>
          <p:cNvSpPr>
            <a:spLocks noGrp="1"/>
          </p:cNvSpPr>
          <p:nvPr>
            <p:ph idx="1"/>
          </p:nvPr>
        </p:nvSpPr>
        <p:spPr/>
        <p:txBody>
          <a:bodyPr/>
          <a:lstStyle/>
          <a:p>
            <a:r>
              <a:rPr lang="en-US" dirty="0"/>
              <a:t>Long term rights (15y)</a:t>
            </a:r>
          </a:p>
          <a:p>
            <a:r>
              <a:rPr lang="en-US" dirty="0"/>
              <a:t>Rights holder exclusive TURFs</a:t>
            </a:r>
          </a:p>
          <a:p>
            <a:r>
              <a:rPr lang="en-US" dirty="0"/>
              <a:t>Legal right by rights holder to protect stock</a:t>
            </a:r>
          </a:p>
          <a:p>
            <a:r>
              <a:rPr lang="en-US" dirty="0"/>
              <a:t>Right to reseed hatchery reared spat of local genetic origin</a:t>
            </a:r>
          </a:p>
          <a:p>
            <a:r>
              <a:rPr lang="en-US" dirty="0"/>
              <a:t>Private investment in resource rebuilding and sustainable fishing</a:t>
            </a:r>
          </a:p>
          <a:p>
            <a:r>
              <a:rPr lang="en-US" dirty="0"/>
              <a:t>State-Private-Community partnership</a:t>
            </a:r>
          </a:p>
        </p:txBody>
      </p:sp>
    </p:spTree>
    <p:extLst>
      <p:ext uri="{BB962C8B-B14F-4D97-AF65-F5344CB8AC3E}">
        <p14:creationId xmlns:p14="http://schemas.microsoft.com/office/powerpoint/2010/main" val="1309653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99402-7744-D94E-A6D2-D7C173E4524B}"/>
              </a:ext>
            </a:extLst>
          </p:cNvPr>
          <p:cNvSpPr>
            <a:spLocks noGrp="1"/>
          </p:cNvSpPr>
          <p:nvPr>
            <p:ph type="title"/>
          </p:nvPr>
        </p:nvSpPr>
        <p:spPr/>
        <p:txBody>
          <a:bodyPr>
            <a:normAutofit fontScale="90000"/>
          </a:bodyPr>
          <a:lstStyle/>
          <a:p>
            <a:r>
              <a:rPr lang="en-US" dirty="0"/>
              <a:t>Experimental Ranching Rights Granted </a:t>
            </a:r>
          </a:p>
        </p:txBody>
      </p:sp>
      <p:sp>
        <p:nvSpPr>
          <p:cNvPr id="3" name="Content Placeholder 2">
            <a:extLst>
              <a:ext uri="{FF2B5EF4-FFF2-40B4-BE49-F238E27FC236}">
                <a16:creationId xmlns:a16="http://schemas.microsoft.com/office/drawing/2014/main" id="{3CFD381F-FB00-7B43-99CD-164BB3C4A42F}"/>
              </a:ext>
            </a:extLst>
          </p:cNvPr>
          <p:cNvSpPr>
            <a:spLocks noGrp="1"/>
          </p:cNvSpPr>
          <p:nvPr>
            <p:ph idx="1"/>
          </p:nvPr>
        </p:nvSpPr>
        <p:spPr>
          <a:xfrm>
            <a:off x="7366000" y="1667934"/>
            <a:ext cx="1583620" cy="4525963"/>
          </a:xfrm>
        </p:spPr>
        <p:txBody>
          <a:bodyPr>
            <a:normAutofit/>
          </a:bodyPr>
          <a:lstStyle/>
          <a:p>
            <a:r>
              <a:rPr lang="en-US" sz="1800" dirty="0"/>
              <a:t>Permits for three (3) Eastern Cape sites granted in 2013</a:t>
            </a:r>
          </a:p>
          <a:p>
            <a:r>
              <a:rPr lang="en-US" sz="1800" dirty="0"/>
              <a:t>Cape Recife, Port Elizabeth the main focus</a:t>
            </a:r>
          </a:p>
        </p:txBody>
      </p:sp>
      <p:pic>
        <p:nvPicPr>
          <p:cNvPr id="5" name="Picture 4">
            <a:extLst>
              <a:ext uri="{FF2B5EF4-FFF2-40B4-BE49-F238E27FC236}">
                <a16:creationId xmlns:a16="http://schemas.microsoft.com/office/drawing/2014/main" id="{D50C970C-2CA6-0741-A347-94383F8D84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5822"/>
            <a:ext cx="7501467" cy="5300918"/>
          </a:xfrm>
          <a:prstGeom prst="rect">
            <a:avLst/>
          </a:prstGeom>
        </p:spPr>
      </p:pic>
      <p:sp>
        <p:nvSpPr>
          <p:cNvPr id="6" name="TextBox 5">
            <a:extLst>
              <a:ext uri="{FF2B5EF4-FFF2-40B4-BE49-F238E27FC236}">
                <a16:creationId xmlns:a16="http://schemas.microsoft.com/office/drawing/2014/main" id="{08C3CE3E-DBD1-B04E-A94D-4319C8624DA8}"/>
              </a:ext>
            </a:extLst>
          </p:cNvPr>
          <p:cNvSpPr txBox="1"/>
          <p:nvPr/>
        </p:nvSpPr>
        <p:spPr>
          <a:xfrm>
            <a:off x="1093691" y="2501889"/>
            <a:ext cx="2267737" cy="369332"/>
          </a:xfrm>
          <a:prstGeom prst="rect">
            <a:avLst/>
          </a:prstGeom>
          <a:noFill/>
        </p:spPr>
        <p:txBody>
          <a:bodyPr wrap="none" rtlCol="0">
            <a:spAutoFit/>
          </a:bodyPr>
          <a:lstStyle/>
          <a:p>
            <a:r>
              <a:rPr lang="en-US" dirty="0"/>
              <a:t>Eastern Cape Province</a:t>
            </a:r>
          </a:p>
        </p:txBody>
      </p:sp>
      <p:sp>
        <p:nvSpPr>
          <p:cNvPr id="7" name="TextBox 6">
            <a:extLst>
              <a:ext uri="{FF2B5EF4-FFF2-40B4-BE49-F238E27FC236}">
                <a16:creationId xmlns:a16="http://schemas.microsoft.com/office/drawing/2014/main" id="{C487FF69-6E13-F147-B61B-8F35A787FA9F}"/>
              </a:ext>
            </a:extLst>
          </p:cNvPr>
          <p:cNvSpPr txBox="1"/>
          <p:nvPr/>
        </p:nvSpPr>
        <p:spPr>
          <a:xfrm>
            <a:off x="3714403" y="2686555"/>
            <a:ext cx="1481431" cy="369332"/>
          </a:xfrm>
          <a:prstGeom prst="rect">
            <a:avLst/>
          </a:prstGeom>
          <a:noFill/>
        </p:spPr>
        <p:txBody>
          <a:bodyPr wrap="none" rtlCol="0">
            <a:spAutoFit/>
          </a:bodyPr>
          <a:lstStyle/>
          <a:p>
            <a:r>
              <a:rPr lang="en-US" dirty="0"/>
              <a:t>Port Elizabeth</a:t>
            </a:r>
          </a:p>
        </p:txBody>
      </p:sp>
      <p:sp>
        <p:nvSpPr>
          <p:cNvPr id="8" name="TextBox 7">
            <a:extLst>
              <a:ext uri="{FF2B5EF4-FFF2-40B4-BE49-F238E27FC236}">
                <a16:creationId xmlns:a16="http://schemas.microsoft.com/office/drawing/2014/main" id="{C9DF4EFD-6D36-9F45-81FC-6D7F4530D1FB}"/>
              </a:ext>
            </a:extLst>
          </p:cNvPr>
          <p:cNvSpPr txBox="1"/>
          <p:nvPr/>
        </p:nvSpPr>
        <p:spPr>
          <a:xfrm>
            <a:off x="626533" y="1896533"/>
            <a:ext cx="1328890" cy="369332"/>
          </a:xfrm>
          <a:prstGeom prst="rect">
            <a:avLst/>
          </a:prstGeom>
          <a:noFill/>
        </p:spPr>
        <p:txBody>
          <a:bodyPr wrap="none" rtlCol="0">
            <a:spAutoFit/>
          </a:bodyPr>
          <a:lstStyle/>
          <a:p>
            <a:r>
              <a:rPr lang="en-US" dirty="0"/>
              <a:t>South Africa</a:t>
            </a:r>
          </a:p>
        </p:txBody>
      </p:sp>
      <p:sp>
        <p:nvSpPr>
          <p:cNvPr id="9" name="TextBox 8">
            <a:extLst>
              <a:ext uri="{FF2B5EF4-FFF2-40B4-BE49-F238E27FC236}">
                <a16:creationId xmlns:a16="http://schemas.microsoft.com/office/drawing/2014/main" id="{82CA4982-0D3B-3C4D-BE2D-053AFAD11BB0}"/>
              </a:ext>
            </a:extLst>
          </p:cNvPr>
          <p:cNvSpPr txBox="1"/>
          <p:nvPr/>
        </p:nvSpPr>
        <p:spPr>
          <a:xfrm>
            <a:off x="68710" y="2780709"/>
            <a:ext cx="474810" cy="400110"/>
          </a:xfrm>
          <a:prstGeom prst="rect">
            <a:avLst/>
          </a:prstGeom>
          <a:noFill/>
        </p:spPr>
        <p:txBody>
          <a:bodyPr wrap="none" rtlCol="0">
            <a:spAutoFit/>
          </a:bodyPr>
          <a:lstStyle/>
          <a:p>
            <a:r>
              <a:rPr lang="en-US" sz="1000" dirty="0"/>
              <a:t>Cape </a:t>
            </a:r>
          </a:p>
          <a:p>
            <a:r>
              <a:rPr lang="en-US" sz="1000" dirty="0"/>
              <a:t>Town</a:t>
            </a:r>
          </a:p>
        </p:txBody>
      </p:sp>
      <p:sp>
        <p:nvSpPr>
          <p:cNvPr id="11" name="TextBox 10">
            <a:extLst>
              <a:ext uri="{FF2B5EF4-FFF2-40B4-BE49-F238E27FC236}">
                <a16:creationId xmlns:a16="http://schemas.microsoft.com/office/drawing/2014/main" id="{9265DA7E-EC75-AF4C-9A1D-B2DF5E160796}"/>
              </a:ext>
            </a:extLst>
          </p:cNvPr>
          <p:cNvSpPr txBox="1"/>
          <p:nvPr/>
        </p:nvSpPr>
        <p:spPr>
          <a:xfrm>
            <a:off x="5917847" y="4009348"/>
            <a:ext cx="1276119" cy="369332"/>
          </a:xfrm>
          <a:prstGeom prst="rect">
            <a:avLst/>
          </a:prstGeom>
          <a:noFill/>
        </p:spPr>
        <p:txBody>
          <a:bodyPr wrap="none" rtlCol="0">
            <a:spAutoFit/>
          </a:bodyPr>
          <a:lstStyle/>
          <a:p>
            <a:r>
              <a:rPr lang="en-US" dirty="0"/>
              <a:t>Cape Recife</a:t>
            </a:r>
          </a:p>
        </p:txBody>
      </p:sp>
    </p:spTree>
    <p:extLst>
      <p:ext uri="{BB962C8B-B14F-4D97-AF65-F5344CB8AC3E}">
        <p14:creationId xmlns:p14="http://schemas.microsoft.com/office/powerpoint/2010/main" val="43772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Overview </a:t>
            </a:r>
          </a:p>
        </p:txBody>
      </p:sp>
      <p:pic>
        <p:nvPicPr>
          <p:cNvPr id="4" name="Picture 3" descr="Screen Shot 2015-09-21 at 2.44.2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711" y="0"/>
            <a:ext cx="9787711" cy="6858000"/>
          </a:xfrm>
          <a:prstGeom prst="rect">
            <a:avLst/>
          </a:prstGeom>
        </p:spPr>
      </p:pic>
      <p:sp>
        <p:nvSpPr>
          <p:cNvPr id="5" name="TextBox 4"/>
          <p:cNvSpPr txBox="1"/>
          <p:nvPr/>
        </p:nvSpPr>
        <p:spPr>
          <a:xfrm>
            <a:off x="2802236" y="3698954"/>
            <a:ext cx="2183015" cy="369332"/>
          </a:xfrm>
          <a:prstGeom prst="rect">
            <a:avLst/>
          </a:prstGeom>
          <a:noFill/>
        </p:spPr>
        <p:txBody>
          <a:bodyPr wrap="square" rtlCol="0">
            <a:spAutoFit/>
          </a:bodyPr>
          <a:lstStyle/>
          <a:p>
            <a:r>
              <a:rPr lang="en-US" dirty="0"/>
              <a:t>Ranching Area</a:t>
            </a:r>
          </a:p>
        </p:txBody>
      </p:sp>
      <p:sp>
        <p:nvSpPr>
          <p:cNvPr id="6" name="TextBox 5"/>
          <p:cNvSpPr txBox="1"/>
          <p:nvPr/>
        </p:nvSpPr>
        <p:spPr>
          <a:xfrm>
            <a:off x="7468728" y="2058692"/>
            <a:ext cx="1532310" cy="646331"/>
          </a:xfrm>
          <a:prstGeom prst="rect">
            <a:avLst/>
          </a:prstGeom>
          <a:noFill/>
        </p:spPr>
        <p:txBody>
          <a:bodyPr wrap="square" rtlCol="0">
            <a:spAutoFit/>
          </a:bodyPr>
          <a:lstStyle/>
          <a:p>
            <a:r>
              <a:rPr lang="en-US" dirty="0">
                <a:ln>
                  <a:solidFill>
                    <a:srgbClr val="FFFFFF"/>
                  </a:solidFill>
                </a:ln>
                <a:solidFill>
                  <a:srgbClr val="FFFFFF"/>
                </a:solidFill>
              </a:rPr>
              <a:t>Anti-poaching unit base</a:t>
            </a:r>
          </a:p>
        </p:txBody>
      </p:sp>
      <p:cxnSp>
        <p:nvCxnSpPr>
          <p:cNvPr id="12" name="Straight Connector 11"/>
          <p:cNvCxnSpPr/>
          <p:nvPr/>
        </p:nvCxnSpPr>
        <p:spPr>
          <a:xfrm>
            <a:off x="787145" y="4702328"/>
            <a:ext cx="69268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87145" y="4303469"/>
            <a:ext cx="0" cy="3988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14020" y="4303469"/>
            <a:ext cx="0" cy="398859"/>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633251" y="4355195"/>
            <a:ext cx="736600" cy="369332"/>
          </a:xfrm>
          <a:prstGeom prst="rect">
            <a:avLst/>
          </a:prstGeom>
          <a:noFill/>
        </p:spPr>
        <p:txBody>
          <a:bodyPr wrap="square" rtlCol="0">
            <a:spAutoFit/>
          </a:bodyPr>
          <a:lstStyle/>
          <a:p>
            <a:r>
              <a:rPr lang="en-US" dirty="0">
                <a:solidFill>
                  <a:schemeClr val="bg1"/>
                </a:solidFill>
              </a:rPr>
              <a:t>18km</a:t>
            </a:r>
          </a:p>
        </p:txBody>
      </p:sp>
      <p:sp>
        <p:nvSpPr>
          <p:cNvPr id="7" name="Oval 6"/>
          <p:cNvSpPr/>
          <p:nvPr/>
        </p:nvSpPr>
        <p:spPr>
          <a:xfrm>
            <a:off x="6817154" y="3065115"/>
            <a:ext cx="723216" cy="633839"/>
          </a:xfrm>
          <a:prstGeom prst="ellipse">
            <a:avLst/>
          </a:prstGeom>
          <a:solidFill>
            <a:srgbClr val="FF6600">
              <a:alpha val="6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03067" y="3077280"/>
            <a:ext cx="1617132" cy="646331"/>
          </a:xfrm>
          <a:prstGeom prst="rect">
            <a:avLst/>
          </a:prstGeom>
          <a:noFill/>
        </p:spPr>
        <p:txBody>
          <a:bodyPr wrap="square" rtlCol="0">
            <a:spAutoFit/>
          </a:bodyPr>
          <a:lstStyle/>
          <a:p>
            <a:pPr algn="ctr"/>
            <a:r>
              <a:rPr lang="en-US" b="1" dirty="0">
                <a:solidFill>
                  <a:schemeClr val="bg1"/>
                </a:solidFill>
              </a:rPr>
              <a:t>Core seeding area</a:t>
            </a:r>
          </a:p>
        </p:txBody>
      </p:sp>
      <p:pic>
        <p:nvPicPr>
          <p:cNvPr id="10" name="Picture 9" descr="lighthouse carto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8791" y="2470698"/>
            <a:ext cx="459941" cy="536727"/>
          </a:xfrm>
          <a:prstGeom prst="rect">
            <a:avLst/>
          </a:prstGeom>
        </p:spPr>
      </p:pic>
      <p:cxnSp>
        <p:nvCxnSpPr>
          <p:cNvPr id="13" name="Straight Arrow Connector 12"/>
          <p:cNvCxnSpPr/>
          <p:nvPr/>
        </p:nvCxnSpPr>
        <p:spPr>
          <a:xfrm flipH="1" flipV="1">
            <a:off x="7603067" y="3445935"/>
            <a:ext cx="338666" cy="84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349664" y="2561091"/>
            <a:ext cx="177204" cy="22444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5"/>
          <a:stretch>
            <a:fillRect/>
          </a:stretch>
        </p:blipFill>
        <p:spPr>
          <a:xfrm>
            <a:off x="7631112" y="939800"/>
            <a:ext cx="1119188" cy="1119188"/>
          </a:xfrm>
          <a:prstGeom prst="rect">
            <a:avLst/>
          </a:prstGeom>
        </p:spPr>
      </p:pic>
      <p:sp>
        <p:nvSpPr>
          <p:cNvPr id="3" name="TextBox 2">
            <a:extLst>
              <a:ext uri="{FF2B5EF4-FFF2-40B4-BE49-F238E27FC236}">
                <a16:creationId xmlns:a16="http://schemas.microsoft.com/office/drawing/2014/main" id="{8EF53FF3-40D5-A64E-A979-FBCF987BC2E3}"/>
              </a:ext>
            </a:extLst>
          </p:cNvPr>
          <p:cNvSpPr txBox="1"/>
          <p:nvPr/>
        </p:nvSpPr>
        <p:spPr>
          <a:xfrm>
            <a:off x="2099733" y="592667"/>
            <a:ext cx="1912575" cy="461665"/>
          </a:xfrm>
          <a:prstGeom prst="rect">
            <a:avLst/>
          </a:prstGeom>
          <a:noFill/>
        </p:spPr>
        <p:txBody>
          <a:bodyPr wrap="none" rtlCol="0">
            <a:spAutoFit/>
          </a:bodyPr>
          <a:lstStyle/>
          <a:p>
            <a:r>
              <a:rPr lang="en-US" sz="2400" dirty="0"/>
              <a:t>Port Elizabeth</a:t>
            </a:r>
          </a:p>
        </p:txBody>
      </p:sp>
      <p:sp>
        <p:nvSpPr>
          <p:cNvPr id="8" name="TextBox 7">
            <a:extLst>
              <a:ext uri="{FF2B5EF4-FFF2-40B4-BE49-F238E27FC236}">
                <a16:creationId xmlns:a16="http://schemas.microsoft.com/office/drawing/2014/main" id="{98F7D217-8AEF-5946-B624-834A8211688B}"/>
              </a:ext>
            </a:extLst>
          </p:cNvPr>
          <p:cNvSpPr txBox="1"/>
          <p:nvPr/>
        </p:nvSpPr>
        <p:spPr>
          <a:xfrm>
            <a:off x="787145" y="5254599"/>
            <a:ext cx="4115229" cy="1107996"/>
          </a:xfrm>
          <a:prstGeom prst="rect">
            <a:avLst/>
          </a:prstGeom>
          <a:noFill/>
        </p:spPr>
        <p:txBody>
          <a:bodyPr wrap="none" rtlCol="0">
            <a:spAutoFit/>
          </a:bodyPr>
          <a:lstStyle/>
          <a:p>
            <a:pPr marL="285750" indent="-285750">
              <a:buFont typeface="Arial" panose="020B0604020202020204" pitchFamily="34" charset="0"/>
              <a:buChar char="•"/>
            </a:pPr>
            <a:r>
              <a:rPr lang="en-US" sz="2400" dirty="0">
                <a:solidFill>
                  <a:schemeClr val="bg1"/>
                </a:solidFill>
              </a:rPr>
              <a:t>Highly productive habitat</a:t>
            </a:r>
          </a:p>
          <a:p>
            <a:pPr marL="285750" indent="-285750">
              <a:buFont typeface="Arial" panose="020B0604020202020204" pitchFamily="34" charset="0"/>
              <a:buChar char="•"/>
            </a:pPr>
            <a:r>
              <a:rPr lang="en-US" sz="2400" dirty="0">
                <a:solidFill>
                  <a:schemeClr val="bg1"/>
                </a:solidFill>
              </a:rPr>
              <a:t>Focus of poaching since 1997</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33556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DVSHAPEID" val="K4nqtrpMJHznzW6iQWuGbY"/>
</p:tagLst>
</file>

<file path=ppt/tags/tag2.xml><?xml version="1.0" encoding="utf-8"?>
<p:tagLst xmlns:a="http://schemas.openxmlformats.org/drawingml/2006/main" xmlns:r="http://schemas.openxmlformats.org/officeDocument/2006/relationships" xmlns:p="http://schemas.openxmlformats.org/presentationml/2006/main">
  <p:tag name="DVSHAPEID" val="9TlgkWg9GbD75tZxSe07S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27847</TotalTime>
  <Words>927</Words>
  <Application>Microsoft Macintosh PowerPoint</Application>
  <PresentationFormat>On-screen Show (4:3)</PresentationFormat>
  <Paragraphs>194</Paragraphs>
  <Slides>30</Slides>
  <Notes>11</Notes>
  <HiddenSlides>0</HiddenSlides>
  <MMClips>0</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30</vt:i4>
      </vt:variant>
      <vt:variant>
        <vt:lpstr>Custom Shows</vt:lpstr>
      </vt:variant>
      <vt:variant>
        <vt:i4>1</vt:i4>
      </vt:variant>
    </vt:vector>
  </HeadingPairs>
  <TitlesOfParts>
    <vt:vector size="38" baseType="lpstr">
      <vt:lpstr>ＭＳ ゴシック</vt:lpstr>
      <vt:lpstr>ＭＳ Ｐゴシック</vt:lpstr>
      <vt:lpstr>Arial</vt:lpstr>
      <vt:lpstr>Calibri</vt:lpstr>
      <vt:lpstr>Tahoma</vt:lpstr>
      <vt:lpstr>Wingdings</vt:lpstr>
      <vt:lpstr>Office Theme</vt:lpstr>
      <vt:lpstr>PowerPoint Presentation</vt:lpstr>
      <vt:lpstr>Fishery Management Failure</vt:lpstr>
      <vt:lpstr>Flawed Fishing Rights </vt:lpstr>
      <vt:lpstr>Traditional Fishery Management Tools Ineffective </vt:lpstr>
      <vt:lpstr>Outcomes</vt:lpstr>
      <vt:lpstr>A Potential Solution to the Abalone Fishery Crisis…</vt:lpstr>
      <vt:lpstr>What’s Different about the Ranching and Stock Enhancement Policy?</vt:lpstr>
      <vt:lpstr>Experimental Ranching Rights Granted </vt:lpstr>
      <vt:lpstr>Overview </vt:lpstr>
      <vt:lpstr>Situation in 2013</vt:lpstr>
      <vt:lpstr>PowerPoint Presentation</vt:lpstr>
      <vt:lpstr>Private abalone Anti-poaching unit</vt:lpstr>
      <vt:lpstr>Experimental seeding</vt:lpstr>
      <vt:lpstr>Large-scale releases</vt:lpstr>
      <vt:lpstr>Genetic Comparison Farm population vs Wild populations</vt:lpstr>
      <vt:lpstr>Large-scale sampling methods</vt:lpstr>
      <vt:lpstr>Large-scale seeding results </vt:lpstr>
      <vt:lpstr>Large-scale seeding results </vt:lpstr>
      <vt:lpstr>Private Security anti-poaching</vt:lpstr>
      <vt:lpstr>Reactive Policing – Marine Drive</vt:lpstr>
      <vt:lpstr>K9 detection</vt:lpstr>
      <vt:lpstr>Organised Crime Intelligence</vt:lpstr>
      <vt:lpstr>Prosecutions</vt:lpstr>
      <vt:lpstr>Poaching Effort</vt:lpstr>
      <vt:lpstr>Confiscated Abalone</vt:lpstr>
      <vt:lpstr>Community Partnership</vt:lpstr>
      <vt:lpstr>PowerPoint Presentation</vt:lpstr>
      <vt:lpstr>Evidence</vt:lpstr>
      <vt:lpstr>Meat Key features</vt:lpstr>
      <vt:lpstr>PowerPoint Presentation</vt:lpstr>
      <vt:lpstr>Custom Show 1</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warren witte</dc:creator>
  <cp:lastModifiedBy>Microsoft Office User</cp:lastModifiedBy>
  <cp:revision>511</cp:revision>
  <dcterms:created xsi:type="dcterms:W3CDTF">2015-09-21T08:40:41Z</dcterms:created>
  <dcterms:modified xsi:type="dcterms:W3CDTF">2020-03-10T07:30:12Z</dcterms:modified>
</cp:coreProperties>
</file>