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0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</p:sldIdLst>
  <p:sldSz cx="91455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7F7"/>
    <a:srgbClr val="071B2C"/>
    <a:srgbClr val="FFCD2D"/>
    <a:srgbClr val="120D1F"/>
    <a:srgbClr val="020026"/>
    <a:srgbClr val="4B87FF"/>
    <a:srgbClr val="FFB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9" autoAdjust="0"/>
    <p:restoredTop sz="85053" autoAdjust="0"/>
  </p:normalViewPr>
  <p:slideViewPr>
    <p:cSldViewPr snapToGrid="0" snapToObjects="1">
      <p:cViewPr>
        <p:scale>
          <a:sx n="70" d="100"/>
          <a:sy n="70" d="100"/>
        </p:scale>
        <p:origin x="-1134" y="54"/>
      </p:cViewPr>
      <p:guideLst>
        <p:guide orient="horz" pos="2160"/>
        <p:guide pos="2880"/>
        <p:guide pos="288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0FBBB-0482-47B0-A3C6-041C72DB75FE}" type="datetimeFigureOut">
              <a:rPr lang="en-ZA" smtClean="0"/>
              <a:t>08 Nov 2017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06273-DD9F-4F2D-8506-F2C660382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831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3816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420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420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420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87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87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87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87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87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06273-DD9F-4F2D-8506-F2C660382FDF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87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71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-1896"/>
            <a:ext cx="9145588" cy="6859895"/>
          </a:xfrm>
          <a:prstGeom prst="rect">
            <a:avLst/>
          </a:prstGeom>
          <a:solidFill>
            <a:srgbClr val="0B13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446" y="1038536"/>
            <a:ext cx="3060697" cy="5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1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5740" y="994118"/>
            <a:ext cx="8969572" cy="5442168"/>
          </a:xfrm>
          <a:prstGeom prst="rect">
            <a:avLst/>
          </a:prstGeom>
          <a:noFill/>
          <a:ln>
            <a:solidFill>
              <a:srgbClr val="071B2C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3"/>
            <a:ext cx="9145587" cy="939293"/>
          </a:xfrm>
          <a:prstGeom prst="rect">
            <a:avLst/>
          </a:prstGeom>
          <a:solidFill>
            <a:srgbClr val="071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52" y="1124744"/>
            <a:ext cx="8663672" cy="52379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4271745" y="6340922"/>
            <a:ext cx="377255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algn="l"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1pPr>
            <a:lvl2pPr algn="l"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2pPr>
            <a:lvl3pPr algn="l"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3pPr>
            <a:lvl4pPr algn="l"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4pPr>
            <a:lvl5pPr algn="l"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71900" algn="l"/>
                <a:tab pos="8162925" algn="r"/>
              </a:tabLst>
              <a:defRPr sz="2400">
                <a:solidFill>
                  <a:schemeClr val="tx1"/>
                </a:solidFill>
                <a:latin typeface="Siemens Sans" pitchFamily="2" charset="0"/>
              </a:defRPr>
            </a:lvl9pPr>
          </a:lstStyle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de-DE" sz="1000" b="1" baseline="0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de-DE" sz="1000" b="1" dirty="0">
                <a:solidFill>
                  <a:schemeClr val="accent2"/>
                </a:solidFill>
                <a:latin typeface="Arial" charset="0"/>
              </a:rPr>
              <a:t>	</a:t>
            </a:r>
            <a:r>
              <a:rPr lang="de-DE" sz="1000" b="1" dirty="0" smtClean="0">
                <a:solidFill>
                  <a:schemeClr val="accent2"/>
                </a:solidFill>
                <a:latin typeface="Arial" charset="0"/>
              </a:rPr>
              <a:t>	</a:t>
            </a:r>
            <a:r>
              <a:rPr lang="de-DE" sz="1000" dirty="0" smtClean="0">
                <a:latin typeface="Arial" charset="0"/>
              </a:rPr>
              <a:t>Page </a:t>
            </a:r>
            <a:fld id="{D035A86D-4792-4AD2-B795-449BB7599932}" type="slidenum">
              <a:rPr lang="de-DE" sz="1000">
                <a:latin typeface="Arial" charset="0"/>
              </a:rPr>
              <a:pPr algn="r">
                <a:spcBef>
                  <a:spcPct val="50000"/>
                </a:spcBef>
                <a:buClrTx/>
                <a:buFontTx/>
                <a:buNone/>
              </a:pPr>
              <a:t>‹#›</a:t>
            </a:fld>
            <a:r>
              <a:rPr lang="de-DE" sz="1000" dirty="0">
                <a:latin typeface="Arial" charset="0"/>
              </a:rPr>
              <a:t>	</a:t>
            </a:r>
            <a:r>
              <a:rPr lang="de-DE" sz="1000" dirty="0" smtClean="0">
                <a:latin typeface="Arial" charset="0"/>
              </a:rPr>
              <a:t>          </a:t>
            </a:r>
            <a:r>
              <a:rPr lang="de-DE" sz="1000" b="1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de-DE" sz="1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19939" y="6489902"/>
            <a:ext cx="183386" cy="16912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 smtClean="0">
              <a:effectLst/>
            </a:endParaRPr>
          </a:p>
          <a:p>
            <a:pPr algn="ctr"/>
            <a:endParaRPr lang="en-ZA" dirty="0" smtClean="0">
              <a:effectLst/>
            </a:endParaRPr>
          </a:p>
          <a:p>
            <a:pPr algn="ctr"/>
            <a:endParaRPr lang="en-ZA" dirty="0">
              <a:effectLst/>
            </a:endParaRPr>
          </a:p>
        </p:txBody>
      </p:sp>
      <p:sp>
        <p:nvSpPr>
          <p:cNvPr id="14" name="Isosceles Triangle 13"/>
          <p:cNvSpPr/>
          <p:nvPr userDrawn="1"/>
        </p:nvSpPr>
        <p:spPr>
          <a:xfrm>
            <a:off x="8655070" y="6489902"/>
            <a:ext cx="234670" cy="169129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ZA">
              <a:effectLst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210007" y="6633618"/>
            <a:ext cx="8931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" b="1" dirty="0" smtClean="0">
                <a:solidFill>
                  <a:srgbClr val="020026"/>
                </a:solidFill>
              </a:rPr>
              <a:t>Change</a:t>
            </a:r>
            <a:r>
              <a:rPr lang="en-ZA" sz="600" b="1" baseline="0" dirty="0" smtClean="0">
                <a:solidFill>
                  <a:srgbClr val="020026"/>
                </a:solidFill>
              </a:rPr>
              <a:t> the World</a:t>
            </a:r>
            <a:endParaRPr lang="en-ZA" sz="600" b="1" dirty="0">
              <a:solidFill>
                <a:srgbClr val="020026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9939" y="112419"/>
            <a:ext cx="590304" cy="762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entagon 15"/>
          <p:cNvSpPr/>
          <p:nvPr userDrawn="1"/>
        </p:nvSpPr>
        <p:spPr>
          <a:xfrm flipH="1">
            <a:off x="85739" y="119306"/>
            <a:ext cx="8260282" cy="745088"/>
          </a:xfrm>
          <a:prstGeom prst="homePlate">
            <a:avLst/>
          </a:prstGeom>
          <a:solidFill>
            <a:srgbClr val="FFCD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93" y="134014"/>
            <a:ext cx="7793477" cy="706437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7337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57280" y="5761042"/>
            <a:ext cx="8231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93101" y="5424587"/>
            <a:ext cx="289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80" y="4348460"/>
            <a:ext cx="8231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70" y="6523739"/>
            <a:ext cx="1526012" cy="2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Avenir Medium"/>
          <a:ea typeface="+mj-ea"/>
          <a:cs typeface="Avenir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966"/>
            <a:ext cx="9145588" cy="523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9500" y="19177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schemeClr val="bg1"/>
                </a:solidFill>
              </a:rPr>
              <a:t>Drone Group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100" y="2844800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en-ZA" sz="2400" dirty="0" smtClean="0">
                <a:solidFill>
                  <a:schemeClr val="bg1"/>
                </a:solidFill>
              </a:rPr>
              <a:t>Implemented </a:t>
            </a:r>
          </a:p>
          <a:p>
            <a:pPr>
              <a:buClr>
                <a:schemeClr val="bg1"/>
              </a:buClr>
            </a:pPr>
            <a:r>
              <a:rPr lang="en-ZA" sz="2400" dirty="0" smtClean="0">
                <a:solidFill>
                  <a:schemeClr val="bg1"/>
                </a:solidFill>
              </a:rPr>
              <a:t>    01 September 2017</a:t>
            </a:r>
            <a:endParaRPr lang="en-Z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82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ZA" dirty="0" smtClean="0"/>
              <a:t>The Civil Aviation Authority</a:t>
            </a: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190500" y="1219200"/>
            <a:ext cx="866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b="1" dirty="0" smtClean="0"/>
              <a:t>July 2015 </a:t>
            </a:r>
            <a:r>
              <a:rPr lang="en-ZA" dirty="0" smtClean="0"/>
              <a:t>– SACAA publishes Part 101 regulations governing </a:t>
            </a:r>
            <a:r>
              <a:rPr lang="en-ZA" b="1" dirty="0" smtClean="0"/>
              <a:t>Commercial RPAS Operations.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RPA use is deemed to be commercial when there is </a:t>
            </a:r>
            <a:r>
              <a:rPr lang="en-ZA" dirty="0"/>
              <a:t>commercial outcome, interest or </a:t>
            </a:r>
            <a:r>
              <a:rPr lang="en-ZA" dirty="0" smtClean="0"/>
              <a:t>gain.</a:t>
            </a:r>
          </a:p>
          <a:p>
            <a:pPr marL="285750" indent="-285750">
              <a:buFont typeface="Arial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No commercial use of airborne drones shall take place unless: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ZA" dirty="0" smtClean="0"/>
              <a:t>The operator has received an </a:t>
            </a:r>
            <a:r>
              <a:rPr lang="en-ZA" b="1" dirty="0" smtClean="0">
                <a:solidFill>
                  <a:srgbClr val="4B87FF"/>
                </a:solidFill>
              </a:rPr>
              <a:t>RPAS Operators Certificate </a:t>
            </a:r>
            <a:r>
              <a:rPr lang="en-ZA" dirty="0" smtClean="0"/>
              <a:t>(This has been known to take up to </a:t>
            </a:r>
            <a:r>
              <a:rPr lang="en-ZA" i="1" u="sng" dirty="0" smtClean="0"/>
              <a:t>two years </a:t>
            </a:r>
            <a:r>
              <a:rPr lang="en-ZA" dirty="0" smtClean="0"/>
              <a:t>to receive)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ZA" dirty="0" smtClean="0"/>
              <a:t>The drones to be flown have been registered with the SACAA.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ZA" dirty="0" smtClean="0"/>
              <a:t>The drones have received Letters of Approval from SACAA.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ZA" dirty="0" smtClean="0"/>
              <a:t>The pilots flying the drones are in possession of RPAS Pilot Licenses</a:t>
            </a:r>
          </a:p>
          <a:p>
            <a:pPr marL="800100" lvl="1" indent="-342900">
              <a:buFont typeface="+mj-lt"/>
              <a:buAutoNum type="alphaLcParenR"/>
            </a:pPr>
            <a:endParaRPr lang="en-ZA" dirty="0"/>
          </a:p>
          <a:p>
            <a:pPr lvl="1"/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243204" y="4659542"/>
            <a:ext cx="74181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8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ZA" b="1" dirty="0" smtClean="0"/>
              <a:t>July 2017 </a:t>
            </a:r>
            <a:r>
              <a:rPr lang="en-ZA" dirty="0" smtClean="0"/>
              <a:t>– A supplement is published by SACAA to the Part 101 regulations making way for a </a:t>
            </a:r>
            <a:r>
              <a:rPr lang="en-ZA" b="1" dirty="0" smtClean="0"/>
              <a:t>Research Flights.</a:t>
            </a:r>
          </a:p>
          <a:p>
            <a:pPr marL="3028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ZA" dirty="0"/>
              <a:t>A</a:t>
            </a:r>
            <a:r>
              <a:rPr lang="en-ZA" dirty="0" smtClean="0"/>
              <a:t>n </a:t>
            </a:r>
            <a:r>
              <a:rPr lang="en-ZA" dirty="0"/>
              <a:t>entity to fly their drones </a:t>
            </a:r>
            <a:r>
              <a:rPr lang="en-ZA" b="1" dirty="0">
                <a:solidFill>
                  <a:srgbClr val="4B87FF"/>
                </a:solidFill>
              </a:rPr>
              <a:t>without </a:t>
            </a:r>
            <a:r>
              <a:rPr lang="en-ZA" b="1" dirty="0" smtClean="0">
                <a:solidFill>
                  <a:srgbClr val="4B87FF"/>
                </a:solidFill>
              </a:rPr>
              <a:t>a RPAS </a:t>
            </a:r>
            <a:r>
              <a:rPr lang="en-ZA" b="1" dirty="0">
                <a:solidFill>
                  <a:srgbClr val="4B87FF"/>
                </a:solidFill>
              </a:rPr>
              <a:t>Operators Certificate</a:t>
            </a:r>
            <a:r>
              <a:rPr lang="en-ZA" dirty="0">
                <a:solidFill>
                  <a:srgbClr val="4B87FF"/>
                </a:solidFill>
              </a:rPr>
              <a:t> </a:t>
            </a:r>
            <a:r>
              <a:rPr lang="en-ZA" dirty="0"/>
              <a:t>for the purpose of developing and testing their drones</a:t>
            </a:r>
            <a:r>
              <a:rPr lang="en-ZA" dirty="0" smtClean="0"/>
              <a:t>.</a:t>
            </a:r>
          </a:p>
          <a:p>
            <a:pPr marL="3028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765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“</a:t>
            </a:r>
            <a:r>
              <a:rPr lang="en-ZA" dirty="0" err="1" smtClean="0"/>
              <a:t>FrankenDrone</a:t>
            </a:r>
            <a:r>
              <a:rPr lang="en-ZA" dirty="0" smtClean="0"/>
              <a:t>”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1009935"/>
            <a:ext cx="8925636" cy="54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Aircraft Systems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34689" r="26455" b="4216"/>
          <a:stretch/>
        </p:blipFill>
        <p:spPr>
          <a:xfrm rot="5400000">
            <a:off x="29160" y="3263684"/>
            <a:ext cx="3230788" cy="3070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t="49900" r="25983" b="11951"/>
          <a:stretch/>
        </p:blipFill>
        <p:spPr>
          <a:xfrm>
            <a:off x="109180" y="1023581"/>
            <a:ext cx="4572002" cy="234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357" y="1527757"/>
            <a:ext cx="5390871" cy="4355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5" b="7106"/>
          <a:stretch/>
        </p:blipFill>
        <p:spPr>
          <a:xfrm>
            <a:off x="3180729" y="3368204"/>
            <a:ext cx="2100958" cy="30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7F7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Proof Of Life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45203" r="21954"/>
          <a:stretch/>
        </p:blipFill>
        <p:spPr>
          <a:xfrm>
            <a:off x="4003968" y="3214696"/>
            <a:ext cx="5044501" cy="3206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6415" r="7695" b="82872"/>
          <a:stretch/>
        </p:blipFill>
        <p:spPr>
          <a:xfrm>
            <a:off x="109176" y="3214695"/>
            <a:ext cx="3894792" cy="3199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716" y="1228299"/>
            <a:ext cx="8679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b="1" i="1" dirty="0" smtClean="0"/>
              <a:t>Flying Weight 		      10 kg				Wind Speed		     62 km/h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i="1" dirty="0" smtClean="0"/>
              <a:t>Payload 			        5 kg				Max Altitude		3876 </a:t>
            </a:r>
            <a:r>
              <a:rPr lang="en-ZA" b="1" i="1" dirty="0" err="1" smtClean="0"/>
              <a:t>ft</a:t>
            </a:r>
            <a:endParaRPr lang="en-ZA" b="1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ZA" b="1" i="1" dirty="0" smtClean="0"/>
              <a:t>Airborne Time </a:t>
            </a:r>
            <a:r>
              <a:rPr lang="en-ZA" b="1" i="1" dirty="0"/>
              <a:t> </a:t>
            </a:r>
            <a:r>
              <a:rPr lang="en-ZA" b="1" i="1" dirty="0" smtClean="0"/>
              <a:t>           01:00 </a:t>
            </a:r>
            <a:r>
              <a:rPr lang="en-ZA" b="1" i="1" dirty="0" err="1" smtClean="0"/>
              <a:t>Hr</a:t>
            </a:r>
            <a:r>
              <a:rPr lang="en-ZA" b="1" i="1" dirty="0" smtClean="0"/>
              <a:t>				Max Speed		     74 km/h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i="1" dirty="0" smtClean="0"/>
              <a:t>Distance Covered 	     43 km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i="1" dirty="0" smtClean="0"/>
              <a:t>Average Power 	            400 Watts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i="1" dirty="0" smtClean="0"/>
              <a:t>Max Power 		2000 Watts</a:t>
            </a:r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87091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Future Looks Bright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" y="1009888"/>
            <a:ext cx="3005097" cy="2006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96" y="1009888"/>
            <a:ext cx="3077788" cy="2051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86" y="1254913"/>
            <a:ext cx="3060161" cy="1761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r="3275"/>
          <a:stretch/>
        </p:blipFill>
        <p:spPr>
          <a:xfrm>
            <a:off x="113199" y="3593757"/>
            <a:ext cx="2902956" cy="2079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 b="22605"/>
          <a:stretch/>
        </p:blipFill>
        <p:spPr>
          <a:xfrm>
            <a:off x="3372431" y="3702940"/>
            <a:ext cx="2671550" cy="1947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76" y="3702941"/>
            <a:ext cx="2560436" cy="19203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59" y="3016152"/>
            <a:ext cx="32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Fully Autonomous Survey Flight</a:t>
            </a: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3281807" y="2991128"/>
            <a:ext cx="32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Base Station Control Handover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6423119" y="2979752"/>
            <a:ext cx="32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HD Digital Video Downlink</a:t>
            </a: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47231" y="5679784"/>
            <a:ext cx="32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Image Recognition And Analysis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3229487" y="5654760"/>
            <a:ext cx="32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Hybrid Thermal Video Camera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6398095" y="5643384"/>
            <a:ext cx="32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Multi Platform Migration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97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Deployment and Retrieval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160770"/>
            <a:ext cx="6285591" cy="4251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1003202"/>
            <a:ext cx="5882185" cy="3338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0549" y="1160058"/>
            <a:ext cx="277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u="sng" dirty="0" smtClean="0"/>
              <a:t>Boat Launches And Retrieval</a:t>
            </a:r>
            <a:endParaRPr lang="en-ZA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0944" y="4394576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/>
              <a:t>Can We Downsize To A Small Boat And Still Launch and Retrieve A Fixed Wing Aircraft?</a:t>
            </a:r>
            <a:endParaRPr lang="en-ZA" sz="2400" b="1" dirty="0"/>
          </a:p>
        </p:txBody>
      </p:sp>
    </p:spTree>
    <p:extLst>
      <p:ext uri="{BB962C8B-B14F-4D97-AF65-F5344CB8AC3E}">
        <p14:creationId xmlns:p14="http://schemas.microsoft.com/office/powerpoint/2010/main" val="29285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7F7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8856" l="2656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07912"/>
            <a:ext cx="4288144" cy="228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ZA" dirty="0" smtClean="0"/>
              <a:t>South Africa – A Proud History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4" y="1016594"/>
            <a:ext cx="4063206" cy="3047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7" y="4063999"/>
            <a:ext cx="3733800" cy="695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1073446"/>
            <a:ext cx="2857500" cy="742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297" y="4826000"/>
            <a:ext cx="3631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i="1" dirty="0" smtClean="0"/>
              <a:t>SEEKER – 200</a:t>
            </a:r>
          </a:p>
          <a:p>
            <a:r>
              <a:rPr lang="en-ZA" b="1" i="1" dirty="0" smtClean="0"/>
              <a:t>250 km Range</a:t>
            </a:r>
          </a:p>
          <a:p>
            <a:r>
              <a:rPr lang="en-ZA" b="1" i="1" dirty="0" smtClean="0"/>
              <a:t>10 Hour Endurance</a:t>
            </a:r>
          </a:p>
          <a:p>
            <a:r>
              <a:rPr lang="en-ZA" b="1" i="1" dirty="0" smtClean="0"/>
              <a:t>18,000 Feet Ceiling</a:t>
            </a:r>
          </a:p>
          <a:p>
            <a:r>
              <a:rPr lang="en-ZA" b="1" i="1" dirty="0" smtClean="0"/>
              <a:t>45 kg Payload</a:t>
            </a:r>
            <a:endParaRPr lang="en-ZA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32500" y="1850934"/>
            <a:ext cx="2670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i="1" dirty="0" smtClean="0"/>
              <a:t>ROADRUNNER</a:t>
            </a:r>
          </a:p>
          <a:p>
            <a:r>
              <a:rPr lang="en-ZA" b="1" i="1" dirty="0" smtClean="0"/>
              <a:t>15 kg Flying Weight</a:t>
            </a:r>
          </a:p>
          <a:p>
            <a:r>
              <a:rPr lang="en-ZA" b="1" i="1" dirty="0" smtClean="0"/>
              <a:t>45 min Endurance</a:t>
            </a:r>
          </a:p>
          <a:p>
            <a:r>
              <a:rPr lang="en-ZA" b="1" i="1" dirty="0" smtClean="0"/>
              <a:t>Limited Payload</a:t>
            </a:r>
            <a:endParaRPr lang="en-ZA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94100" y="5130800"/>
            <a:ext cx="553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dirty="0" smtClean="0">
                <a:latin typeface="Berlin Sans FB Demi" pitchFamily="34" charset="0"/>
              </a:rPr>
              <a:t>1990 – South Africa Global Leaders in Drone Technology. Fallen behind.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>
                <a:latin typeface="Berlin Sans FB Demi" pitchFamily="34" charset="0"/>
              </a:rPr>
              <a:t>2015 – 2023 Estimated $90 Million to be invested in drone development</a:t>
            </a:r>
            <a:endParaRPr lang="en-ZA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7F7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ZA" dirty="0" smtClean="0"/>
              <a:t>Why Drones?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7" y="1020877"/>
            <a:ext cx="3417094" cy="2952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73" y="2272507"/>
            <a:ext cx="5183188" cy="2969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946" y="2887777"/>
            <a:ext cx="143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/>
              <a:t>Dangerous / Hazardous Areas</a:t>
            </a:r>
            <a:endParaRPr lang="en-ZA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3" y="1412484"/>
            <a:ext cx="1574006" cy="1533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3" y="4304600"/>
            <a:ext cx="2222683" cy="16467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4500" y="5930900"/>
            <a:ext cx="181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/>
              <a:t>Cost</a:t>
            </a:r>
            <a:endParaRPr lang="en-ZA" b="1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94" y="1161924"/>
            <a:ext cx="2299679" cy="1575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9400" y="2921000"/>
            <a:ext cx="148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 smtClean="0">
                <a:latin typeface="Arial Black" pitchFamily="34" charset="0"/>
              </a:rPr>
              <a:t>VS</a:t>
            </a:r>
            <a:endParaRPr lang="en-ZA" sz="4000" dirty="0"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0194" y="2704307"/>
            <a:ext cx="229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/>
              <a:t>Scramble Time / Delays</a:t>
            </a:r>
            <a:endParaRPr lang="en-ZA" b="1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94" y="3274943"/>
            <a:ext cx="1981200" cy="14874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79394" y="4723607"/>
            <a:ext cx="229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/>
              <a:t>Accessibility</a:t>
            </a:r>
            <a:endParaRPr lang="en-ZA" b="1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06" y="4709557"/>
            <a:ext cx="2619375" cy="17430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55194" y="5612607"/>
            <a:ext cx="159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/>
              <a:t>The Right Tool For The Job</a:t>
            </a:r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9171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1021902"/>
            <a:ext cx="8886826" cy="5391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Goldilocks Problem</a:t>
            </a:r>
            <a:endParaRPr lang="en-ZA" dirty="0"/>
          </a:p>
        </p:txBody>
      </p:sp>
      <p:sp>
        <p:nvSpPr>
          <p:cNvPr id="4" name="AutoShape 2" descr="Image result for tick 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1" name="TextBox 20"/>
          <p:cNvSpPr txBox="1"/>
          <p:nvPr/>
        </p:nvSpPr>
        <p:spPr>
          <a:xfrm>
            <a:off x="5667375" y="3251199"/>
            <a:ext cx="33274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ZA" b="1" i="1" dirty="0" smtClean="0"/>
              <a:t>So Many Choices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 smtClean="0"/>
              <a:t>High Altitude </a:t>
            </a:r>
            <a:r>
              <a:rPr lang="en-ZA" dirty="0"/>
              <a:t>L</a:t>
            </a:r>
            <a:r>
              <a:rPr lang="en-ZA" dirty="0" smtClean="0"/>
              <a:t>ong </a:t>
            </a:r>
            <a:r>
              <a:rPr lang="en-ZA" dirty="0"/>
              <a:t>E</a:t>
            </a:r>
            <a:r>
              <a:rPr lang="en-ZA" dirty="0" smtClean="0"/>
              <a:t>ndurance </a:t>
            </a:r>
            <a:r>
              <a:rPr lang="en-ZA" dirty="0"/>
              <a:t>(Hale) </a:t>
            </a:r>
            <a:r>
              <a:rPr lang="en-ZA" dirty="0" smtClean="0"/>
              <a:t>Drones</a:t>
            </a:r>
            <a:r>
              <a:rPr lang="en-ZA" dirty="0"/>
              <a:t>,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/>
              <a:t>Medium </a:t>
            </a:r>
            <a:r>
              <a:rPr lang="en-ZA" dirty="0" smtClean="0"/>
              <a:t>Altitude </a:t>
            </a:r>
            <a:r>
              <a:rPr lang="en-ZA" dirty="0"/>
              <a:t>L</a:t>
            </a:r>
            <a:r>
              <a:rPr lang="en-ZA" dirty="0" smtClean="0"/>
              <a:t>ong </a:t>
            </a:r>
            <a:r>
              <a:rPr lang="en-ZA" dirty="0"/>
              <a:t>E</a:t>
            </a:r>
            <a:r>
              <a:rPr lang="en-ZA" dirty="0" smtClean="0"/>
              <a:t>ndurance </a:t>
            </a:r>
            <a:r>
              <a:rPr lang="en-ZA" dirty="0"/>
              <a:t>(Male) Drones,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/>
              <a:t>Tactical </a:t>
            </a:r>
            <a:r>
              <a:rPr lang="en-ZA" dirty="0" smtClean="0"/>
              <a:t>Drones</a:t>
            </a:r>
            <a:r>
              <a:rPr lang="en-ZA" dirty="0"/>
              <a:t>,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/>
              <a:t>S</a:t>
            </a:r>
            <a:r>
              <a:rPr lang="en-ZA" dirty="0" smtClean="0"/>
              <a:t>mall </a:t>
            </a:r>
            <a:r>
              <a:rPr lang="en-ZA" dirty="0"/>
              <a:t>D</a:t>
            </a:r>
            <a:r>
              <a:rPr lang="en-ZA" dirty="0" smtClean="0"/>
              <a:t>rones</a:t>
            </a:r>
            <a:r>
              <a:rPr lang="en-ZA" dirty="0"/>
              <a:t>,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 smtClean="0"/>
              <a:t>Mini-Drones</a:t>
            </a:r>
            <a:r>
              <a:rPr lang="en-ZA" dirty="0"/>
              <a:t>,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 smtClean="0"/>
              <a:t>Micro-Drones </a:t>
            </a:r>
            <a:endParaRPr lang="en-ZA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 smtClean="0"/>
              <a:t>Nano-Drones</a:t>
            </a:r>
            <a:r>
              <a:rPr lang="en-ZA" dirty="0"/>
              <a:t>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ZA" dirty="0"/>
              <a:t>With </a:t>
            </a:r>
            <a:r>
              <a:rPr lang="en-ZA" dirty="0" smtClean="0"/>
              <a:t>Wings </a:t>
            </a:r>
            <a:r>
              <a:rPr lang="en-ZA" dirty="0"/>
              <a:t>or </a:t>
            </a:r>
            <a:r>
              <a:rPr lang="en-ZA" dirty="0" smtClean="0"/>
              <a:t>Without</a:t>
            </a:r>
            <a:r>
              <a:rPr lang="en-ZA" dirty="0"/>
              <a:t>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978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David and Goliath</a:t>
            </a:r>
            <a:endParaRPr lang="en-ZA" dirty="0"/>
          </a:p>
        </p:txBody>
      </p:sp>
      <p:sp>
        <p:nvSpPr>
          <p:cNvPr id="4" name="AutoShape 2" descr="Image result for tick 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" y="1016000"/>
            <a:ext cx="4420468" cy="2948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83" y="2844800"/>
            <a:ext cx="5724317" cy="3598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" y="3886200"/>
            <a:ext cx="2841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Arial Black" pitchFamily="34" charset="0"/>
              </a:rPr>
              <a:t>Northrop Grumman </a:t>
            </a:r>
          </a:p>
          <a:p>
            <a:pPr algn="ctr"/>
            <a:r>
              <a:rPr lang="en-ZA" b="1" dirty="0" smtClean="0">
                <a:latin typeface="Arial Black" pitchFamily="34" charset="0"/>
              </a:rPr>
              <a:t>Global Hawk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1.3 Tons Payload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60,000 Feet Ceiling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32 Hours Endurance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Wider Than a Boeing 757</a:t>
            </a:r>
          </a:p>
          <a:p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5972175" y="1092200"/>
            <a:ext cx="2841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Arial Black" pitchFamily="34" charset="0"/>
              </a:rPr>
              <a:t>Black Hornet </a:t>
            </a:r>
          </a:p>
          <a:p>
            <a:pPr algn="ctr"/>
            <a:r>
              <a:rPr lang="en-ZA" b="1" dirty="0" smtClean="0">
                <a:latin typeface="Arial Black" pitchFamily="34" charset="0"/>
              </a:rPr>
              <a:t>Nano-Drone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16 Grams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10 x 2.5 cm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dirty="0" smtClean="0"/>
              <a:t>Drone &amp; Base Station Carried In 20cm Pouch</a:t>
            </a:r>
          </a:p>
          <a:p>
            <a:pPr marL="285750" indent="-285750">
              <a:buFont typeface="Arial" pitchFamily="34" charset="0"/>
              <a:buChar char="•"/>
            </a:pPr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9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835" r="20365" b="-835"/>
          <a:stretch/>
        </p:blipFill>
        <p:spPr>
          <a:xfrm>
            <a:off x="3644900" y="1003300"/>
            <a:ext cx="5384800" cy="547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An Empty Shell</a:t>
            </a:r>
            <a:endParaRPr lang="en-ZA" dirty="0"/>
          </a:p>
        </p:txBody>
      </p:sp>
      <p:sp>
        <p:nvSpPr>
          <p:cNvPr id="4" name="AutoShape 2" descr="Image result for tick 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990600"/>
            <a:ext cx="4234635" cy="420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25" y="3255010"/>
            <a:ext cx="6000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Strength Where It’s Needed</a:t>
            </a:r>
            <a:endParaRPr lang="en-ZA" dirty="0"/>
          </a:p>
        </p:txBody>
      </p:sp>
      <p:sp>
        <p:nvSpPr>
          <p:cNvPr id="4" name="AutoShape 2" descr="Image result for tick 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9"/>
          <a:stretch/>
        </p:blipFill>
        <p:spPr>
          <a:xfrm rot="5400000">
            <a:off x="-269598" y="1393001"/>
            <a:ext cx="5394303" cy="46485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2612" y="3222821"/>
            <a:ext cx="405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 smtClean="0">
                <a:latin typeface="Arial Black" pitchFamily="34" charset="0"/>
              </a:rPr>
              <a:t>103 kg </a:t>
            </a:r>
            <a:endParaRPr lang="en-ZA" sz="40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0490" y="2442969"/>
            <a:ext cx="3957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ZA" dirty="0" smtClean="0">
                <a:latin typeface="Arial Black" pitchFamily="34" charset="0"/>
              </a:rPr>
              <a:t>CNC Wire Cut High Density Foam Core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en-ZA" dirty="0">
              <a:latin typeface="Arial Black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ZA" dirty="0" smtClean="0">
              <a:latin typeface="Arial Black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ZA" dirty="0" smtClean="0">
              <a:latin typeface="Arial Black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ZA" dirty="0" smtClean="0">
                <a:latin typeface="Arial Black" pitchFamily="34" charset="0"/>
              </a:rPr>
              <a:t>Hand Laid 40 Gram / Meter Glass Cloth </a:t>
            </a:r>
          </a:p>
          <a:p>
            <a:pPr marL="285750" indent="-285750">
              <a:buFont typeface="Arial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19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7F7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Drone Group</a:t>
            </a:r>
            <a:endParaRPr lang="en-ZA" dirty="0"/>
          </a:p>
        </p:txBody>
      </p:sp>
      <p:sp>
        <p:nvSpPr>
          <p:cNvPr id="4" name="AutoShape 2" descr="Image result for tick 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" name="Rectangle 4"/>
          <p:cNvSpPr/>
          <p:nvPr/>
        </p:nvSpPr>
        <p:spPr>
          <a:xfrm>
            <a:off x="307975" y="3996436"/>
            <a:ext cx="86449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ZA" sz="2400" dirty="0"/>
              <a:t>Overnight a clear need had been identified for a Remotely Piloted Aircraft Systems capability at the </a:t>
            </a:r>
            <a:r>
              <a:rPr lang="en-ZA" sz="2400" dirty="0" smtClean="0"/>
              <a:t>University </a:t>
            </a:r>
            <a:r>
              <a:rPr lang="en-ZA" sz="2400" dirty="0"/>
              <a:t>to assist researchers in data acquisition. A hub where any department could gain access to the services of a drone without having to jump through the legal hoops </a:t>
            </a:r>
            <a:r>
              <a:rPr lang="en-ZA" sz="2400" dirty="0" smtClean="0"/>
              <a:t>and endure the </a:t>
            </a:r>
            <a:r>
              <a:rPr lang="en-ZA" sz="2400" dirty="0"/>
              <a:t>R&amp;D time to develop their own drone and train personnel.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0406" y="1473613"/>
            <a:ext cx="6672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i="1" dirty="0" smtClean="0"/>
              <a:t>Emails arrived:</a:t>
            </a:r>
          </a:p>
          <a:p>
            <a:r>
              <a:rPr lang="en-ZA" dirty="0" smtClean="0"/>
              <a:t>Could a drone </a:t>
            </a:r>
            <a:r>
              <a:rPr lang="en-ZA" dirty="0"/>
              <a:t>count </a:t>
            </a:r>
            <a:r>
              <a:rPr lang="en-ZA" dirty="0" smtClean="0"/>
              <a:t>penguins…..monitor </a:t>
            </a:r>
            <a:r>
              <a:rPr lang="en-ZA" dirty="0" err="1" smtClean="0"/>
              <a:t>fracking</a:t>
            </a:r>
            <a:r>
              <a:rPr lang="en-ZA" dirty="0" smtClean="0"/>
              <a:t>……inspect </a:t>
            </a:r>
            <a:r>
              <a:rPr lang="en-ZA" dirty="0"/>
              <a:t>solar </a:t>
            </a:r>
            <a:r>
              <a:rPr lang="en-ZA" dirty="0" smtClean="0"/>
              <a:t>panels……..3D </a:t>
            </a:r>
            <a:r>
              <a:rPr lang="en-ZA" dirty="0"/>
              <a:t>map </a:t>
            </a:r>
            <a:r>
              <a:rPr lang="en-ZA" dirty="0" smtClean="0"/>
              <a:t>terrain………map </a:t>
            </a:r>
            <a:r>
              <a:rPr lang="en-ZA" dirty="0"/>
              <a:t>water </a:t>
            </a:r>
            <a:r>
              <a:rPr lang="en-ZA" dirty="0" smtClean="0"/>
              <a:t>temperatures…….map </a:t>
            </a:r>
            <a:r>
              <a:rPr lang="en-ZA" dirty="0"/>
              <a:t>crop </a:t>
            </a:r>
            <a:r>
              <a:rPr lang="en-ZA" dirty="0" smtClean="0"/>
              <a:t>temperatures……..offer </a:t>
            </a:r>
            <a:r>
              <a:rPr lang="en-ZA" dirty="0"/>
              <a:t>24 hour security surveillance </a:t>
            </a:r>
            <a:r>
              <a:rPr lang="en-ZA" dirty="0" smtClean="0"/>
              <a:t>to </a:t>
            </a:r>
            <a:r>
              <a:rPr lang="en-ZA" dirty="0"/>
              <a:t>the </a:t>
            </a:r>
            <a:r>
              <a:rPr lang="en-ZA" dirty="0" smtClean="0"/>
              <a:t>University……..autonomously </a:t>
            </a:r>
            <a:r>
              <a:rPr lang="en-ZA" dirty="0"/>
              <a:t>plant </a:t>
            </a:r>
            <a:r>
              <a:rPr lang="en-ZA" dirty="0" smtClean="0"/>
              <a:t>trees…………………….???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3" y="1105468"/>
            <a:ext cx="3079401" cy="306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Drones Out Of Control</a:t>
            </a:r>
            <a:endParaRPr lang="en-ZA" dirty="0"/>
          </a:p>
        </p:txBody>
      </p:sp>
      <p:sp>
        <p:nvSpPr>
          <p:cNvPr id="4" name="AutoShape 2" descr="Image result for tick 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39" y="1023583"/>
            <a:ext cx="5308979" cy="3542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24673" r="12552"/>
          <a:stretch/>
        </p:blipFill>
        <p:spPr>
          <a:xfrm>
            <a:off x="91879" y="3739480"/>
            <a:ext cx="8942940" cy="271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" y="1013134"/>
            <a:ext cx="4087343" cy="27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23580</TotalTime>
  <Words>507</Words>
  <Application>Microsoft Office PowerPoint</Application>
  <PresentationFormat>Custom</PresentationFormat>
  <Paragraphs>97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South Africa – A Proud History</vt:lpstr>
      <vt:lpstr>Why Drones?</vt:lpstr>
      <vt:lpstr>The Goldilocks Problem</vt:lpstr>
      <vt:lpstr>David and Goliath</vt:lpstr>
      <vt:lpstr>An Empty Shell</vt:lpstr>
      <vt:lpstr>Strength Where It’s Needed</vt:lpstr>
      <vt:lpstr>Drone Group</vt:lpstr>
      <vt:lpstr>Drones Out Of Control</vt:lpstr>
      <vt:lpstr>The Civil Aviation Authority</vt:lpstr>
      <vt:lpstr>“FrankenDrone”</vt:lpstr>
      <vt:lpstr>Aircraft Systems</vt:lpstr>
      <vt:lpstr>Proof Of Life</vt:lpstr>
      <vt:lpstr>The Future Looks Bright</vt:lpstr>
      <vt:lpstr>Deployment and Retrieval</vt:lpstr>
    </vt:vector>
  </TitlesOfParts>
  <Company>Creative Caterpillar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Caterpillar</dc:creator>
  <cp:lastModifiedBy>Windows User</cp:lastModifiedBy>
  <cp:revision>370</cp:revision>
  <dcterms:created xsi:type="dcterms:W3CDTF">2017-07-13T06:38:01Z</dcterms:created>
  <dcterms:modified xsi:type="dcterms:W3CDTF">2017-11-08T00:55:52Z</dcterms:modified>
</cp:coreProperties>
</file>