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88" r:id="rId4"/>
    <p:sldMasterId id="2147483734" r:id="rId5"/>
    <p:sldMasterId id="2147483741" r:id="rId6"/>
    <p:sldMasterId id="2147483746" r:id="rId7"/>
  </p:sldMasterIdLst>
  <p:notesMasterIdLst>
    <p:notesMasterId r:id="rId17"/>
  </p:notesMasterIdLst>
  <p:handoutMasterIdLst>
    <p:handoutMasterId r:id="rId18"/>
  </p:handoutMasterIdLst>
  <p:sldIdLst>
    <p:sldId id="2789" r:id="rId8"/>
    <p:sldId id="2147376763" r:id="rId9"/>
    <p:sldId id="2901" r:id="rId10"/>
    <p:sldId id="2147376764" r:id="rId11"/>
    <p:sldId id="2147376760" r:id="rId12"/>
    <p:sldId id="2147376762" r:id="rId13"/>
    <p:sldId id="2147376761" r:id="rId14"/>
    <p:sldId id="2147376765" r:id="rId15"/>
    <p:sldId id="2863"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y M. Seema" initials="SMS" lastIdx="5" clrIdx="0">
    <p:extLst>
      <p:ext uri="{19B8F6BF-5375-455C-9EA6-DF929625EA0E}">
        <p15:presenceInfo xmlns:p15="http://schemas.microsoft.com/office/powerpoint/2012/main" userId="Sophy M. Seema" providerId="None"/>
      </p:ext>
    </p:extLst>
  </p:cmAuthor>
  <p:cmAuthor id="2" name="Sophy M. Seema" initials="SMS [2]" lastIdx="4" clrIdx="1">
    <p:extLst>
      <p:ext uri="{19B8F6BF-5375-455C-9EA6-DF929625EA0E}">
        <p15:presenceInfo xmlns:p15="http://schemas.microsoft.com/office/powerpoint/2012/main" userId="S-1-5-21-1275210071-1383384898-854245398-2999" providerId="AD"/>
      </p:ext>
    </p:extLst>
  </p:cmAuthor>
  <p:cmAuthor id="3" name="Lebo Baloyi" initials="LB" lastIdx="21" clrIdx="2">
    <p:extLst>
      <p:ext uri="{19B8F6BF-5375-455C-9EA6-DF929625EA0E}">
        <p15:presenceInfo xmlns:p15="http://schemas.microsoft.com/office/powerpoint/2012/main" userId="S-1-5-21-1275210071-1383384898-854245398-2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6FB"/>
    <a:srgbClr val="FF6565"/>
    <a:srgbClr val="F1CB43"/>
    <a:srgbClr val="223342"/>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3557" autoAdjust="0"/>
  </p:normalViewPr>
  <p:slideViewPr>
    <p:cSldViewPr snapToGrid="0">
      <p:cViewPr varScale="1">
        <p:scale>
          <a:sx n="64" d="100"/>
          <a:sy n="64" d="100"/>
        </p:scale>
        <p:origin x="63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3"/>
            <a:ext cx="3038475" cy="466726"/>
          </a:xfrm>
          <a:prstGeom prst="rect">
            <a:avLst/>
          </a:prstGeom>
        </p:spPr>
        <p:txBody>
          <a:bodyPr vert="horz" lIns="91440" tIns="45720" rIns="91440" bIns="45720" rtlCol="0"/>
          <a:lstStyle>
            <a:lvl1pPr algn="r">
              <a:defRPr sz="1200"/>
            </a:lvl1pPr>
          </a:lstStyle>
          <a:p>
            <a:fld id="{12692CEA-512C-4A70-BB4A-152831648F15}" type="datetimeFigureOut">
              <a:rPr lang="en-US" smtClean="0"/>
              <a:t>4/9/2025</a:t>
            </a:fld>
            <a:endParaRPr lang="en-US" dirty="0"/>
          </a:p>
        </p:txBody>
      </p:sp>
      <p:sp>
        <p:nvSpPr>
          <p:cNvPr id="4" name="Footer Placeholder 3"/>
          <p:cNvSpPr>
            <a:spLocks noGrp="1"/>
          </p:cNvSpPr>
          <p:nvPr>
            <p:ph type="ftr" sz="quarter" idx="2"/>
          </p:nvPr>
        </p:nvSpPr>
        <p:spPr>
          <a:xfrm>
            <a:off x="2" y="8829678"/>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8"/>
            <a:ext cx="3038475" cy="466726"/>
          </a:xfrm>
          <a:prstGeom prst="rect">
            <a:avLst/>
          </a:prstGeom>
        </p:spPr>
        <p:txBody>
          <a:bodyPr vert="horz" lIns="91440" tIns="45720" rIns="91440" bIns="45720" rtlCol="0" anchor="b"/>
          <a:lstStyle>
            <a:lvl1pPr algn="r">
              <a:defRPr sz="1200"/>
            </a:lvl1pPr>
          </a:lstStyle>
          <a:p>
            <a:fld id="{B36D767C-CE9E-48B7-B6BA-8AAE22A15FAC}" type="slidenum">
              <a:rPr lang="en-US" smtClean="0"/>
              <a:t>‹#›</a:t>
            </a:fld>
            <a:endParaRPr lang="en-US" dirty="0"/>
          </a:p>
        </p:txBody>
      </p:sp>
    </p:spTree>
    <p:extLst>
      <p:ext uri="{BB962C8B-B14F-4D97-AF65-F5344CB8AC3E}">
        <p14:creationId xmlns:p14="http://schemas.microsoft.com/office/powerpoint/2010/main" val="2002637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59C808-D41D-496F-B70A-2B1E70FEB3AF}" type="datetimeFigureOut">
              <a:rPr lang="en-US" smtClean="0"/>
              <a:t>4/9/2025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73895"/>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695D491A-8670-45EB-B2AA-86B2B07F7B2B}" type="slidenum">
              <a:rPr lang="en-US" smtClean="0"/>
              <a:t>‹#›</a:t>
            </a:fld>
            <a:endParaRPr lang="en-US" dirty="0"/>
          </a:p>
        </p:txBody>
      </p:sp>
    </p:spTree>
    <p:extLst>
      <p:ext uri="{BB962C8B-B14F-4D97-AF65-F5344CB8AC3E}">
        <p14:creationId xmlns:p14="http://schemas.microsoft.com/office/powerpoint/2010/main" val="367584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5D491A-8670-45EB-B2AA-86B2B07F7B2B}" type="slidenum">
              <a:rPr lang="en-US" smtClean="0"/>
              <a:t>1</a:t>
            </a:fld>
            <a:endParaRPr lang="en-US" dirty="0"/>
          </a:p>
        </p:txBody>
      </p:sp>
    </p:spTree>
    <p:extLst>
      <p:ext uri="{BB962C8B-B14F-4D97-AF65-F5344CB8AC3E}">
        <p14:creationId xmlns:p14="http://schemas.microsoft.com/office/powerpoint/2010/main" val="200825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58F2-2FFA-60AA-21CB-8AF166FB4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3DC99-2F45-B0D2-1B89-C53FD1541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FCBC5-72E5-359D-1DB6-DE24C318030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CB6B68-B9D4-8B83-FF35-FBB290404BB8}"/>
              </a:ext>
            </a:extLst>
          </p:cNvPr>
          <p:cNvSpPr>
            <a:spLocks noGrp="1"/>
          </p:cNvSpPr>
          <p:nvPr>
            <p:ph type="sldNum" sz="quarter" idx="5"/>
          </p:nvPr>
        </p:nvSpPr>
        <p:spPr/>
        <p:txBody>
          <a:bodyPr/>
          <a:lstStyle/>
          <a:p>
            <a:fld id="{695D491A-8670-45EB-B2AA-86B2B07F7B2B}" type="slidenum">
              <a:rPr lang="en-US" smtClean="0"/>
              <a:t>2</a:t>
            </a:fld>
            <a:endParaRPr lang="en-US" dirty="0"/>
          </a:p>
        </p:txBody>
      </p:sp>
    </p:spTree>
    <p:extLst>
      <p:ext uri="{BB962C8B-B14F-4D97-AF65-F5344CB8AC3E}">
        <p14:creationId xmlns:p14="http://schemas.microsoft.com/office/powerpoint/2010/main" val="310258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buFont typeface="Symbol" panose="05050102010706020507" pitchFamily="18" charset="2"/>
              <a:buNone/>
            </a:pPr>
            <a:endParaRPr lang="en-GB" b="0" dirty="0"/>
          </a:p>
        </p:txBody>
      </p:sp>
      <p:sp>
        <p:nvSpPr>
          <p:cNvPr id="4" name="Slide Number Placeholder 3"/>
          <p:cNvSpPr>
            <a:spLocks noGrp="1"/>
          </p:cNvSpPr>
          <p:nvPr>
            <p:ph type="sldNum" sz="quarter" idx="5"/>
          </p:nvPr>
        </p:nvSpPr>
        <p:spPr/>
        <p:txBody>
          <a:bodyPr/>
          <a:lstStyle/>
          <a:p>
            <a:fld id="{695D491A-8670-45EB-B2AA-86B2B07F7B2B}" type="slidenum">
              <a:rPr lang="en-US" smtClean="0"/>
              <a:t>3</a:t>
            </a:fld>
            <a:endParaRPr lang="en-US" dirty="0"/>
          </a:p>
        </p:txBody>
      </p:sp>
    </p:spTree>
    <p:extLst>
      <p:ext uri="{BB962C8B-B14F-4D97-AF65-F5344CB8AC3E}">
        <p14:creationId xmlns:p14="http://schemas.microsoft.com/office/powerpoint/2010/main" val="182712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2689F-85B5-6916-2656-71A887111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2BA74-907D-5DF6-6ACB-2816C8B74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F3A90-4E9C-D96A-9C15-204A3CABAE28}"/>
              </a:ext>
            </a:extLst>
          </p:cNvPr>
          <p:cNvSpPr>
            <a:spLocks noGrp="1"/>
          </p:cNvSpPr>
          <p:nvPr>
            <p:ph type="body" idx="1"/>
          </p:nvPr>
        </p:nvSpPr>
        <p:spPr/>
        <p:txBody>
          <a:bodyPr/>
          <a:lstStyle/>
          <a:p>
            <a:pPr marL="0" lvl="0" indent="0" algn="just">
              <a:buFont typeface="Symbol" panose="05050102010706020507" pitchFamily="18" charset="2"/>
              <a:buNone/>
            </a:pPr>
            <a:endParaRPr lang="en-GB" b="0" dirty="0"/>
          </a:p>
        </p:txBody>
      </p:sp>
      <p:sp>
        <p:nvSpPr>
          <p:cNvPr id="4" name="Slide Number Placeholder 3">
            <a:extLst>
              <a:ext uri="{FF2B5EF4-FFF2-40B4-BE49-F238E27FC236}">
                <a16:creationId xmlns:a16="http://schemas.microsoft.com/office/drawing/2014/main" id="{0DA3A749-29D5-FF8C-3B96-20B7F7973B6D}"/>
              </a:ext>
            </a:extLst>
          </p:cNvPr>
          <p:cNvSpPr>
            <a:spLocks noGrp="1"/>
          </p:cNvSpPr>
          <p:nvPr>
            <p:ph type="sldNum" sz="quarter" idx="5"/>
          </p:nvPr>
        </p:nvSpPr>
        <p:spPr/>
        <p:txBody>
          <a:bodyPr/>
          <a:lstStyle/>
          <a:p>
            <a:fld id="{695D491A-8670-45EB-B2AA-86B2B07F7B2B}" type="slidenum">
              <a:rPr lang="en-US" smtClean="0"/>
              <a:t>5</a:t>
            </a:fld>
            <a:endParaRPr lang="en-US" dirty="0"/>
          </a:p>
        </p:txBody>
      </p:sp>
    </p:spTree>
    <p:extLst>
      <p:ext uri="{BB962C8B-B14F-4D97-AF65-F5344CB8AC3E}">
        <p14:creationId xmlns:p14="http://schemas.microsoft.com/office/powerpoint/2010/main" val="30833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85299-896D-8331-3A20-010DF1DD6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0C042-22D2-C3CC-C884-0381FA0A9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70B9B-4FB0-9107-A294-4B7DA5051A62}"/>
              </a:ext>
            </a:extLst>
          </p:cNvPr>
          <p:cNvSpPr>
            <a:spLocks noGrp="1"/>
          </p:cNvSpPr>
          <p:nvPr>
            <p:ph type="body" idx="1"/>
          </p:nvPr>
        </p:nvSpPr>
        <p:spPr/>
        <p:txBody>
          <a:bodyPr/>
          <a:lstStyle/>
          <a:p>
            <a:endParaRPr lang="en-US" sz="1800" b="0" i="0" u="none" strike="noStrike" baseline="0" dirty="0">
              <a:solidFill>
                <a:srgbClr val="000000"/>
              </a:solidFill>
              <a:latin typeface="Aptos" panose="020B0004020202020204" pitchFamily="34" charset="0"/>
            </a:endParaRPr>
          </a:p>
          <a:p>
            <a:r>
              <a:rPr lang="en-US" sz="1800" b="1" i="0" u="none" strike="noStrike" baseline="0" dirty="0">
                <a:solidFill>
                  <a:srgbClr val="000000"/>
                </a:solidFill>
                <a:latin typeface="Aptos" panose="020B0004020202020204" pitchFamily="34" charset="0"/>
              </a:rPr>
              <a:t>G20</a:t>
            </a:r>
          </a:p>
          <a:p>
            <a:r>
              <a:rPr lang="en-US" sz="1800" b="0" i="0" u="none" strike="noStrike" baseline="0" dirty="0">
                <a:solidFill>
                  <a:srgbClr val="000000"/>
                </a:solidFill>
                <a:latin typeface="Aptos" panose="020B0004020202020204" pitchFamily="34" charset="0"/>
              </a:rPr>
              <a:t>Co-chaired by South Africa and Brazil, the ACWG will hold three technical meetings in 2025 which will precede the Ministerial meeting. </a:t>
            </a:r>
          </a:p>
          <a:p>
            <a:r>
              <a:rPr lang="en-US" sz="1800" b="0" i="0" u="none" strike="noStrike" baseline="0" dirty="0">
                <a:solidFill>
                  <a:srgbClr val="000000"/>
                </a:solidFill>
                <a:latin typeface="Aptos" panose="020B0004020202020204" pitchFamily="34" charset="0"/>
              </a:rPr>
              <a:t>In line with the theme of its Presidency and the G20 ACWG Action Plan 2025-2027, South Africa’s Presidency, the ACWG will focus on the following four key priorities: </a:t>
            </a:r>
          </a:p>
          <a:p>
            <a:pPr marL="342900" indent="-342900">
              <a:buFont typeface="+mj-lt"/>
              <a:buAutoNum type="arabicPeriod"/>
            </a:pPr>
            <a:r>
              <a:rPr lang="en-US" sz="1800" b="0" i="0" u="none" strike="noStrike" baseline="0" dirty="0">
                <a:solidFill>
                  <a:srgbClr val="000000"/>
                </a:solidFill>
                <a:latin typeface="Aptos" panose="020B0004020202020204" pitchFamily="34" charset="0"/>
              </a:rPr>
              <a:t>Strengthen the public sector by promoting transparency, integrity, and accountability (Deliverables -Compendium of good practices in promoting a transparent, ethical, and accountable public sector and a Ministerial declaration.) </a:t>
            </a:r>
          </a:p>
          <a:p>
            <a:pPr marL="342900" indent="-342900">
              <a:buFont typeface="+mj-lt"/>
              <a:buAutoNum type="arabicPeriod"/>
            </a:pPr>
            <a:r>
              <a:rPr lang="en-US" sz="1800" b="0" i="0" u="none" strike="noStrike" baseline="0" dirty="0">
                <a:solidFill>
                  <a:srgbClr val="000000"/>
                </a:solidFill>
                <a:latin typeface="Aptos" panose="020B0004020202020204" pitchFamily="34" charset="0"/>
              </a:rPr>
              <a:t>Increase efficiency of asset recovery measures (Deliverables - High-Level Principles on the Management of Seized and Confiscated Assets; Follow-up report on impact of technical assistance support by G20 ACWG countries; and Side event on Efficiency of Asset Recovery Measures)</a:t>
            </a:r>
          </a:p>
          <a:p>
            <a:pPr marL="342900" indent="-342900" algn="l">
              <a:buFont typeface="+mj-lt"/>
              <a:buAutoNum type="arabicPeriod"/>
            </a:pPr>
            <a:r>
              <a:rPr lang="en-US" sz="1800" b="0" i="0" u="none" strike="noStrike" baseline="0" dirty="0">
                <a:solidFill>
                  <a:srgbClr val="000000"/>
                </a:solidFill>
                <a:latin typeface="Aptos" panose="020B0004020202020204" pitchFamily="34" charset="0"/>
              </a:rPr>
              <a:t>Enhance and </a:t>
            </a:r>
            <a:r>
              <a:rPr lang="en-US" sz="1800" b="0" i="0" u="none" strike="noStrike" baseline="0" dirty="0" err="1">
                <a:solidFill>
                  <a:srgbClr val="000000"/>
                </a:solidFill>
                <a:latin typeface="Aptos" panose="020B0004020202020204" pitchFamily="34" charset="0"/>
              </a:rPr>
              <a:t>mobilise</a:t>
            </a:r>
            <a:r>
              <a:rPr lang="en-US" sz="1800" b="0" i="0" u="none" strike="noStrike" baseline="0" dirty="0">
                <a:solidFill>
                  <a:srgbClr val="000000"/>
                </a:solidFill>
                <a:latin typeface="Aptos" panose="020B0004020202020204" pitchFamily="34" charset="0"/>
              </a:rPr>
              <a:t> the inclusive participation of the public sector, private sector, civil society, and academia to prevent and combat corruption (Deliverables: compendium of good practices on the role of multi-stakeholders in preventing and combatting corruption; Side event on the role of the public sector, private sector, civil society, and academia in preventing and combating corruption)</a:t>
            </a:r>
          </a:p>
          <a:p>
            <a:pPr marL="342900" indent="-342900" algn="l">
              <a:buFont typeface="+mj-lt"/>
              <a:buAutoNum type="arabicPeriod"/>
            </a:pPr>
            <a:r>
              <a:rPr lang="en-GB" sz="1800" b="0" i="0" u="none" strike="noStrike" baseline="0" dirty="0">
                <a:solidFill>
                  <a:srgbClr val="000000"/>
                </a:solidFill>
                <a:latin typeface="Aptos" panose="020B0004020202020204" pitchFamily="34" charset="0"/>
              </a:rPr>
              <a:t>Enhance whistle-blower protection mechanisms (Deliverables: </a:t>
            </a:r>
            <a:r>
              <a:rPr lang="en-US" sz="1800" b="0" i="0" u="none" strike="noStrike" baseline="0" dirty="0">
                <a:solidFill>
                  <a:srgbClr val="000000"/>
                </a:solidFill>
                <a:latin typeface="Aptos" panose="020B0004020202020204" pitchFamily="34" charset="0"/>
              </a:rPr>
              <a:t>Accountability report with a focus on effective protection of whistle-blowers; and Side event on effective whistle-blowers protection mechanisms)</a:t>
            </a:r>
          </a:p>
          <a:p>
            <a:pPr marL="0" indent="0">
              <a:buFont typeface="+mj-lt"/>
              <a:buNone/>
            </a:pPr>
            <a:endParaRPr lang="en-GB" sz="1800" b="0" i="0" u="none" strike="noStrike" baseline="0" dirty="0">
              <a:solidFill>
                <a:srgbClr val="000000"/>
              </a:solidFill>
              <a:latin typeface="Aptos" panose="020B00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Given that the focus of the agenda is very asset recovery heavy, it was agreed that Adv Bezuidenhout (AFU would attend and that Florencia would attend the meetings to be informed about what is taking place. The concept note of the ACWG was shared with the SCCU and the ID to indicate whether someone from their respective areas should also be nominated.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lvl="0" indent="0" algn="just">
              <a:buFont typeface="Symbol" panose="05050102010706020507" pitchFamily="18" charset="2"/>
              <a:buNone/>
            </a:pPr>
            <a:endParaRPr lang="en-GB" b="0" dirty="0"/>
          </a:p>
          <a:p>
            <a:pPr marL="0" lvl="0" indent="0" algn="just">
              <a:buFont typeface="Symbol" panose="05050102010706020507" pitchFamily="18" charset="2"/>
              <a:buNone/>
            </a:pPr>
            <a:endParaRPr lang="en-GB" b="0" dirty="0"/>
          </a:p>
          <a:p>
            <a:pPr marL="0" lvl="0" indent="0" algn="just">
              <a:buFont typeface="Symbol" panose="05050102010706020507" pitchFamily="18" charset="2"/>
              <a:buNone/>
            </a:pPr>
            <a:endParaRPr lang="en-GB" b="0" dirty="0"/>
          </a:p>
        </p:txBody>
      </p:sp>
      <p:sp>
        <p:nvSpPr>
          <p:cNvPr id="4" name="Slide Number Placeholder 3">
            <a:extLst>
              <a:ext uri="{FF2B5EF4-FFF2-40B4-BE49-F238E27FC236}">
                <a16:creationId xmlns:a16="http://schemas.microsoft.com/office/drawing/2014/main" id="{4EB0A38F-CCB6-4A75-AD01-213AA8FA9378}"/>
              </a:ext>
            </a:extLst>
          </p:cNvPr>
          <p:cNvSpPr>
            <a:spLocks noGrp="1"/>
          </p:cNvSpPr>
          <p:nvPr>
            <p:ph type="sldNum" sz="quarter" idx="5"/>
          </p:nvPr>
        </p:nvSpPr>
        <p:spPr/>
        <p:txBody>
          <a:bodyPr/>
          <a:lstStyle/>
          <a:p>
            <a:fld id="{695D491A-8670-45EB-B2AA-86B2B07F7B2B}" type="slidenum">
              <a:rPr lang="en-US" smtClean="0"/>
              <a:t>6</a:t>
            </a:fld>
            <a:endParaRPr lang="en-US" dirty="0"/>
          </a:p>
        </p:txBody>
      </p:sp>
    </p:spTree>
    <p:extLst>
      <p:ext uri="{BB962C8B-B14F-4D97-AF65-F5344CB8AC3E}">
        <p14:creationId xmlns:p14="http://schemas.microsoft.com/office/powerpoint/2010/main" val="217076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6EF4-5DA8-DD34-D9D0-72FCAF233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3E4A5-D21B-77BE-BAD0-B9AEAB99B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F8EA3-D720-2B43-D906-6B94D2BFBCAB}"/>
              </a:ext>
            </a:extLst>
          </p:cNvPr>
          <p:cNvSpPr>
            <a:spLocks noGrp="1"/>
          </p:cNvSpPr>
          <p:nvPr>
            <p:ph type="body" idx="1"/>
          </p:nvPr>
        </p:nvSpPr>
        <p:spPr/>
        <p:txBody>
          <a:bodyPr/>
          <a:lstStyle/>
          <a:p>
            <a:pPr algn="just">
              <a:lnSpc>
                <a:spcPct val="100000"/>
              </a:lnSpc>
              <a:buFont typeface="Wingdings" panose="05000000000000000000" pitchFamily="2" charset="2"/>
              <a:buChar char="q"/>
            </a:pPr>
            <a:r>
              <a:rPr lang="en-ZA" b="1" dirty="0">
                <a:latin typeface="+mn-lt"/>
                <a:cs typeface="Arial" panose="020B0604020202020204" pitchFamily="34" charset="0"/>
              </a:rPr>
              <a:t>South African Police Service Amendment Bill</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The Bill seeks to align the principal Act with the Constitution of the Republic of South Africa, 1996, the National Development Plan, the White Paper on Policing, 2016, the White Paper on Safety and Security, 2016, the Community Policing Policy, the Use of Force Policy and the Policy on a Single Police Service.</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The Bill further proposes amendments to the Regulation of Gatherings Act, in relation to the use of minimum force which is reasonably necessary and proportional in the circumstances during gatherings or demonstrations. </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Furthermore, the Bill proposes amendments to the Civilian Secretariat for Police Service Act to provide for the establishment of </a:t>
            </a:r>
            <a:r>
              <a:rPr lang="en-US" dirty="0" err="1">
                <a:latin typeface="+mn-lt"/>
                <a:cs typeface="Arial" panose="020B0604020202020204" pitchFamily="34" charset="0"/>
              </a:rPr>
              <a:t>neighbourhood</a:t>
            </a:r>
            <a:r>
              <a:rPr lang="en-US" dirty="0">
                <a:latin typeface="+mn-lt"/>
                <a:cs typeface="Arial" panose="020B0604020202020204" pitchFamily="34" charset="0"/>
              </a:rPr>
              <a:t> patrolling, </a:t>
            </a:r>
            <a:r>
              <a:rPr lang="en-US" dirty="0" err="1">
                <a:latin typeface="+mn-lt"/>
                <a:cs typeface="Arial" panose="020B0604020202020204" pitchFamily="34" charset="0"/>
              </a:rPr>
              <a:t>neighbourhood</a:t>
            </a:r>
            <a:r>
              <a:rPr lang="en-US" dirty="0">
                <a:latin typeface="+mn-lt"/>
                <a:cs typeface="Arial" panose="020B0604020202020204" pitchFamily="34" charset="0"/>
              </a:rPr>
              <a:t> watch and farm watch associations, community policing forums, district, provincial community policing boards and the National Community</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NPA legislation committee looked at the Bill (no new provisions impacting on the NPA).</a:t>
            </a:r>
          </a:p>
          <a:p>
            <a:pPr algn="just">
              <a:lnSpc>
                <a:spcPct val="100000"/>
              </a:lnSpc>
              <a:buFont typeface="Wingdings" panose="05000000000000000000" pitchFamily="2" charset="2"/>
              <a:buChar char="q"/>
            </a:pPr>
            <a:endParaRPr lang="en-ZA" dirty="0">
              <a:latin typeface="+mn-lt"/>
              <a:cs typeface="Arial" panose="020B0604020202020204" pitchFamily="34" charset="0"/>
            </a:endParaRPr>
          </a:p>
          <a:p>
            <a:pPr algn="just">
              <a:lnSpc>
                <a:spcPct val="100000"/>
              </a:lnSpc>
              <a:buFont typeface="Wingdings" panose="05000000000000000000" pitchFamily="2" charset="2"/>
              <a:buChar char="q"/>
            </a:pPr>
            <a:r>
              <a:rPr lang="en-ZA" b="1" dirty="0">
                <a:latin typeface="+mn-lt"/>
                <a:cs typeface="Arial" panose="020B0604020202020204" pitchFamily="34" charset="0"/>
              </a:rPr>
              <a:t>National Satellite Communications Strategy</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ICT infrastructure is critical for the digital economy development and serves as a backbone and enabler for all other economies. It is therefore essential that we ensure that the South Africa develops its ICT infrastructure to provide sufficient Telecommunication capacity that will enable continuous state development. To fulfil above requirement and objective, South Africa is planning to launch a SA Owned/Controlled satellite.</a:t>
            </a:r>
          </a:p>
          <a:p>
            <a:pPr algn="just">
              <a:lnSpc>
                <a:spcPct val="100000"/>
              </a:lnSpc>
              <a:buFont typeface="Wingdings" panose="05000000000000000000" pitchFamily="2" charset="2"/>
              <a:buChar char="q"/>
            </a:pPr>
            <a:endParaRPr lang="en-ZA" dirty="0">
              <a:latin typeface="+mn-lt"/>
              <a:cs typeface="Arial" panose="020B0604020202020204" pitchFamily="34" charset="0"/>
            </a:endParaRPr>
          </a:p>
          <a:p>
            <a:pPr algn="just">
              <a:lnSpc>
                <a:spcPct val="100000"/>
              </a:lnSpc>
              <a:buFont typeface="Wingdings" panose="05000000000000000000" pitchFamily="2" charset="2"/>
              <a:buChar char="q"/>
            </a:pPr>
            <a:r>
              <a:rPr lang="en-ZA" b="1" dirty="0">
                <a:latin typeface="+mn-lt"/>
                <a:cs typeface="Arial" panose="020B0604020202020204" pitchFamily="34" charset="0"/>
              </a:rPr>
              <a:t>Malabo Convention Ratification</a:t>
            </a:r>
          </a:p>
          <a:p>
            <a:pPr marL="285750" indent="-285750" algn="just">
              <a:buFont typeface="Arial" panose="020B0604020202020204" pitchFamily="34" charset="0"/>
              <a:buChar char="•"/>
            </a:pPr>
            <a:r>
              <a:rPr lang="en-US" dirty="0">
                <a:latin typeface="+mn-lt"/>
                <a:cs typeface="Arial" panose="020B0604020202020204" pitchFamily="34" charset="0"/>
              </a:rPr>
              <a:t>Malabo Convention, adopted by the 23rd AU Assembly in 2014 creates a legal framework for addressing cybercrime and data protection in Africa. It </a:t>
            </a:r>
            <a:r>
              <a:rPr lang="en-US" dirty="0" err="1">
                <a:latin typeface="+mn-lt"/>
                <a:cs typeface="Arial" panose="020B0604020202020204" pitchFamily="34" charset="0"/>
              </a:rPr>
              <a:t>harmonises</a:t>
            </a:r>
            <a:r>
              <a:rPr lang="en-US" dirty="0">
                <a:latin typeface="+mn-lt"/>
                <a:cs typeface="Arial" panose="020B0604020202020204" pitchFamily="34" charset="0"/>
              </a:rPr>
              <a:t> the laws of African States on electronic commerce, personal data protection, Cybersecurity promotion and the fight against Cybercrime. The Convention embodies the existing commitments of AU member states at sub regional, regional and international levels to cooperate in the promotion of Cybersecurity and the fight against cybercrime. </a:t>
            </a:r>
            <a:r>
              <a:rPr lang="en-GB" sz="1200" dirty="0">
                <a:latin typeface="Arial" panose="020B0604020202020204" pitchFamily="34" charset="0"/>
                <a:cs typeface="Arial" panose="020B0604020202020204" pitchFamily="34" charset="0"/>
              </a:rPr>
              <a:t>South Africa’s ratification of the Convention is necessitated by the evolving threat landscape which makes international cooperation in combating cybercrime and protecting personal data a must.</a:t>
            </a:r>
            <a:endParaRPr lang="en-US" dirty="0">
              <a:latin typeface="+mn-lt"/>
              <a:cs typeface="Arial" panose="020B0604020202020204" pitchFamily="34" charset="0"/>
            </a:endParaRP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Ratification by Parliament is a legal requirement still to be met.</a:t>
            </a:r>
          </a:p>
          <a:p>
            <a:pPr algn="just">
              <a:lnSpc>
                <a:spcPct val="100000"/>
              </a:lnSpc>
              <a:buFont typeface="Wingdings" panose="05000000000000000000" pitchFamily="2" charset="2"/>
              <a:buChar char="q"/>
            </a:pPr>
            <a:endParaRPr lang="en-ZA" dirty="0">
              <a:latin typeface="+mn-lt"/>
              <a:cs typeface="Arial" panose="020B0604020202020204" pitchFamily="34" charset="0"/>
            </a:endParaRPr>
          </a:p>
          <a:p>
            <a:pPr algn="just">
              <a:lnSpc>
                <a:spcPct val="100000"/>
              </a:lnSpc>
              <a:buFont typeface="Wingdings" panose="05000000000000000000" pitchFamily="2" charset="2"/>
              <a:buChar char="q"/>
            </a:pPr>
            <a:r>
              <a:rPr lang="en-ZA" b="1" dirty="0">
                <a:latin typeface="+mn-lt"/>
                <a:cs typeface="Arial" panose="020B0604020202020204" pitchFamily="34" charset="0"/>
              </a:rPr>
              <a:t>International Co-Operation in Criminal Matters Amendment Bill</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The primary aim is to facilitate the provision of evidence, the execution of sentences and the confiscation and transfer of proceeds of crime between the Republic and entities (international </a:t>
            </a:r>
            <a:r>
              <a:rPr lang="en-US" dirty="0" err="1">
                <a:latin typeface="+mn-lt"/>
                <a:cs typeface="Arial" panose="020B0604020202020204" pitchFamily="34" charset="0"/>
              </a:rPr>
              <a:t>organisation</a:t>
            </a:r>
            <a:r>
              <a:rPr lang="en-US" dirty="0">
                <a:latin typeface="+mn-lt"/>
                <a:cs typeface="Arial" panose="020B0604020202020204" pitchFamily="34" charset="0"/>
              </a:rPr>
              <a:t>, international tribunal, international court, or similar body which has jurisdiction in respect of an international crime) to ensure that South Africa complies with its international obligations.</a:t>
            </a:r>
          </a:p>
          <a:p>
            <a:pPr marL="171450" indent="-171450" algn="just">
              <a:lnSpc>
                <a:spcPct val="100000"/>
              </a:lnSpc>
              <a:buFont typeface="Arial" panose="020B0604020202020204" pitchFamily="34" charset="0"/>
              <a:buChar char="•"/>
            </a:pPr>
            <a:r>
              <a:rPr lang="en-ZA" dirty="0">
                <a:latin typeface="+mn-lt"/>
                <a:cs typeface="Arial" panose="020B0604020202020204" pitchFamily="34" charset="0"/>
              </a:rPr>
              <a:t>NPA made input into the Bill -  since 2023 - these have not been included in the current Bill which was aimed at supporting amendments to the Extradition Act. It was however resolved that </a:t>
            </a:r>
            <a:r>
              <a:rPr lang="en-US" sz="1800" dirty="0">
                <a:solidFill>
                  <a:srgbClr val="000000"/>
                </a:solidFill>
                <a:effectLst/>
                <a:latin typeface="Aptos" panose="020B0004020202020204" pitchFamily="34" charset="0"/>
              </a:rPr>
              <a:t>the </a:t>
            </a:r>
            <a:r>
              <a:rPr lang="en-US" sz="1800" dirty="0" err="1">
                <a:solidFill>
                  <a:srgbClr val="000000"/>
                </a:solidFill>
                <a:effectLst/>
                <a:latin typeface="Aptos" panose="020B0004020202020204" pitchFamily="34" charset="0"/>
              </a:rPr>
              <a:t>DoJ&amp;CD</a:t>
            </a:r>
            <a:r>
              <a:rPr lang="en-US" sz="1800" dirty="0">
                <a:solidFill>
                  <a:srgbClr val="000000"/>
                </a:solidFill>
                <a:effectLst/>
                <a:latin typeface="Aptos" panose="020B0004020202020204" pitchFamily="34" charset="0"/>
              </a:rPr>
              <a:t> will commence with the process of the review of the ICCMA Act (concurrently with the review of POCA) while the Department is also processing the ICCM Amendment Bill</a:t>
            </a:r>
            <a:endParaRPr lang="en-ZA" dirty="0">
              <a:latin typeface="+mn-lt"/>
              <a:cs typeface="Arial" panose="020B0604020202020204" pitchFamily="34" charset="0"/>
            </a:endParaRPr>
          </a:p>
          <a:p>
            <a:pPr algn="just">
              <a:lnSpc>
                <a:spcPct val="100000"/>
              </a:lnSpc>
              <a:buFont typeface="Wingdings" panose="05000000000000000000" pitchFamily="2" charset="2"/>
              <a:buChar char="q"/>
            </a:pPr>
            <a:endParaRPr lang="en-ZA" dirty="0">
              <a:latin typeface="+mn-lt"/>
              <a:cs typeface="Arial" panose="020B0604020202020204" pitchFamily="34" charset="0"/>
            </a:endParaRPr>
          </a:p>
          <a:p>
            <a:pPr algn="just">
              <a:lnSpc>
                <a:spcPct val="100000"/>
              </a:lnSpc>
              <a:buFont typeface="Wingdings" panose="05000000000000000000" pitchFamily="2" charset="2"/>
              <a:buChar char="q"/>
            </a:pPr>
            <a:r>
              <a:rPr lang="en-ZA" b="1" dirty="0">
                <a:latin typeface="+mn-lt"/>
                <a:cs typeface="Arial" panose="020B0604020202020204" pitchFamily="34" charset="0"/>
              </a:rPr>
              <a:t>Extradition Bill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To amend the Acts: clarity when having to comply with RSA international obligations (e.g. requirement regarding jurisdiction,  extra-territorial jurisdiction, provisional arrest); provisions for surrender persons not international entities; provision for consenting to extradition; clarifying the role of magistrates and the Minister; alignment to CC Smit judgment.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latin typeface="+mn-lt"/>
                <a:cs typeface="Arial" panose="020B0604020202020204" pitchFamily="34" charset="0"/>
              </a:rPr>
              <a:t>NPA considered the Bill in 2023, but supported its processing. However, the extradition legislation still does not make provision for outgoing requests (which we believe should be regulated)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0" lvl="0" indent="0" algn="just">
              <a:buFont typeface="Symbol" panose="05050102010706020507" pitchFamily="18" charset="2"/>
              <a:buNone/>
            </a:pPr>
            <a:endParaRPr lang="en-GB" b="0" dirty="0"/>
          </a:p>
          <a:p>
            <a:pPr marL="0" lvl="0" indent="0" algn="just">
              <a:buFont typeface="Symbol" panose="05050102010706020507" pitchFamily="18" charset="2"/>
              <a:buNone/>
            </a:pPr>
            <a:endParaRPr lang="en-GB" b="0" dirty="0"/>
          </a:p>
        </p:txBody>
      </p:sp>
      <p:sp>
        <p:nvSpPr>
          <p:cNvPr id="4" name="Slide Number Placeholder 3">
            <a:extLst>
              <a:ext uri="{FF2B5EF4-FFF2-40B4-BE49-F238E27FC236}">
                <a16:creationId xmlns:a16="http://schemas.microsoft.com/office/drawing/2014/main" id="{4424BD24-2E3E-4A5D-8C7C-3A1560D878AB}"/>
              </a:ext>
            </a:extLst>
          </p:cNvPr>
          <p:cNvSpPr>
            <a:spLocks noGrp="1"/>
          </p:cNvSpPr>
          <p:nvPr>
            <p:ph type="sldNum" sz="quarter" idx="5"/>
          </p:nvPr>
        </p:nvSpPr>
        <p:spPr/>
        <p:txBody>
          <a:bodyPr/>
          <a:lstStyle/>
          <a:p>
            <a:fld id="{695D491A-8670-45EB-B2AA-86B2B07F7B2B}" type="slidenum">
              <a:rPr lang="en-US" smtClean="0"/>
              <a:t>7</a:t>
            </a:fld>
            <a:endParaRPr lang="en-US" dirty="0"/>
          </a:p>
        </p:txBody>
      </p:sp>
    </p:spTree>
    <p:extLst>
      <p:ext uri="{BB962C8B-B14F-4D97-AF65-F5344CB8AC3E}">
        <p14:creationId xmlns:p14="http://schemas.microsoft.com/office/powerpoint/2010/main" val="6915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096B6-3ADD-7716-DE3D-443E8BD9C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7CAC1-103A-AD7E-C4B8-F904865CE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4C7CC-61C4-FE5D-320E-879198FDBC25}"/>
              </a:ext>
            </a:extLst>
          </p:cNvPr>
          <p:cNvSpPr>
            <a:spLocks noGrp="1"/>
          </p:cNvSpPr>
          <p:nvPr>
            <p:ph type="body" idx="1"/>
          </p:nvPr>
        </p:nvSpPr>
        <p:spPr/>
        <p:txBody>
          <a:bodyPr/>
          <a:lstStyle/>
          <a:p>
            <a:pPr algn="just">
              <a:lnSpc>
                <a:spcPct val="100000"/>
              </a:lnSpc>
              <a:buFont typeface="Wingdings" panose="05000000000000000000" pitchFamily="2" charset="2"/>
              <a:buChar char="q"/>
            </a:pPr>
            <a:r>
              <a:rPr lang="en-ZA" b="1" dirty="0">
                <a:latin typeface="+mn-lt"/>
                <a:cs typeface="Arial" panose="020B0604020202020204" pitchFamily="34" charset="0"/>
              </a:rPr>
              <a:t>South African Police Service Amendment Bill</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The Bill seeks to align the principal Act with the Constitution of the Republic of South Africa, 1996, the National Development Plan, the White Paper on Policing, 2016, the White Paper on Safety and Security, 2016, the Community Policing Policy, the Use of Force Policy and the Policy on a Single Police Service.</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The Bill further proposes amendments to the Regulation of Gatherings Act, in relation to the use of minimum force which is reasonably necessary and proportional in the circumstances during gatherings or demonstrations. </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Furthermore, the Bill proposes amendments to the Civilian Secretariat for Police Service Act to provide for the establishment of </a:t>
            </a:r>
            <a:r>
              <a:rPr lang="en-US" dirty="0" err="1">
                <a:latin typeface="+mn-lt"/>
                <a:cs typeface="Arial" panose="020B0604020202020204" pitchFamily="34" charset="0"/>
              </a:rPr>
              <a:t>neighbourhood</a:t>
            </a:r>
            <a:r>
              <a:rPr lang="en-US" dirty="0">
                <a:latin typeface="+mn-lt"/>
                <a:cs typeface="Arial" panose="020B0604020202020204" pitchFamily="34" charset="0"/>
              </a:rPr>
              <a:t> patrolling, </a:t>
            </a:r>
            <a:r>
              <a:rPr lang="en-US" dirty="0" err="1">
                <a:latin typeface="+mn-lt"/>
                <a:cs typeface="Arial" panose="020B0604020202020204" pitchFamily="34" charset="0"/>
              </a:rPr>
              <a:t>neighbourhood</a:t>
            </a:r>
            <a:r>
              <a:rPr lang="en-US" dirty="0">
                <a:latin typeface="+mn-lt"/>
                <a:cs typeface="Arial" panose="020B0604020202020204" pitchFamily="34" charset="0"/>
              </a:rPr>
              <a:t> watch and farm watch associations, community policing forums, district, provincial community policing boards and the National Community</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NPA legislation committee looked at the Bill (no new provisions impacting on the NPA).</a:t>
            </a:r>
          </a:p>
          <a:p>
            <a:pPr algn="just">
              <a:lnSpc>
                <a:spcPct val="100000"/>
              </a:lnSpc>
              <a:buFont typeface="Wingdings" panose="05000000000000000000" pitchFamily="2" charset="2"/>
              <a:buChar char="q"/>
            </a:pPr>
            <a:endParaRPr lang="en-ZA" dirty="0">
              <a:latin typeface="+mn-lt"/>
              <a:cs typeface="Arial" panose="020B0604020202020204" pitchFamily="34" charset="0"/>
            </a:endParaRPr>
          </a:p>
          <a:p>
            <a:pPr algn="just">
              <a:lnSpc>
                <a:spcPct val="100000"/>
              </a:lnSpc>
              <a:buFont typeface="Wingdings" panose="05000000000000000000" pitchFamily="2" charset="2"/>
              <a:buChar char="q"/>
            </a:pPr>
            <a:r>
              <a:rPr lang="en-ZA" b="1" dirty="0">
                <a:latin typeface="+mn-lt"/>
                <a:cs typeface="Arial" panose="020B0604020202020204" pitchFamily="34" charset="0"/>
              </a:rPr>
              <a:t>National Satellite Communications Strategy</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ICT infrastructure is critical for the digital economy development and serves as a backbone and enabler for all other economies. It is therefore essential that we ensure that the South Africa develops its ICT infrastructure to provide sufficient Telecommunication capacity that will enable continuous state development. To fulfil above requirement and objective, South Africa is planning to launch a SA Owned/Controlled satellite.</a:t>
            </a:r>
          </a:p>
          <a:p>
            <a:pPr algn="just">
              <a:lnSpc>
                <a:spcPct val="100000"/>
              </a:lnSpc>
              <a:buFont typeface="Wingdings" panose="05000000000000000000" pitchFamily="2" charset="2"/>
              <a:buChar char="q"/>
            </a:pPr>
            <a:endParaRPr lang="en-ZA" dirty="0">
              <a:latin typeface="+mn-lt"/>
              <a:cs typeface="Arial" panose="020B0604020202020204" pitchFamily="34" charset="0"/>
            </a:endParaRPr>
          </a:p>
          <a:p>
            <a:pPr algn="just">
              <a:lnSpc>
                <a:spcPct val="100000"/>
              </a:lnSpc>
              <a:buFont typeface="Wingdings" panose="05000000000000000000" pitchFamily="2" charset="2"/>
              <a:buChar char="q"/>
            </a:pPr>
            <a:r>
              <a:rPr lang="en-ZA" b="1" dirty="0">
                <a:latin typeface="+mn-lt"/>
                <a:cs typeface="Arial" panose="020B0604020202020204" pitchFamily="34" charset="0"/>
              </a:rPr>
              <a:t>Malabo Convention Ratification</a:t>
            </a:r>
          </a:p>
          <a:p>
            <a:pPr marL="285750" indent="-285750" algn="just">
              <a:buFont typeface="Arial" panose="020B0604020202020204" pitchFamily="34" charset="0"/>
              <a:buChar char="•"/>
            </a:pPr>
            <a:r>
              <a:rPr lang="en-US" dirty="0">
                <a:latin typeface="+mn-lt"/>
                <a:cs typeface="Arial" panose="020B0604020202020204" pitchFamily="34" charset="0"/>
              </a:rPr>
              <a:t>Malabo Convention, adopted by the 23rd AU Assembly in 2014 creates a legal framework for addressing cybercrime and data protection in Africa. It </a:t>
            </a:r>
            <a:r>
              <a:rPr lang="en-US" dirty="0" err="1">
                <a:latin typeface="+mn-lt"/>
                <a:cs typeface="Arial" panose="020B0604020202020204" pitchFamily="34" charset="0"/>
              </a:rPr>
              <a:t>harmonises</a:t>
            </a:r>
            <a:r>
              <a:rPr lang="en-US" dirty="0">
                <a:latin typeface="+mn-lt"/>
                <a:cs typeface="Arial" panose="020B0604020202020204" pitchFamily="34" charset="0"/>
              </a:rPr>
              <a:t> the laws of African States on electronic commerce, personal data protection, Cybersecurity promotion and the fight against Cybercrime. The Convention embodies the existing commitments of AU member states at sub regional, regional and international levels to cooperate in the promotion of Cybersecurity and the fight against cybercrime. </a:t>
            </a:r>
            <a:r>
              <a:rPr lang="en-GB" sz="1200" dirty="0">
                <a:latin typeface="Arial" panose="020B0604020202020204" pitchFamily="34" charset="0"/>
                <a:cs typeface="Arial" panose="020B0604020202020204" pitchFamily="34" charset="0"/>
              </a:rPr>
              <a:t>South Africa’s ratification of the Convention is necessitated by the evolving threat landscape which makes international cooperation in combating cybercrime and protecting personal data a must.</a:t>
            </a:r>
            <a:endParaRPr lang="en-US" dirty="0">
              <a:latin typeface="+mn-lt"/>
              <a:cs typeface="Arial" panose="020B0604020202020204" pitchFamily="34" charset="0"/>
            </a:endParaRP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Ratification by Parliament is a legal requirement still to be met.</a:t>
            </a:r>
          </a:p>
          <a:p>
            <a:pPr algn="just">
              <a:lnSpc>
                <a:spcPct val="100000"/>
              </a:lnSpc>
              <a:buFont typeface="Wingdings" panose="05000000000000000000" pitchFamily="2" charset="2"/>
              <a:buChar char="q"/>
            </a:pPr>
            <a:endParaRPr lang="en-ZA" dirty="0">
              <a:latin typeface="+mn-lt"/>
              <a:cs typeface="Arial" panose="020B0604020202020204" pitchFamily="34" charset="0"/>
            </a:endParaRPr>
          </a:p>
          <a:p>
            <a:pPr algn="just">
              <a:lnSpc>
                <a:spcPct val="100000"/>
              </a:lnSpc>
              <a:buFont typeface="Wingdings" panose="05000000000000000000" pitchFamily="2" charset="2"/>
              <a:buChar char="q"/>
            </a:pPr>
            <a:r>
              <a:rPr lang="en-ZA" b="1" dirty="0">
                <a:latin typeface="+mn-lt"/>
                <a:cs typeface="Arial" panose="020B0604020202020204" pitchFamily="34" charset="0"/>
              </a:rPr>
              <a:t>International Co-Operation in Criminal Matters Amendment Bill</a:t>
            </a:r>
          </a:p>
          <a:p>
            <a:pPr marL="171450" indent="-171450" algn="just">
              <a:lnSpc>
                <a:spcPct val="100000"/>
              </a:lnSpc>
              <a:buFont typeface="Arial" panose="020B0604020202020204" pitchFamily="34" charset="0"/>
              <a:buChar char="•"/>
            </a:pPr>
            <a:r>
              <a:rPr lang="en-US" dirty="0">
                <a:latin typeface="+mn-lt"/>
                <a:cs typeface="Arial" panose="020B0604020202020204" pitchFamily="34" charset="0"/>
              </a:rPr>
              <a:t>The primary aim is to facilitate the provision of evidence, the execution of sentences and the confiscation and transfer of proceeds of crime between the Republic and entities (international </a:t>
            </a:r>
            <a:r>
              <a:rPr lang="en-US" dirty="0" err="1">
                <a:latin typeface="+mn-lt"/>
                <a:cs typeface="Arial" panose="020B0604020202020204" pitchFamily="34" charset="0"/>
              </a:rPr>
              <a:t>organisation</a:t>
            </a:r>
            <a:r>
              <a:rPr lang="en-US" dirty="0">
                <a:latin typeface="+mn-lt"/>
                <a:cs typeface="Arial" panose="020B0604020202020204" pitchFamily="34" charset="0"/>
              </a:rPr>
              <a:t>, international tribunal, international court, or similar body which has jurisdiction in respect of an international crime) to ensure that South Africa complies with its international obligations.</a:t>
            </a:r>
          </a:p>
          <a:p>
            <a:pPr marL="171450" indent="-171450" algn="just">
              <a:lnSpc>
                <a:spcPct val="100000"/>
              </a:lnSpc>
              <a:buFont typeface="Arial" panose="020B0604020202020204" pitchFamily="34" charset="0"/>
              <a:buChar char="•"/>
            </a:pPr>
            <a:r>
              <a:rPr lang="en-ZA" dirty="0">
                <a:latin typeface="+mn-lt"/>
                <a:cs typeface="Arial" panose="020B0604020202020204" pitchFamily="34" charset="0"/>
              </a:rPr>
              <a:t>NPA made input into the Bill -  since 2023 - these have not been included in the current Bill which was aimed at supporting amendments to the Extradition Act. It was however resolved that </a:t>
            </a:r>
            <a:r>
              <a:rPr lang="en-US" sz="1800" dirty="0">
                <a:solidFill>
                  <a:srgbClr val="000000"/>
                </a:solidFill>
                <a:effectLst/>
                <a:latin typeface="Aptos" panose="020B0004020202020204" pitchFamily="34" charset="0"/>
              </a:rPr>
              <a:t>the </a:t>
            </a:r>
            <a:r>
              <a:rPr lang="en-US" sz="1800" dirty="0" err="1">
                <a:solidFill>
                  <a:srgbClr val="000000"/>
                </a:solidFill>
                <a:effectLst/>
                <a:latin typeface="Aptos" panose="020B0004020202020204" pitchFamily="34" charset="0"/>
              </a:rPr>
              <a:t>DoJ&amp;CD</a:t>
            </a:r>
            <a:r>
              <a:rPr lang="en-US" sz="1800" dirty="0">
                <a:solidFill>
                  <a:srgbClr val="000000"/>
                </a:solidFill>
                <a:effectLst/>
                <a:latin typeface="Aptos" panose="020B0004020202020204" pitchFamily="34" charset="0"/>
              </a:rPr>
              <a:t> will commence with the process of the review of the ICCMA Act (concurrently with the review of POCA) while the Department is also processing the ICCM Amendment Bill</a:t>
            </a:r>
            <a:endParaRPr lang="en-ZA" dirty="0">
              <a:latin typeface="+mn-lt"/>
              <a:cs typeface="Arial" panose="020B0604020202020204" pitchFamily="34" charset="0"/>
            </a:endParaRPr>
          </a:p>
          <a:p>
            <a:pPr algn="just">
              <a:lnSpc>
                <a:spcPct val="100000"/>
              </a:lnSpc>
              <a:buFont typeface="Wingdings" panose="05000000000000000000" pitchFamily="2" charset="2"/>
              <a:buChar char="q"/>
            </a:pPr>
            <a:endParaRPr lang="en-ZA" dirty="0">
              <a:latin typeface="+mn-lt"/>
              <a:cs typeface="Arial" panose="020B0604020202020204" pitchFamily="34" charset="0"/>
            </a:endParaRPr>
          </a:p>
          <a:p>
            <a:pPr algn="just">
              <a:lnSpc>
                <a:spcPct val="100000"/>
              </a:lnSpc>
              <a:buFont typeface="Wingdings" panose="05000000000000000000" pitchFamily="2" charset="2"/>
              <a:buChar char="q"/>
            </a:pPr>
            <a:r>
              <a:rPr lang="en-ZA" b="1" dirty="0">
                <a:latin typeface="+mn-lt"/>
                <a:cs typeface="Arial" panose="020B0604020202020204" pitchFamily="34" charset="0"/>
              </a:rPr>
              <a:t>Extradition Bill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To amend the Acts: clarity when having to comply with RSA international obligations (e.g. requirement regarding jurisdiction,  extra-territorial jurisdiction, provisional arrest); provisions for surrender persons not international entities; provision for consenting to extradition; clarifying the role of magistrates and the Minister; alignment to CC Smit judgment.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latin typeface="+mn-lt"/>
                <a:cs typeface="Arial" panose="020B0604020202020204" pitchFamily="34" charset="0"/>
              </a:rPr>
              <a:t>NPA considered the Bill in 2023, but supported its processing. However, the extradition legislation still does not make provision for outgoing requests (which we believe should be regulated)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0" lvl="0" indent="0" algn="just">
              <a:buFont typeface="Symbol" panose="05050102010706020507" pitchFamily="18" charset="2"/>
              <a:buNone/>
            </a:pPr>
            <a:endParaRPr lang="en-GB" b="0" dirty="0"/>
          </a:p>
          <a:p>
            <a:pPr marL="0" lvl="0" indent="0" algn="just">
              <a:buFont typeface="Symbol" panose="05050102010706020507" pitchFamily="18" charset="2"/>
              <a:buNone/>
            </a:pPr>
            <a:endParaRPr lang="en-GB" b="0" dirty="0"/>
          </a:p>
        </p:txBody>
      </p:sp>
      <p:sp>
        <p:nvSpPr>
          <p:cNvPr id="4" name="Slide Number Placeholder 3">
            <a:extLst>
              <a:ext uri="{FF2B5EF4-FFF2-40B4-BE49-F238E27FC236}">
                <a16:creationId xmlns:a16="http://schemas.microsoft.com/office/drawing/2014/main" id="{28B4DB90-7A31-3876-5EA1-80CAA9877212}"/>
              </a:ext>
            </a:extLst>
          </p:cNvPr>
          <p:cNvSpPr>
            <a:spLocks noGrp="1"/>
          </p:cNvSpPr>
          <p:nvPr>
            <p:ph type="sldNum" sz="quarter" idx="5"/>
          </p:nvPr>
        </p:nvSpPr>
        <p:spPr/>
        <p:txBody>
          <a:bodyPr/>
          <a:lstStyle/>
          <a:p>
            <a:fld id="{695D491A-8670-45EB-B2AA-86B2B07F7B2B}" type="slidenum">
              <a:rPr lang="en-US" smtClean="0"/>
              <a:t>8</a:t>
            </a:fld>
            <a:endParaRPr lang="en-US" dirty="0"/>
          </a:p>
        </p:txBody>
      </p:sp>
    </p:spTree>
    <p:extLst>
      <p:ext uri="{BB962C8B-B14F-4D97-AF65-F5344CB8AC3E}">
        <p14:creationId xmlns:p14="http://schemas.microsoft.com/office/powerpoint/2010/main" val="257945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5D491A-8670-45EB-B2AA-86B2B07F7B2B}" type="slidenum">
              <a:rPr lang="en-US" smtClean="0"/>
              <a:t>9</a:t>
            </a:fld>
            <a:endParaRPr lang="en-US" dirty="0"/>
          </a:p>
        </p:txBody>
      </p:sp>
    </p:spTree>
    <p:extLst>
      <p:ext uri="{BB962C8B-B14F-4D97-AF65-F5344CB8AC3E}">
        <p14:creationId xmlns:p14="http://schemas.microsoft.com/office/powerpoint/2010/main" val="144402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A094-1C29-5B49-986F-ED66C29C2E7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BED823-2A26-5742-A931-78B46F3E6FB9}"/>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BB9743-45FF-5248-B0B3-81E2EEA86CF4}"/>
              </a:ext>
            </a:extLst>
          </p:cNvPr>
          <p:cNvSpPr>
            <a:spLocks noGrp="1"/>
          </p:cNvSpPr>
          <p:nvPr>
            <p:ph type="dt" sz="half" idx="10"/>
          </p:nvPr>
        </p:nvSpPr>
        <p:spPr>
          <a:xfrm>
            <a:off x="838200" y="6356350"/>
            <a:ext cx="2743200" cy="365125"/>
          </a:xfrm>
          <a:prstGeom prst="rect">
            <a:avLst/>
          </a:prstGeom>
        </p:spPr>
        <p:txBody>
          <a:bodyPr/>
          <a:lstStyle/>
          <a:p>
            <a:fld id="{B35EEBDA-FEEE-4046-A2DF-BC0C8A5A5ABE}" type="datetime1">
              <a:rPr lang="en-US" smtClean="0"/>
              <a:t>4/9/2025</a:t>
            </a:fld>
            <a:endParaRPr lang="en-US"/>
          </a:p>
        </p:txBody>
      </p:sp>
      <p:sp>
        <p:nvSpPr>
          <p:cNvPr id="5" name="Footer Placeholder 4">
            <a:extLst>
              <a:ext uri="{FF2B5EF4-FFF2-40B4-BE49-F238E27FC236}">
                <a16:creationId xmlns:a16="http://schemas.microsoft.com/office/drawing/2014/main" id="{47FFC87D-D8C3-6B43-B1D9-3A47F89866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27530D-4FE2-444E-88B1-6FEC5E164F61}"/>
              </a:ext>
            </a:extLst>
          </p:cNvPr>
          <p:cNvSpPr>
            <a:spLocks noGrp="1"/>
          </p:cNvSpPr>
          <p:nvPr>
            <p:ph type="sldNum" sz="quarter" idx="12"/>
          </p:nvPr>
        </p:nvSpPr>
        <p:spPr>
          <a:xfrm>
            <a:off x="8610600" y="6356350"/>
            <a:ext cx="2743200" cy="365125"/>
          </a:xfrm>
          <a:prstGeom prst="rect">
            <a:avLst/>
          </a:prstGeom>
        </p:spPr>
        <p:txBody>
          <a:bodyPr/>
          <a:lstStyle/>
          <a:p>
            <a:fld id="{7CBD4266-C079-1646-8378-50602E9D9BCB}" type="slidenum">
              <a:rPr lang="en-US" smtClean="0"/>
              <a:t>‹#›</a:t>
            </a:fld>
            <a:endParaRPr lang="en-US"/>
          </a:p>
        </p:txBody>
      </p:sp>
    </p:spTree>
    <p:extLst>
      <p:ext uri="{BB962C8B-B14F-4D97-AF65-F5344CB8AC3E}">
        <p14:creationId xmlns:p14="http://schemas.microsoft.com/office/powerpoint/2010/main" val="323185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tex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5F5F3E4-CF2F-D34F-88F7-DD779D2479CE}"/>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2A00FD68-8DE8-A848-9955-EB7E6DA01CD6}" type="slidenum">
              <a:rPr lang="en-US" smtClean="0"/>
              <a:pPr/>
              <a:t>‹#›</a:t>
            </a:fld>
            <a:endParaRPr lang="en-US" dirty="0"/>
          </a:p>
        </p:txBody>
      </p:sp>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4" name="Content Placeholder 3">
            <a:extLst>
              <a:ext uri="{FF2B5EF4-FFF2-40B4-BE49-F238E27FC236}">
                <a16:creationId xmlns:a16="http://schemas.microsoft.com/office/drawing/2014/main" id="{DC211158-9245-B146-8326-F9EA2B6F807A}"/>
              </a:ext>
            </a:extLst>
          </p:cNvPr>
          <p:cNvSpPr>
            <a:spLocks noGrp="1"/>
          </p:cNvSpPr>
          <p:nvPr>
            <p:ph sz="half" idx="2" hasCustomPrompt="1"/>
          </p:nvPr>
        </p:nvSpPr>
        <p:spPr>
          <a:xfrm>
            <a:off x="839788" y="2229127"/>
            <a:ext cx="5157787" cy="3947836"/>
          </a:xfrm>
          <a:prstGeom prst="rect">
            <a:avLst/>
          </a:prstGeom>
        </p:spPr>
        <p:txBody>
          <a:bodyPr/>
          <a:lstStyle>
            <a:lvl1pPr marL="342900" indent="-342900">
              <a:buFontTx/>
              <a:buBlip>
                <a:blip r:embed="rId2"/>
              </a:buBlip>
              <a:defRPr sz="2000" b="0"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17" name="Content Placeholder 3">
            <a:extLst>
              <a:ext uri="{FF2B5EF4-FFF2-40B4-BE49-F238E27FC236}">
                <a16:creationId xmlns:a16="http://schemas.microsoft.com/office/drawing/2014/main" id="{DA106CEE-F1D0-764A-A3B4-30520DC6BBD5}"/>
              </a:ext>
            </a:extLst>
          </p:cNvPr>
          <p:cNvSpPr>
            <a:spLocks noGrp="1"/>
          </p:cNvSpPr>
          <p:nvPr>
            <p:ph sz="half" idx="13" hasCustomPrompt="1"/>
          </p:nvPr>
        </p:nvSpPr>
        <p:spPr>
          <a:xfrm>
            <a:off x="836612" y="1783217"/>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20" name="Content Placeholder 3">
            <a:extLst>
              <a:ext uri="{FF2B5EF4-FFF2-40B4-BE49-F238E27FC236}">
                <a16:creationId xmlns:a16="http://schemas.microsoft.com/office/drawing/2014/main" id="{8E2038C4-573A-D943-A25A-94BB4E8A777D}"/>
              </a:ext>
            </a:extLst>
          </p:cNvPr>
          <p:cNvSpPr>
            <a:spLocks noGrp="1"/>
          </p:cNvSpPr>
          <p:nvPr>
            <p:ph sz="half" idx="14" hasCustomPrompt="1"/>
          </p:nvPr>
        </p:nvSpPr>
        <p:spPr>
          <a:xfrm>
            <a:off x="6169024" y="2229126"/>
            <a:ext cx="5157787" cy="3947835"/>
          </a:xfrm>
          <a:prstGeom prst="rect">
            <a:avLst/>
          </a:prstGeom>
        </p:spPr>
        <p:txBody>
          <a:bodyPr/>
          <a:lstStyle>
            <a:lvl1pPr marL="342900" indent="-342900">
              <a:buFontTx/>
              <a:buBlip>
                <a:blip r:embed="rId2"/>
              </a:buBlip>
              <a:defRPr sz="2000" b="0"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21" name="Content Placeholder 3">
            <a:extLst>
              <a:ext uri="{FF2B5EF4-FFF2-40B4-BE49-F238E27FC236}">
                <a16:creationId xmlns:a16="http://schemas.microsoft.com/office/drawing/2014/main" id="{F61AE983-4645-A447-B3BE-315930511FDC}"/>
              </a:ext>
            </a:extLst>
          </p:cNvPr>
          <p:cNvSpPr>
            <a:spLocks noGrp="1"/>
          </p:cNvSpPr>
          <p:nvPr>
            <p:ph sz="half" idx="15" hasCustomPrompt="1"/>
          </p:nvPr>
        </p:nvSpPr>
        <p:spPr>
          <a:xfrm>
            <a:off x="6169024" y="1779475"/>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Tree>
    <p:extLst>
      <p:ext uri="{BB962C8B-B14F-4D97-AF65-F5344CB8AC3E}">
        <p14:creationId xmlns:p14="http://schemas.microsoft.com/office/powerpoint/2010/main" val="318453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F535C9-CFE6-EA49-B5FF-7E4DB02DA845}"/>
              </a:ext>
            </a:extLst>
          </p:cNvPr>
          <p:cNvSpPr>
            <a:spLocks noGrp="1"/>
          </p:cNvSpPr>
          <p:nvPr>
            <p:ph type="dt" sz="half" idx="10"/>
          </p:nvPr>
        </p:nvSpPr>
        <p:spPr/>
        <p:txBody>
          <a:bodyPr/>
          <a:lstStyle/>
          <a:p>
            <a:fld id="{95B6BDFD-F0B1-45C3-A729-660FE5F4BCAC}" type="datetime1">
              <a:rPr lang="en-US" smtClean="0"/>
              <a:t>4/9/2025</a:t>
            </a:fld>
            <a:endParaRPr lang="en-ZA" dirty="0"/>
          </a:p>
        </p:txBody>
      </p:sp>
      <p:sp>
        <p:nvSpPr>
          <p:cNvPr id="4" name="Footer Placeholder 3">
            <a:extLst>
              <a:ext uri="{FF2B5EF4-FFF2-40B4-BE49-F238E27FC236}">
                <a16:creationId xmlns:a16="http://schemas.microsoft.com/office/drawing/2014/main" id="{0B2161BC-BA5C-1B48-955A-051FFEADF798}"/>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162520EE-19A9-4F44-B22A-C7C10079A5F5}"/>
              </a:ext>
            </a:extLst>
          </p:cNvPr>
          <p:cNvSpPr>
            <a:spLocks noGrp="1"/>
          </p:cNvSpPr>
          <p:nvPr>
            <p:ph type="sldNum" sz="quarter" idx="12"/>
          </p:nvPr>
        </p:nvSpPr>
        <p:spPr/>
        <p:txBody>
          <a:bodyPr/>
          <a:lstStyle/>
          <a:p>
            <a:fld id="{1A30472A-1C9E-4A09-9094-CD977CAB99CE}" type="slidenum">
              <a:rPr lang="en-ZA" smtClean="0"/>
              <a:t>‹#›</a:t>
            </a:fld>
            <a:endParaRPr lang="en-ZA" dirty="0"/>
          </a:p>
        </p:txBody>
      </p:sp>
      <p:pic>
        <p:nvPicPr>
          <p:cNvPr id="6" name="Picture 5">
            <a:extLst>
              <a:ext uri="{FF2B5EF4-FFF2-40B4-BE49-F238E27FC236}">
                <a16:creationId xmlns:a16="http://schemas.microsoft.com/office/drawing/2014/main" id="{1AEB4AB5-A3B8-1C4F-91D0-00FAAB5B8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29199" y="0"/>
            <a:ext cx="2133600" cy="2133600"/>
          </a:xfrm>
          <a:prstGeom prst="rect">
            <a:avLst/>
          </a:prstGeom>
        </p:spPr>
      </p:pic>
      <p:sp>
        <p:nvSpPr>
          <p:cNvPr id="7" name="Rectangle 6">
            <a:extLst>
              <a:ext uri="{FF2B5EF4-FFF2-40B4-BE49-F238E27FC236}">
                <a16:creationId xmlns:a16="http://schemas.microsoft.com/office/drawing/2014/main" id="{08351512-7D01-1C4C-8E15-42CC20823E10}"/>
              </a:ext>
            </a:extLst>
          </p:cNvPr>
          <p:cNvSpPr/>
          <p:nvPr userDrawn="1"/>
        </p:nvSpPr>
        <p:spPr>
          <a:xfrm>
            <a:off x="5358038" y="5196485"/>
            <a:ext cx="1475917" cy="307777"/>
          </a:xfrm>
          <a:prstGeom prst="rect">
            <a:avLst/>
          </a:prstGeom>
        </p:spPr>
        <p:txBody>
          <a:bodyPr wrap="none">
            <a:spAutoFit/>
          </a:bodyPr>
          <a:lstStyle/>
          <a:p>
            <a:r>
              <a:rPr lang="en-US" altLang="ko-KR" sz="1400" dirty="0">
                <a:solidFill>
                  <a:schemeClr val="tx1"/>
                </a:solidFill>
                <a:latin typeface="Arial" panose="020B0604020202020204" pitchFamily="34" charset="0"/>
                <a:cs typeface="Arial" pitchFamily="34" charset="0"/>
              </a:rPr>
              <a:t>www.npa.gov.za</a:t>
            </a:r>
            <a:endParaRPr lang="en-US" sz="1400" dirty="0">
              <a:solidFill>
                <a:schemeClr val="tx1"/>
              </a:solidFill>
            </a:endParaRPr>
          </a:p>
        </p:txBody>
      </p:sp>
      <p:sp>
        <p:nvSpPr>
          <p:cNvPr id="8" name="TextBox 7">
            <a:extLst>
              <a:ext uri="{FF2B5EF4-FFF2-40B4-BE49-F238E27FC236}">
                <a16:creationId xmlns:a16="http://schemas.microsoft.com/office/drawing/2014/main" id="{62F99081-80A3-E44F-8F63-E0DD100518AA}"/>
              </a:ext>
            </a:extLst>
          </p:cNvPr>
          <p:cNvSpPr txBox="1"/>
          <p:nvPr userDrawn="1"/>
        </p:nvSpPr>
        <p:spPr>
          <a:xfrm>
            <a:off x="2" y="2854632"/>
            <a:ext cx="12191998" cy="584775"/>
          </a:xfrm>
          <a:prstGeom prst="rect">
            <a:avLst/>
          </a:prstGeom>
          <a:noFill/>
        </p:spPr>
        <p:txBody>
          <a:bodyPr wrap="square" rtlCol="0" anchor="ctr">
            <a:spAutoFit/>
          </a:bodyPr>
          <a:lstStyle/>
          <a:p>
            <a:pPr algn="ctr"/>
            <a:r>
              <a:rPr lang="en-US" altLang="ko-KR" sz="3200" dirty="0">
                <a:solidFill>
                  <a:schemeClr val="tx1"/>
                </a:solidFill>
                <a:latin typeface="Arial" panose="020B0604020202020204" pitchFamily="34" charset="0"/>
                <a:cs typeface="Arial" pitchFamily="34" charset="0"/>
              </a:rPr>
              <a:t>Thank you</a:t>
            </a:r>
          </a:p>
        </p:txBody>
      </p:sp>
      <p:sp>
        <p:nvSpPr>
          <p:cNvPr id="9" name="TextBox 8">
            <a:extLst>
              <a:ext uri="{FF2B5EF4-FFF2-40B4-BE49-F238E27FC236}">
                <a16:creationId xmlns:a16="http://schemas.microsoft.com/office/drawing/2014/main" id="{5A39A1EC-8559-9A45-B768-761F7F20C11D}"/>
              </a:ext>
            </a:extLst>
          </p:cNvPr>
          <p:cNvSpPr txBox="1"/>
          <p:nvPr userDrawn="1"/>
        </p:nvSpPr>
        <p:spPr>
          <a:xfrm>
            <a:off x="2" y="3744940"/>
            <a:ext cx="12191998" cy="830997"/>
          </a:xfrm>
          <a:prstGeom prst="rect">
            <a:avLst/>
          </a:prstGeom>
          <a:noFill/>
        </p:spPr>
        <p:txBody>
          <a:bodyPr wrap="square" rtlCol="0" anchor="ctr">
            <a:spAutoFit/>
          </a:bodyPr>
          <a:lstStyle/>
          <a:p>
            <a:pPr algn="ctr"/>
            <a:r>
              <a:rPr lang="en-US" altLang="ko-KR" sz="1200" dirty="0">
                <a:solidFill>
                  <a:schemeClr val="tx1"/>
                </a:solidFill>
                <a:latin typeface="Arial" panose="020B0604020202020204" pitchFamily="34" charset="0"/>
                <a:cs typeface="Arial" pitchFamily="34" charset="0"/>
              </a:rPr>
              <a:t>Head Office: 012 845 6000</a:t>
            </a:r>
          </a:p>
          <a:p>
            <a:pPr algn="ctr"/>
            <a:r>
              <a:rPr lang="en-US" altLang="ko-KR" sz="1200" dirty="0">
                <a:solidFill>
                  <a:schemeClr val="tx1"/>
                </a:solidFill>
                <a:latin typeface="Arial" panose="020B0604020202020204" pitchFamily="34" charset="0"/>
                <a:cs typeface="Arial" pitchFamily="34" charset="0"/>
              </a:rPr>
              <a:t>E-mail: communication@npa.gov.za</a:t>
            </a:r>
          </a:p>
          <a:p>
            <a:pPr algn="ctr"/>
            <a:r>
              <a:rPr lang="en-US" altLang="ko-KR" sz="1200" dirty="0">
                <a:solidFill>
                  <a:schemeClr val="tx1"/>
                </a:solidFill>
                <a:latin typeface="Arial" panose="020B0604020202020204" pitchFamily="34" charset="0"/>
                <a:cs typeface="Arial" pitchFamily="34" charset="0"/>
              </a:rPr>
              <a:t>VGM Building, 123 Westlake Avenue (</a:t>
            </a:r>
            <a:r>
              <a:rPr lang="en-US" altLang="ko-KR" sz="1200" dirty="0" err="1">
                <a:solidFill>
                  <a:schemeClr val="tx1"/>
                </a:solidFill>
                <a:latin typeface="Arial" panose="020B0604020202020204" pitchFamily="34" charset="0"/>
                <a:cs typeface="Arial" pitchFamily="34" charset="0"/>
              </a:rPr>
              <a:t>Cnr</a:t>
            </a:r>
            <a:r>
              <a:rPr lang="en-US" altLang="ko-KR" sz="1200" dirty="0">
                <a:solidFill>
                  <a:schemeClr val="tx1"/>
                </a:solidFill>
                <a:latin typeface="Arial" panose="020B0604020202020204" pitchFamily="34" charset="0"/>
                <a:cs typeface="Arial" pitchFamily="34" charset="0"/>
              </a:rPr>
              <a:t> Hartley Street), </a:t>
            </a:r>
          </a:p>
          <a:p>
            <a:pPr algn="ctr"/>
            <a:r>
              <a:rPr lang="en-US" altLang="ko-KR" sz="1200" dirty="0" err="1">
                <a:solidFill>
                  <a:schemeClr val="tx1"/>
                </a:solidFill>
                <a:latin typeface="Arial" panose="020B0604020202020204" pitchFamily="34" charset="0"/>
                <a:cs typeface="Arial" pitchFamily="34" charset="0"/>
              </a:rPr>
              <a:t>Weavind</a:t>
            </a:r>
            <a:r>
              <a:rPr lang="en-US" altLang="ko-KR" sz="1200" dirty="0">
                <a:solidFill>
                  <a:schemeClr val="tx1"/>
                </a:solidFill>
                <a:latin typeface="Arial" panose="020B0604020202020204" pitchFamily="34" charset="0"/>
                <a:cs typeface="Arial" pitchFamily="34" charset="0"/>
              </a:rPr>
              <a:t> Park, Silverton, Pretoria, 0184</a:t>
            </a:r>
          </a:p>
        </p:txBody>
      </p:sp>
      <p:sp>
        <p:nvSpPr>
          <p:cNvPr id="10" name="Freeform: Shape 7">
            <a:extLst>
              <a:ext uri="{FF2B5EF4-FFF2-40B4-BE49-F238E27FC236}">
                <a16:creationId xmlns:a16="http://schemas.microsoft.com/office/drawing/2014/main" id="{E3ACA70D-6085-5B4A-903F-336018CDF481}"/>
              </a:ext>
            </a:extLst>
          </p:cNvPr>
          <p:cNvSpPr/>
          <p:nvPr userDrawn="1"/>
        </p:nvSpPr>
        <p:spPr>
          <a:xfrm>
            <a:off x="5253698" y="5133916"/>
            <a:ext cx="1684599" cy="432917"/>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solidFill>
            <a:schemeClr val="bg1"/>
          </a:solidFill>
          <a:ln w="9525" cap="flat">
            <a:noFill/>
            <a:prstDash val="solid"/>
            <a:miter/>
          </a:ln>
        </p:spPr>
        <p:txBody>
          <a:bodyPr rtlCol="0" anchor="ctr"/>
          <a:lstStyle/>
          <a:p>
            <a:endParaRPr lang="en-US" dirty="0">
              <a:solidFill>
                <a:schemeClr val="tx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val="125422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dex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8A7D-ADB3-854C-ABBB-D7795C3C047C}"/>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3" name="Content Placeholder 2">
            <a:extLst>
              <a:ext uri="{FF2B5EF4-FFF2-40B4-BE49-F238E27FC236}">
                <a16:creationId xmlns:a16="http://schemas.microsoft.com/office/drawing/2014/main" id="{DB1FF730-10EB-F047-A6E1-180EE920BA69}"/>
              </a:ext>
            </a:extLst>
          </p:cNvPr>
          <p:cNvSpPr>
            <a:spLocks noGrp="1"/>
          </p:cNvSpPr>
          <p:nvPr>
            <p:ph idx="1" hasCustomPrompt="1"/>
          </p:nvPr>
        </p:nvSpPr>
        <p:spPr>
          <a:xfrm>
            <a:off x="838200" y="1825625"/>
            <a:ext cx="10515600" cy="4351338"/>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
                <a:schemeClr val="bg1"/>
              </a:buClr>
              <a:buSzTx/>
              <a:buFont typeface="+mj-lt"/>
              <a:buAutoNum type="arabicPeriod"/>
              <a:tabLst/>
              <a:defRPr>
                <a:solidFill>
                  <a:schemeClr val="tx1"/>
                </a:solidFill>
                <a:latin typeface="Arial" panose="020B0604020202020204" pitchFamily="34" charset="0"/>
                <a:cs typeface="Arial" panose="020B0604020202020204" pitchFamily="34" charset="0"/>
              </a:defRPr>
            </a:lvl1pPr>
            <a:lvl2pPr marL="914400" indent="-457200">
              <a:buFont typeface="+mj-lt"/>
              <a:buAutoNum type="arabicPeriod"/>
              <a:defRPr>
                <a:solidFill>
                  <a:schemeClr val="bg1"/>
                </a:solidFill>
                <a:latin typeface="Arial" panose="020B0604020202020204" pitchFamily="34" charset="0"/>
                <a:cs typeface="Arial" panose="020B0604020202020204" pitchFamily="34" charset="0"/>
              </a:defRPr>
            </a:lvl2pPr>
            <a:lvl3pPr marL="1371600" indent="-457200">
              <a:buFont typeface="+mj-lt"/>
              <a:buAutoNum type="arabicPeriod"/>
              <a:defRPr>
                <a:solidFill>
                  <a:schemeClr val="bg1"/>
                </a:solidFill>
                <a:latin typeface="Arial" panose="020B0604020202020204" pitchFamily="34" charset="0"/>
                <a:cs typeface="Arial" panose="020B0604020202020204" pitchFamily="34" charset="0"/>
              </a:defRPr>
            </a:lvl3pPr>
            <a:lvl4pPr marL="1714500" indent="-342900">
              <a:buFont typeface="+mj-lt"/>
              <a:buAutoNum type="arabicPeriod"/>
              <a:defRPr>
                <a:solidFill>
                  <a:schemeClr val="bg1"/>
                </a:solidFill>
                <a:latin typeface="Arial" panose="020B0604020202020204" pitchFamily="34" charset="0"/>
                <a:cs typeface="Arial" panose="020B0604020202020204" pitchFamily="34" charset="0"/>
              </a:defRPr>
            </a:lvl4pPr>
            <a:lvl5pPr marL="2171700" indent="-342900">
              <a:buFont typeface="+mj-lt"/>
              <a:buAutoNum type="arabicPeriod"/>
              <a:defRPr>
                <a:solidFill>
                  <a:schemeClr val="bg1"/>
                </a:solidFill>
                <a:latin typeface="Arial" panose="020B0604020202020204" pitchFamily="34" charset="0"/>
                <a:cs typeface="Arial" panose="020B0604020202020204" pitchFamily="34" charset="0"/>
              </a:defRPr>
            </a:lvl5pPr>
          </a:lstStyle>
          <a:p>
            <a:pPr lvl="0"/>
            <a:r>
              <a:rPr lang="en-GB" dirty="0"/>
              <a:t>Click to edit Master index styles, use Arial 28 </a:t>
            </a:r>
            <a:r>
              <a:rPr lang="en-GB" dirty="0" err="1"/>
              <a:t>pt</a:t>
            </a:r>
            <a:endParaRPr lang="en-GB" dirty="0"/>
          </a:p>
          <a:p>
            <a:pPr lvl="0"/>
            <a:endParaRPr lang="en-GB" dirty="0"/>
          </a:p>
        </p:txBody>
      </p:sp>
      <p:sp>
        <p:nvSpPr>
          <p:cNvPr id="6" name="Slide Number Placeholder 5">
            <a:extLst>
              <a:ext uri="{FF2B5EF4-FFF2-40B4-BE49-F238E27FC236}">
                <a16:creationId xmlns:a16="http://schemas.microsoft.com/office/drawing/2014/main" id="{AE901DF2-2145-F146-83A6-363AF01D900B}"/>
              </a:ext>
            </a:extLst>
          </p:cNvPr>
          <p:cNvSpPr>
            <a:spLocks noGrp="1"/>
          </p:cNvSpPr>
          <p:nvPr>
            <p:ph type="sldNum" sz="quarter" idx="12"/>
          </p:nvPr>
        </p:nvSpPr>
        <p:spPr>
          <a:xfrm>
            <a:off x="8610600" y="6356350"/>
            <a:ext cx="2743200" cy="365125"/>
          </a:xfrm>
          <a:prstGeom prst="rect">
            <a:avLst/>
          </a:prstGeom>
        </p:spPr>
        <p:txBody>
          <a:bodyPr/>
          <a:lstStyle/>
          <a:p>
            <a:fld id="{CE1B4AD3-3600-E94E-A833-57C10B4DC373}" type="slidenum">
              <a:rPr lang="en-US" smtClean="0"/>
              <a:t>‹#›</a:t>
            </a:fld>
            <a:endParaRPr lang="en-US"/>
          </a:p>
        </p:txBody>
      </p:sp>
    </p:spTree>
    <p:extLst>
      <p:ext uri="{BB962C8B-B14F-4D97-AF65-F5344CB8AC3E}">
        <p14:creationId xmlns:p14="http://schemas.microsoft.com/office/powerpoint/2010/main" val="4263386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A7F76B-A5E0-9A40-9A2A-E354C0FF0CEA}"/>
              </a:ext>
            </a:extLst>
          </p:cNvPr>
          <p:cNvSpPr>
            <a:spLocks noGrp="1"/>
          </p:cNvSpPr>
          <p:nvPr>
            <p:ph type="title" hasCustomPrompt="1"/>
          </p:nvPr>
        </p:nvSpPr>
        <p:spPr>
          <a:xfrm>
            <a:off x="3468510" y="3075340"/>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dirty="0"/>
              <a:t>Transition Slide, Arial 40 </a:t>
            </a:r>
            <a:r>
              <a:rPr lang="en-US" dirty="0" err="1"/>
              <a:t>pt</a:t>
            </a:r>
            <a:endParaRPr lang="en-US" dirty="0"/>
          </a:p>
        </p:txBody>
      </p:sp>
      <p:sp>
        <p:nvSpPr>
          <p:cNvPr id="6" name="Oval 5">
            <a:extLst>
              <a:ext uri="{FF2B5EF4-FFF2-40B4-BE49-F238E27FC236}">
                <a16:creationId xmlns:a16="http://schemas.microsoft.com/office/drawing/2014/main" id="{DAAFD59D-3FEE-5740-B23C-64F09F5475D2}"/>
              </a:ext>
            </a:extLst>
          </p:cNvPr>
          <p:cNvSpPr/>
          <p:nvPr userDrawn="1"/>
        </p:nvSpPr>
        <p:spPr>
          <a:xfrm>
            <a:off x="2513186" y="2972679"/>
            <a:ext cx="846667" cy="8466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D3A6B79F-E4A3-4042-9C58-2E6217B38183}"/>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2914003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5CB19992-B4C9-A740-A0BC-421B90557451}"/>
              </a:ext>
            </a:extLst>
          </p:cNvPr>
          <p:cNvSpPr/>
          <p:nvPr userDrawn="1"/>
        </p:nvSpPr>
        <p:spPr>
          <a:xfrm>
            <a:off x="5253698" y="5133916"/>
            <a:ext cx="1684599" cy="432917"/>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solidFill>
            <a:schemeClr val="bg1"/>
          </a:solidFill>
          <a:ln w="9525" cap="flat">
            <a:noFill/>
            <a:prstDash val="solid"/>
            <a:miter/>
          </a:ln>
        </p:spPr>
        <p:txBody>
          <a:bodyPr rtlCol="0" anchor="ctr"/>
          <a:lstStyle/>
          <a:p>
            <a:endParaRPr lang="en-US" dirty="0">
              <a:solidFill>
                <a:schemeClr val="tx1">
                  <a:lumMod val="85000"/>
                  <a:lumOff val="15000"/>
                </a:schemeClr>
              </a:solidFill>
              <a:latin typeface="Arial" panose="020B0604020202020204" pitchFamily="34" charset="0"/>
            </a:endParaRPr>
          </a:p>
        </p:txBody>
      </p:sp>
      <p:pic>
        <p:nvPicPr>
          <p:cNvPr id="16" name="Picture 15">
            <a:extLst>
              <a:ext uri="{FF2B5EF4-FFF2-40B4-BE49-F238E27FC236}">
                <a16:creationId xmlns:a16="http://schemas.microsoft.com/office/drawing/2014/main" id="{60402AAA-4E85-4444-94D8-CC2F99BFF8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29199" y="0"/>
            <a:ext cx="2133600" cy="2133600"/>
          </a:xfrm>
          <a:prstGeom prst="rect">
            <a:avLst/>
          </a:prstGeom>
        </p:spPr>
      </p:pic>
      <p:sp>
        <p:nvSpPr>
          <p:cNvPr id="4" name="Rectangle 3">
            <a:extLst>
              <a:ext uri="{FF2B5EF4-FFF2-40B4-BE49-F238E27FC236}">
                <a16:creationId xmlns:a16="http://schemas.microsoft.com/office/drawing/2014/main" id="{5637AABF-8445-BA45-A5AB-06F518AD9E35}"/>
              </a:ext>
            </a:extLst>
          </p:cNvPr>
          <p:cNvSpPr/>
          <p:nvPr userDrawn="1"/>
        </p:nvSpPr>
        <p:spPr>
          <a:xfrm>
            <a:off x="5358038" y="5196485"/>
            <a:ext cx="1475917" cy="307777"/>
          </a:xfrm>
          <a:prstGeom prst="rect">
            <a:avLst/>
          </a:prstGeom>
        </p:spPr>
        <p:txBody>
          <a:bodyPr wrap="none">
            <a:spAutoFit/>
          </a:bodyPr>
          <a:lstStyle/>
          <a:p>
            <a:r>
              <a:rPr lang="en-US" altLang="ko-KR" sz="1400" dirty="0" err="1">
                <a:solidFill>
                  <a:schemeClr val="tx1"/>
                </a:solidFill>
                <a:latin typeface="Arial" panose="020B0604020202020204" pitchFamily="34" charset="0"/>
                <a:cs typeface="Arial" pitchFamily="34" charset="0"/>
              </a:rPr>
              <a:t>www.npa.gov.za</a:t>
            </a:r>
            <a:endParaRPr lang="en-US" sz="1400" dirty="0">
              <a:solidFill>
                <a:schemeClr val="tx1"/>
              </a:solidFill>
            </a:endParaRPr>
          </a:p>
        </p:txBody>
      </p:sp>
      <p:sp>
        <p:nvSpPr>
          <p:cNvPr id="7" name="TextBox 6">
            <a:extLst>
              <a:ext uri="{FF2B5EF4-FFF2-40B4-BE49-F238E27FC236}">
                <a16:creationId xmlns:a16="http://schemas.microsoft.com/office/drawing/2014/main" id="{5E58694D-A3F3-7248-B60A-12D5DAE25521}"/>
              </a:ext>
            </a:extLst>
          </p:cNvPr>
          <p:cNvSpPr txBox="1"/>
          <p:nvPr userDrawn="1"/>
        </p:nvSpPr>
        <p:spPr>
          <a:xfrm>
            <a:off x="2" y="2854632"/>
            <a:ext cx="12191998" cy="584775"/>
          </a:xfrm>
          <a:prstGeom prst="rect">
            <a:avLst/>
          </a:prstGeom>
          <a:noFill/>
        </p:spPr>
        <p:txBody>
          <a:bodyPr wrap="square" rtlCol="0" anchor="ctr">
            <a:spAutoFit/>
          </a:bodyPr>
          <a:lstStyle/>
          <a:p>
            <a:pPr algn="ctr"/>
            <a:r>
              <a:rPr lang="en-US" altLang="ko-KR" sz="3200" dirty="0">
                <a:solidFill>
                  <a:schemeClr val="tx1"/>
                </a:solidFill>
                <a:latin typeface="Arial" panose="020B0604020202020204" pitchFamily="34" charset="0"/>
                <a:cs typeface="Arial" pitchFamily="34" charset="0"/>
              </a:rPr>
              <a:t>Thank you</a:t>
            </a:r>
          </a:p>
        </p:txBody>
      </p:sp>
      <p:sp>
        <p:nvSpPr>
          <p:cNvPr id="8" name="TextBox 7">
            <a:extLst>
              <a:ext uri="{FF2B5EF4-FFF2-40B4-BE49-F238E27FC236}">
                <a16:creationId xmlns:a16="http://schemas.microsoft.com/office/drawing/2014/main" id="{B3F60879-5597-444B-AD5B-95476EB913CE}"/>
              </a:ext>
            </a:extLst>
          </p:cNvPr>
          <p:cNvSpPr txBox="1"/>
          <p:nvPr userDrawn="1"/>
        </p:nvSpPr>
        <p:spPr>
          <a:xfrm>
            <a:off x="2" y="3744940"/>
            <a:ext cx="12191998" cy="830997"/>
          </a:xfrm>
          <a:prstGeom prst="rect">
            <a:avLst/>
          </a:prstGeom>
          <a:noFill/>
        </p:spPr>
        <p:txBody>
          <a:bodyPr wrap="square" rtlCol="0" anchor="ctr">
            <a:spAutoFit/>
          </a:bodyPr>
          <a:lstStyle/>
          <a:p>
            <a:pPr algn="ctr"/>
            <a:r>
              <a:rPr lang="en-US" altLang="ko-KR" sz="1200" dirty="0">
                <a:solidFill>
                  <a:schemeClr val="tx1"/>
                </a:solidFill>
                <a:latin typeface="Arial" panose="020B0604020202020204" pitchFamily="34" charset="0"/>
                <a:cs typeface="Arial" pitchFamily="34" charset="0"/>
              </a:rPr>
              <a:t>Head Office: 012 845 6000</a:t>
            </a:r>
          </a:p>
          <a:p>
            <a:pPr algn="ctr"/>
            <a:r>
              <a:rPr lang="en-US" altLang="ko-KR" sz="1200" dirty="0">
                <a:solidFill>
                  <a:schemeClr val="tx1"/>
                </a:solidFill>
                <a:latin typeface="Arial" panose="020B0604020202020204" pitchFamily="34" charset="0"/>
                <a:cs typeface="Arial" pitchFamily="34" charset="0"/>
              </a:rPr>
              <a:t>E-mail: </a:t>
            </a:r>
            <a:r>
              <a:rPr lang="en-US" altLang="ko-KR" sz="1200" dirty="0" err="1">
                <a:solidFill>
                  <a:schemeClr val="tx1"/>
                </a:solidFill>
                <a:latin typeface="Arial" panose="020B0604020202020204" pitchFamily="34" charset="0"/>
                <a:cs typeface="Arial" pitchFamily="34" charset="0"/>
              </a:rPr>
              <a:t>communication@npa.gov.za</a:t>
            </a:r>
            <a:endParaRPr lang="en-US" altLang="ko-KR" sz="1200" dirty="0">
              <a:solidFill>
                <a:schemeClr val="tx1"/>
              </a:solidFill>
              <a:latin typeface="Arial" panose="020B0604020202020204" pitchFamily="34" charset="0"/>
              <a:cs typeface="Arial" pitchFamily="34" charset="0"/>
            </a:endParaRPr>
          </a:p>
          <a:p>
            <a:pPr algn="ctr"/>
            <a:r>
              <a:rPr lang="en-US" altLang="ko-KR" sz="1200" dirty="0">
                <a:solidFill>
                  <a:schemeClr val="tx1"/>
                </a:solidFill>
                <a:latin typeface="Arial" panose="020B0604020202020204" pitchFamily="34" charset="0"/>
                <a:cs typeface="Arial" pitchFamily="34" charset="0"/>
              </a:rPr>
              <a:t>VGM Building, 123 Westlake Avenue (</a:t>
            </a:r>
            <a:r>
              <a:rPr lang="en-US" altLang="ko-KR" sz="1200" dirty="0" err="1">
                <a:solidFill>
                  <a:schemeClr val="tx1"/>
                </a:solidFill>
                <a:latin typeface="Arial" panose="020B0604020202020204" pitchFamily="34" charset="0"/>
                <a:cs typeface="Arial" pitchFamily="34" charset="0"/>
              </a:rPr>
              <a:t>Cnr</a:t>
            </a:r>
            <a:r>
              <a:rPr lang="en-US" altLang="ko-KR" sz="1200" dirty="0">
                <a:solidFill>
                  <a:schemeClr val="tx1"/>
                </a:solidFill>
                <a:latin typeface="Arial" panose="020B0604020202020204" pitchFamily="34" charset="0"/>
                <a:cs typeface="Arial" pitchFamily="34" charset="0"/>
              </a:rPr>
              <a:t> Hartley Street), </a:t>
            </a:r>
          </a:p>
          <a:p>
            <a:pPr algn="ctr"/>
            <a:r>
              <a:rPr lang="en-US" altLang="ko-KR" sz="1200" dirty="0" err="1">
                <a:solidFill>
                  <a:schemeClr val="tx1"/>
                </a:solidFill>
                <a:latin typeface="Arial" panose="020B0604020202020204" pitchFamily="34" charset="0"/>
                <a:cs typeface="Arial" pitchFamily="34" charset="0"/>
              </a:rPr>
              <a:t>Weavind</a:t>
            </a:r>
            <a:r>
              <a:rPr lang="en-US" altLang="ko-KR" sz="1200" dirty="0">
                <a:solidFill>
                  <a:schemeClr val="tx1"/>
                </a:solidFill>
                <a:latin typeface="Arial" panose="020B0604020202020204" pitchFamily="34" charset="0"/>
                <a:cs typeface="Arial" pitchFamily="34" charset="0"/>
              </a:rPr>
              <a:t> Park, Silverton, Pretoria, 0184</a:t>
            </a:r>
          </a:p>
        </p:txBody>
      </p:sp>
      <p:sp>
        <p:nvSpPr>
          <p:cNvPr id="9" name="Slide Number Placeholder 5">
            <a:extLst>
              <a:ext uri="{FF2B5EF4-FFF2-40B4-BE49-F238E27FC236}">
                <a16:creationId xmlns:a16="http://schemas.microsoft.com/office/drawing/2014/main" id="{E5C70FD6-B8BD-104E-8CB5-94AF3C16CC0B}"/>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419982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FF730-10EB-F047-A6E1-180EE920BA69}"/>
              </a:ext>
            </a:extLst>
          </p:cNvPr>
          <p:cNvSpPr>
            <a:spLocks noGrp="1"/>
          </p:cNvSpPr>
          <p:nvPr>
            <p:ph idx="1"/>
          </p:nvPr>
        </p:nvSpPr>
        <p:spPr>
          <a:xfrm>
            <a:off x="838200" y="1825625"/>
            <a:ext cx="10515600" cy="4351338"/>
          </a:xfrm>
          <a:prstGeom prst="rect">
            <a:avLst/>
          </a:prstGeom>
        </p:spPr>
        <p:txBody>
          <a:bodyPr/>
          <a:lstStyle>
            <a:lvl1pPr marL="228600" indent="-228600">
              <a:buFont typeface="System Font Regular"/>
              <a:buChar char="➤"/>
              <a:defRPr sz="2000">
                <a:solidFill>
                  <a:schemeClr val="tx1"/>
                </a:solidFill>
                <a:latin typeface="Arial" panose="020B0604020202020204" pitchFamily="34" charset="0"/>
                <a:cs typeface="Arial" panose="020B0604020202020204" pitchFamily="34" charset="0"/>
              </a:defRPr>
            </a:lvl1pPr>
            <a:lvl2pPr marL="685800" indent="-228600">
              <a:buFont typeface="System Font Regular"/>
              <a:buChar char="➤"/>
              <a:defRPr sz="2000">
                <a:solidFill>
                  <a:schemeClr val="tx1"/>
                </a:solidFill>
                <a:latin typeface="Arial" panose="020B0604020202020204" pitchFamily="34" charset="0"/>
                <a:cs typeface="Arial" panose="020B0604020202020204" pitchFamily="34" charset="0"/>
              </a:defRPr>
            </a:lvl2pPr>
            <a:lvl3pPr marL="1143000" indent="-228600">
              <a:buFont typeface="System Font Regular"/>
              <a:buChar char="➤"/>
              <a:defRPr sz="2000">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pic>
        <p:nvPicPr>
          <p:cNvPr id="7" name="Picture 6">
            <a:extLst>
              <a:ext uri="{FF2B5EF4-FFF2-40B4-BE49-F238E27FC236}">
                <a16:creationId xmlns:a16="http://schemas.microsoft.com/office/drawing/2014/main" id="{40A1FFBC-1142-A449-BAE5-D2AEAB4274E8}"/>
              </a:ext>
            </a:extLst>
          </p:cNvPr>
          <p:cNvPicPr>
            <a:picLocks noChangeAspect="1"/>
          </p:cNvPicPr>
          <p:nvPr userDrawn="1"/>
        </p:nvPicPr>
        <p:blipFill>
          <a:blip r:embed="rId2"/>
          <a:srcRect/>
          <a:stretch/>
        </p:blipFill>
        <p:spPr>
          <a:xfrm>
            <a:off x="9837822" y="0"/>
            <a:ext cx="1588168" cy="1588168"/>
          </a:xfrm>
          <a:prstGeom prst="rect">
            <a:avLst/>
          </a:prstGeom>
        </p:spPr>
      </p:pic>
      <p:sp>
        <p:nvSpPr>
          <p:cNvPr id="8" name="Title 1">
            <a:extLst>
              <a:ext uri="{FF2B5EF4-FFF2-40B4-BE49-F238E27FC236}">
                <a16:creationId xmlns:a16="http://schemas.microsoft.com/office/drawing/2014/main" id="{B59D05C7-BBE5-A84A-AF8C-FA20CE20AB5B}"/>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Click to edit Master index style</a:t>
            </a:r>
            <a:endParaRPr lang="en-US" dirty="0"/>
          </a:p>
        </p:txBody>
      </p:sp>
      <p:sp>
        <p:nvSpPr>
          <p:cNvPr id="10" name="Slide Number Placeholder 5">
            <a:extLst>
              <a:ext uri="{FF2B5EF4-FFF2-40B4-BE49-F238E27FC236}">
                <a16:creationId xmlns:a16="http://schemas.microsoft.com/office/drawing/2014/main" id="{C8D003F2-BACC-AD4C-8A2A-CB43BA5F497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416636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al Cont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69AD18-EA29-444E-A57C-5A5AD779D9D7}"/>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2A00FD68-8DE8-A848-9955-EB7E6DA01CD6}" type="slidenum">
              <a:rPr lang="en-US" smtClean="0"/>
              <a:pPr/>
              <a:t>‹#›</a:t>
            </a:fld>
            <a:endParaRPr lang="en-US" dirty="0"/>
          </a:p>
        </p:txBody>
      </p:sp>
      <p:sp>
        <p:nvSpPr>
          <p:cNvPr id="9" name="Content Placeholder 2">
            <a:extLst>
              <a:ext uri="{FF2B5EF4-FFF2-40B4-BE49-F238E27FC236}">
                <a16:creationId xmlns:a16="http://schemas.microsoft.com/office/drawing/2014/main" id="{30FCDB9D-DDDE-3B4A-B3E8-50694894763E}"/>
              </a:ext>
            </a:extLst>
          </p:cNvPr>
          <p:cNvSpPr>
            <a:spLocks noGrp="1"/>
          </p:cNvSpPr>
          <p:nvPr>
            <p:ph idx="1" hasCustomPrompt="1"/>
          </p:nvPr>
        </p:nvSpPr>
        <p:spPr>
          <a:xfrm>
            <a:off x="838200" y="1862668"/>
            <a:ext cx="10515600" cy="4314295"/>
          </a:xfrm>
          <a:prstGeom prst="rect">
            <a:avLst/>
          </a:prstGeom>
        </p:spPr>
        <p:txBody>
          <a:bodyPr/>
          <a:lstStyle>
            <a:lvl1pPr marL="0" indent="0" algn="l">
              <a:buFont typeface="Arial" panose="020B0604020202020204" pitchFamily="34" charset="0"/>
              <a:buNone/>
              <a:defRPr sz="2000" b="0" i="0">
                <a:solidFill>
                  <a:srgbClr val="545456"/>
                </a:solidFill>
                <a:latin typeface="Arial" panose="020B0604020202020204" pitchFamily="34" charset="0"/>
              </a:defRPr>
            </a:lvl1pPr>
            <a:lvl2pPr marL="685800" indent="-228600">
              <a:buFontTx/>
              <a:buBlip>
                <a:blip r:embed="rId2"/>
              </a:buBlip>
              <a:defRPr sz="2000" b="0" i="0">
                <a:solidFill>
                  <a:srgbClr val="545456"/>
                </a:solidFill>
                <a:latin typeface="Arial" panose="020B0604020202020204" pitchFamily="34" charset="0"/>
              </a:defRPr>
            </a:lvl2pPr>
            <a:lvl3pPr marL="1143000" indent="-228600">
              <a:buFontTx/>
              <a:buBlip>
                <a:blip r:embed="rId2"/>
              </a:buBlip>
              <a:defRPr sz="2000" b="0" i="0">
                <a:solidFill>
                  <a:srgbClr val="545456"/>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r>
              <a:rPr lang="en-US" dirty="0"/>
              <a:t>Body copy</a:t>
            </a:r>
          </a:p>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p>
        </p:txBody>
      </p:sp>
      <p:sp>
        <p:nvSpPr>
          <p:cNvPr id="10" name="Title 1">
            <a:extLst>
              <a:ext uri="{FF2B5EF4-FFF2-40B4-BE49-F238E27FC236}">
                <a16:creationId xmlns:a16="http://schemas.microsoft.com/office/drawing/2014/main" id="{8B083D7F-BFA7-F04A-950E-D2F4C3D97D6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1" name="Content Placeholder 3">
            <a:extLst>
              <a:ext uri="{FF2B5EF4-FFF2-40B4-BE49-F238E27FC236}">
                <a16:creationId xmlns:a16="http://schemas.microsoft.com/office/drawing/2014/main" id="{6C799DB7-37EC-9C4D-A5B1-F7BDACF38BFE}"/>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Tree>
    <p:extLst>
      <p:ext uri="{BB962C8B-B14F-4D97-AF65-F5344CB8AC3E}">
        <p14:creationId xmlns:p14="http://schemas.microsoft.com/office/powerpoint/2010/main" val="41632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tex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4" name="Content Placeholder 3">
            <a:extLst>
              <a:ext uri="{FF2B5EF4-FFF2-40B4-BE49-F238E27FC236}">
                <a16:creationId xmlns:a16="http://schemas.microsoft.com/office/drawing/2014/main" id="{DC211158-9245-B146-8326-F9EA2B6F807A}"/>
              </a:ext>
            </a:extLst>
          </p:cNvPr>
          <p:cNvSpPr>
            <a:spLocks noGrp="1"/>
          </p:cNvSpPr>
          <p:nvPr>
            <p:ph sz="half" idx="2" hasCustomPrompt="1"/>
          </p:nvPr>
        </p:nvSpPr>
        <p:spPr>
          <a:xfrm>
            <a:off x="839788" y="2229127"/>
            <a:ext cx="5157787" cy="3947836"/>
          </a:xfrm>
          <a:prstGeom prst="rect">
            <a:avLst/>
          </a:prstGeom>
        </p:spPr>
        <p:txBody>
          <a:bodyPr/>
          <a:lstStyle>
            <a:lvl1pPr marL="342900" indent="-342900">
              <a:buFont typeface="System Font Regular"/>
              <a:buChar char="➤"/>
              <a:defRPr sz="2000" b="0" i="0">
                <a:solidFill>
                  <a:schemeClr val="tx1"/>
                </a:solidFill>
                <a:latin typeface="Arial" panose="020B0604020202020204" pitchFamily="34" charset="0"/>
              </a:defRPr>
            </a:lvl1pPr>
            <a:lvl2pPr marL="685800" indent="-228600">
              <a:buFont typeface="System Font Regular"/>
              <a:buChar char="➤"/>
              <a:defRPr sz="2000" b="0" i="0">
                <a:solidFill>
                  <a:schemeClr val="tx1"/>
                </a:solidFill>
                <a:latin typeface="Arial" panose="020B0604020202020204" pitchFamily="34" charset="0"/>
              </a:defRPr>
            </a:lvl2pPr>
            <a:lvl3pPr marL="1143000" indent="-228600">
              <a:buFont typeface="System Font Regular"/>
              <a:buChar char="➤"/>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17" name="Content Placeholder 3">
            <a:extLst>
              <a:ext uri="{FF2B5EF4-FFF2-40B4-BE49-F238E27FC236}">
                <a16:creationId xmlns:a16="http://schemas.microsoft.com/office/drawing/2014/main" id="{DA106CEE-F1D0-764A-A3B4-30520DC6BBD5}"/>
              </a:ext>
            </a:extLst>
          </p:cNvPr>
          <p:cNvSpPr>
            <a:spLocks noGrp="1"/>
          </p:cNvSpPr>
          <p:nvPr>
            <p:ph sz="half" idx="13" hasCustomPrompt="1"/>
          </p:nvPr>
        </p:nvSpPr>
        <p:spPr>
          <a:xfrm>
            <a:off x="836612" y="1783217"/>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20" name="Content Placeholder 3">
            <a:extLst>
              <a:ext uri="{FF2B5EF4-FFF2-40B4-BE49-F238E27FC236}">
                <a16:creationId xmlns:a16="http://schemas.microsoft.com/office/drawing/2014/main" id="{8E2038C4-573A-D943-A25A-94BB4E8A777D}"/>
              </a:ext>
            </a:extLst>
          </p:cNvPr>
          <p:cNvSpPr>
            <a:spLocks noGrp="1"/>
          </p:cNvSpPr>
          <p:nvPr>
            <p:ph sz="half" idx="14" hasCustomPrompt="1"/>
          </p:nvPr>
        </p:nvSpPr>
        <p:spPr>
          <a:xfrm>
            <a:off x="6169024" y="2229126"/>
            <a:ext cx="5157787" cy="3947835"/>
          </a:xfrm>
          <a:prstGeom prst="rect">
            <a:avLst/>
          </a:prstGeom>
        </p:spPr>
        <p:txBody>
          <a:bodyPr/>
          <a:lstStyle>
            <a:lvl1pPr marL="342900" indent="-342900">
              <a:buFont typeface="System Font Regular"/>
              <a:buChar char="➤"/>
              <a:defRPr sz="2000" b="0" i="0">
                <a:solidFill>
                  <a:schemeClr val="tx1"/>
                </a:solidFill>
                <a:latin typeface="Arial" panose="020B0604020202020204" pitchFamily="34" charset="0"/>
              </a:defRPr>
            </a:lvl1pPr>
            <a:lvl2pPr marL="685800" indent="-228600">
              <a:buFont typeface="System Font Regular"/>
              <a:buChar char="➤"/>
              <a:defRPr sz="2000" b="0" i="0">
                <a:solidFill>
                  <a:schemeClr val="tx1"/>
                </a:solidFill>
                <a:latin typeface="Arial" panose="020B0604020202020204" pitchFamily="34" charset="0"/>
              </a:defRPr>
            </a:lvl2pPr>
            <a:lvl3pPr marL="1143000" indent="-228600">
              <a:buFont typeface="System Font Regular"/>
              <a:buChar char="➤"/>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21" name="Content Placeholder 3">
            <a:extLst>
              <a:ext uri="{FF2B5EF4-FFF2-40B4-BE49-F238E27FC236}">
                <a16:creationId xmlns:a16="http://schemas.microsoft.com/office/drawing/2014/main" id="{F61AE983-4645-A447-B3BE-315930511FDC}"/>
              </a:ext>
            </a:extLst>
          </p:cNvPr>
          <p:cNvSpPr>
            <a:spLocks noGrp="1"/>
          </p:cNvSpPr>
          <p:nvPr>
            <p:ph sz="half" idx="15" hasCustomPrompt="1"/>
          </p:nvPr>
        </p:nvSpPr>
        <p:spPr>
          <a:xfrm>
            <a:off x="6169024" y="1779475"/>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10" name="Slide Number Placeholder 5">
            <a:extLst>
              <a:ext uri="{FF2B5EF4-FFF2-40B4-BE49-F238E27FC236}">
                <a16:creationId xmlns:a16="http://schemas.microsoft.com/office/drawing/2014/main" id="{B0181D19-9A3C-D046-B5E7-DD9A1E588C46}"/>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168783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text and pictu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4" name="Content Placeholder 3">
            <a:extLst>
              <a:ext uri="{FF2B5EF4-FFF2-40B4-BE49-F238E27FC236}">
                <a16:creationId xmlns:a16="http://schemas.microsoft.com/office/drawing/2014/main" id="{DC211158-9245-B146-8326-F9EA2B6F807A}"/>
              </a:ext>
            </a:extLst>
          </p:cNvPr>
          <p:cNvSpPr>
            <a:spLocks noGrp="1"/>
          </p:cNvSpPr>
          <p:nvPr>
            <p:ph sz="half" idx="2" hasCustomPrompt="1"/>
          </p:nvPr>
        </p:nvSpPr>
        <p:spPr>
          <a:xfrm>
            <a:off x="841376" y="2240701"/>
            <a:ext cx="5157787" cy="3843867"/>
          </a:xfrm>
          <a:prstGeom prst="rect">
            <a:avLst/>
          </a:prstGeom>
        </p:spPr>
        <p:txBody>
          <a:bodyPr/>
          <a:lstStyle>
            <a:lvl1pPr marL="342900" indent="-342900">
              <a:buFont typeface="System Font Regular"/>
              <a:buChar char="➤"/>
              <a:defRPr sz="2000" b="0" i="0">
                <a:solidFill>
                  <a:schemeClr val="tx1"/>
                </a:solidFill>
                <a:latin typeface="Arial" panose="020B0604020202020204" pitchFamily="34" charset="0"/>
              </a:defRPr>
            </a:lvl1pPr>
            <a:lvl2pPr marL="685800" indent="-228600">
              <a:buFont typeface="System Font Regular"/>
              <a:buChar char="➤"/>
              <a:defRPr sz="2000" b="0" i="0">
                <a:solidFill>
                  <a:schemeClr val="tx1"/>
                </a:solidFill>
                <a:latin typeface="Arial" panose="020B0604020202020204" pitchFamily="34" charset="0"/>
              </a:defRPr>
            </a:lvl2pPr>
            <a:lvl3pPr marL="1143000" indent="-228600">
              <a:buFont typeface="System Font Regular"/>
              <a:buChar char="➤"/>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17" name="Content Placeholder 3">
            <a:extLst>
              <a:ext uri="{FF2B5EF4-FFF2-40B4-BE49-F238E27FC236}">
                <a16:creationId xmlns:a16="http://schemas.microsoft.com/office/drawing/2014/main" id="{DA106CEE-F1D0-764A-A3B4-30520DC6BBD5}"/>
              </a:ext>
            </a:extLst>
          </p:cNvPr>
          <p:cNvSpPr>
            <a:spLocks noGrp="1"/>
          </p:cNvSpPr>
          <p:nvPr>
            <p:ph sz="half" idx="13" hasCustomPrompt="1"/>
          </p:nvPr>
        </p:nvSpPr>
        <p:spPr>
          <a:xfrm>
            <a:off x="838200" y="1794792"/>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10" name="Picture Placeholder 2">
            <a:extLst>
              <a:ext uri="{FF2B5EF4-FFF2-40B4-BE49-F238E27FC236}">
                <a16:creationId xmlns:a16="http://schemas.microsoft.com/office/drawing/2014/main" id="{B32F64B3-2031-7343-8E67-5008963ABD60}"/>
              </a:ext>
            </a:extLst>
          </p:cNvPr>
          <p:cNvSpPr>
            <a:spLocks noGrp="1"/>
          </p:cNvSpPr>
          <p:nvPr>
            <p:ph type="pic" idx="1"/>
          </p:nvPr>
        </p:nvSpPr>
        <p:spPr>
          <a:xfrm>
            <a:off x="6345943" y="1794792"/>
            <a:ext cx="5007857" cy="428977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5">
            <a:extLst>
              <a:ext uri="{FF2B5EF4-FFF2-40B4-BE49-F238E27FC236}">
                <a16:creationId xmlns:a16="http://schemas.microsoft.com/office/drawing/2014/main" id="{6E8F4203-1A74-EC49-B3CD-99EF6AF5D0EC}"/>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280069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two pictur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0" name="Picture Placeholder 2">
            <a:extLst>
              <a:ext uri="{FF2B5EF4-FFF2-40B4-BE49-F238E27FC236}">
                <a16:creationId xmlns:a16="http://schemas.microsoft.com/office/drawing/2014/main" id="{B32F64B3-2031-7343-8E67-5008963ABD60}"/>
              </a:ext>
            </a:extLst>
          </p:cNvPr>
          <p:cNvSpPr>
            <a:spLocks noGrp="1"/>
          </p:cNvSpPr>
          <p:nvPr>
            <p:ph type="pic" idx="1"/>
          </p:nvPr>
        </p:nvSpPr>
        <p:spPr>
          <a:xfrm>
            <a:off x="6344355" y="2143603"/>
            <a:ext cx="5007857" cy="389466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6B37C35F-82E9-6C4B-ADEF-1E06061170F6}"/>
              </a:ext>
            </a:extLst>
          </p:cNvPr>
          <p:cNvSpPr>
            <a:spLocks noGrp="1"/>
          </p:cNvSpPr>
          <p:nvPr>
            <p:ph type="pic" idx="10"/>
          </p:nvPr>
        </p:nvSpPr>
        <p:spPr>
          <a:xfrm>
            <a:off x="838200" y="2143603"/>
            <a:ext cx="5007857" cy="389466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Content Placeholder 3">
            <a:extLst>
              <a:ext uri="{FF2B5EF4-FFF2-40B4-BE49-F238E27FC236}">
                <a16:creationId xmlns:a16="http://schemas.microsoft.com/office/drawing/2014/main" id="{D3DCC533-31B0-B945-B3BF-8640AC133AF1}"/>
              </a:ext>
            </a:extLst>
          </p:cNvPr>
          <p:cNvSpPr>
            <a:spLocks noGrp="1"/>
          </p:cNvSpPr>
          <p:nvPr>
            <p:ph sz="half" idx="13" hasCustomPrompt="1"/>
          </p:nvPr>
        </p:nvSpPr>
        <p:spPr>
          <a:xfrm>
            <a:off x="836612" y="1748493"/>
            <a:ext cx="500785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8" name="Content Placeholder 3">
            <a:extLst>
              <a:ext uri="{FF2B5EF4-FFF2-40B4-BE49-F238E27FC236}">
                <a16:creationId xmlns:a16="http://schemas.microsoft.com/office/drawing/2014/main" id="{1A53FE68-6975-3F4F-8DD1-4A308697B4D5}"/>
              </a:ext>
            </a:extLst>
          </p:cNvPr>
          <p:cNvSpPr>
            <a:spLocks noGrp="1"/>
          </p:cNvSpPr>
          <p:nvPr>
            <p:ph sz="half" idx="14" hasCustomPrompt="1"/>
          </p:nvPr>
        </p:nvSpPr>
        <p:spPr>
          <a:xfrm>
            <a:off x="6344355" y="1748493"/>
            <a:ext cx="500785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9" name="Slide Number Placeholder 5">
            <a:extLst>
              <a:ext uri="{FF2B5EF4-FFF2-40B4-BE49-F238E27FC236}">
                <a16:creationId xmlns:a16="http://schemas.microsoft.com/office/drawing/2014/main" id="{293250C8-0FB9-AE44-B8BD-4324995D16B8}"/>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66177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eneral Cont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69AD18-EA29-444E-A57C-5A5AD779D9D7}"/>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2A00FD68-8DE8-A848-9955-EB7E6DA01CD6}" type="slidenum">
              <a:rPr lang="en-US" smtClean="0"/>
              <a:pPr/>
              <a:t>‹#›</a:t>
            </a:fld>
            <a:endParaRPr lang="en-US" dirty="0"/>
          </a:p>
        </p:txBody>
      </p:sp>
      <p:sp>
        <p:nvSpPr>
          <p:cNvPr id="9" name="Content Placeholder 2">
            <a:extLst>
              <a:ext uri="{FF2B5EF4-FFF2-40B4-BE49-F238E27FC236}">
                <a16:creationId xmlns:a16="http://schemas.microsoft.com/office/drawing/2014/main" id="{30FCDB9D-DDDE-3B4A-B3E8-50694894763E}"/>
              </a:ext>
            </a:extLst>
          </p:cNvPr>
          <p:cNvSpPr>
            <a:spLocks noGrp="1"/>
          </p:cNvSpPr>
          <p:nvPr>
            <p:ph idx="1" hasCustomPrompt="1"/>
          </p:nvPr>
        </p:nvSpPr>
        <p:spPr>
          <a:xfrm>
            <a:off x="838200" y="1862668"/>
            <a:ext cx="10515600" cy="4314295"/>
          </a:xfrm>
          <a:prstGeom prst="rect">
            <a:avLst/>
          </a:prstGeom>
        </p:spPr>
        <p:txBody>
          <a:bodyPr/>
          <a:lstStyle>
            <a:lvl1pPr marL="0" indent="0" algn="l">
              <a:buFont typeface="Arial" panose="020B0604020202020204" pitchFamily="34" charset="0"/>
              <a:buNone/>
              <a:defRPr sz="2000" b="0" i="0">
                <a:solidFill>
                  <a:srgbClr val="545456"/>
                </a:solidFill>
                <a:latin typeface="Arial" panose="020B0604020202020204" pitchFamily="34" charset="0"/>
              </a:defRPr>
            </a:lvl1pPr>
            <a:lvl2pPr marL="685800" indent="-228600">
              <a:buFontTx/>
              <a:buBlip>
                <a:blip r:embed="rId2"/>
              </a:buBlip>
              <a:defRPr sz="2000" b="0" i="0">
                <a:solidFill>
                  <a:srgbClr val="545456"/>
                </a:solidFill>
                <a:latin typeface="Arial" panose="020B0604020202020204" pitchFamily="34" charset="0"/>
              </a:defRPr>
            </a:lvl2pPr>
            <a:lvl3pPr marL="1143000" indent="-228600">
              <a:buFontTx/>
              <a:buBlip>
                <a:blip r:embed="rId2"/>
              </a:buBlip>
              <a:defRPr sz="2000" b="0" i="0">
                <a:solidFill>
                  <a:srgbClr val="545456"/>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r>
              <a:rPr lang="en-US" dirty="0"/>
              <a:t>Body copy</a:t>
            </a:r>
          </a:p>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p>
        </p:txBody>
      </p:sp>
      <p:sp>
        <p:nvSpPr>
          <p:cNvPr id="10" name="Title 1">
            <a:extLst>
              <a:ext uri="{FF2B5EF4-FFF2-40B4-BE49-F238E27FC236}">
                <a16:creationId xmlns:a16="http://schemas.microsoft.com/office/drawing/2014/main" id="{8B083D7F-BFA7-F04A-950E-D2F4C3D97D6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1" name="Content Placeholder 3">
            <a:extLst>
              <a:ext uri="{FF2B5EF4-FFF2-40B4-BE49-F238E27FC236}">
                <a16:creationId xmlns:a16="http://schemas.microsoft.com/office/drawing/2014/main" id="{6C799DB7-37EC-9C4D-A5B1-F7BDACF38BFE}"/>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Tree>
    <p:extLst>
      <p:ext uri="{BB962C8B-B14F-4D97-AF65-F5344CB8AC3E}">
        <p14:creationId xmlns:p14="http://schemas.microsoft.com/office/powerpoint/2010/main" val="2215474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text and graph">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4" name="Content Placeholder 3">
            <a:extLst>
              <a:ext uri="{FF2B5EF4-FFF2-40B4-BE49-F238E27FC236}">
                <a16:creationId xmlns:a16="http://schemas.microsoft.com/office/drawing/2014/main" id="{DC211158-9245-B146-8326-F9EA2B6F807A}"/>
              </a:ext>
            </a:extLst>
          </p:cNvPr>
          <p:cNvSpPr>
            <a:spLocks noGrp="1"/>
          </p:cNvSpPr>
          <p:nvPr>
            <p:ph sz="half" idx="2" hasCustomPrompt="1"/>
          </p:nvPr>
        </p:nvSpPr>
        <p:spPr>
          <a:xfrm>
            <a:off x="841376" y="2240701"/>
            <a:ext cx="5157787" cy="3936261"/>
          </a:xfrm>
          <a:prstGeom prst="rect">
            <a:avLst/>
          </a:prstGeom>
        </p:spPr>
        <p:txBody>
          <a:bodyPr/>
          <a:lstStyle>
            <a:lvl1pPr marL="342900" indent="-342900">
              <a:buFont typeface="System Font Regular"/>
              <a:buChar char="➤"/>
              <a:defRPr sz="2000" b="0" i="0">
                <a:solidFill>
                  <a:schemeClr val="tx1"/>
                </a:solidFill>
                <a:latin typeface="Arial" panose="020B0604020202020204" pitchFamily="34" charset="0"/>
              </a:defRPr>
            </a:lvl1pPr>
            <a:lvl2pPr marL="685800" indent="-228600">
              <a:buFont typeface="System Font Regular"/>
              <a:buChar char="➤"/>
              <a:defRPr sz="2000" b="0" i="0">
                <a:solidFill>
                  <a:schemeClr val="tx1"/>
                </a:solidFill>
                <a:latin typeface="Arial" panose="020B0604020202020204" pitchFamily="34" charset="0"/>
              </a:defRPr>
            </a:lvl2pPr>
            <a:lvl3pPr marL="1143000" indent="-228600">
              <a:buFont typeface="System Font Regular"/>
              <a:buChar char="➤"/>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17" name="Content Placeholder 3">
            <a:extLst>
              <a:ext uri="{FF2B5EF4-FFF2-40B4-BE49-F238E27FC236}">
                <a16:creationId xmlns:a16="http://schemas.microsoft.com/office/drawing/2014/main" id="{DA106CEE-F1D0-764A-A3B4-30520DC6BBD5}"/>
              </a:ext>
            </a:extLst>
          </p:cNvPr>
          <p:cNvSpPr>
            <a:spLocks noGrp="1"/>
          </p:cNvSpPr>
          <p:nvPr>
            <p:ph sz="half" idx="13" hasCustomPrompt="1"/>
          </p:nvPr>
        </p:nvSpPr>
        <p:spPr>
          <a:xfrm>
            <a:off x="838200" y="1794792"/>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7" name="Content Placeholder 2">
            <a:extLst>
              <a:ext uri="{FF2B5EF4-FFF2-40B4-BE49-F238E27FC236}">
                <a16:creationId xmlns:a16="http://schemas.microsoft.com/office/drawing/2014/main" id="{45D23706-D4D4-E447-9D45-A505538E8A2C}"/>
              </a:ext>
            </a:extLst>
          </p:cNvPr>
          <p:cNvSpPr>
            <a:spLocks noGrp="1"/>
          </p:cNvSpPr>
          <p:nvPr>
            <p:ph idx="14"/>
          </p:nvPr>
        </p:nvSpPr>
        <p:spPr>
          <a:xfrm>
            <a:off x="6342767" y="1794792"/>
            <a:ext cx="5007857" cy="438217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6" name="Slide Number Placeholder 5">
            <a:extLst>
              <a:ext uri="{FF2B5EF4-FFF2-40B4-BE49-F238E27FC236}">
                <a16:creationId xmlns:a16="http://schemas.microsoft.com/office/drawing/2014/main" id="{C7E53AC2-E20D-BF48-B1B8-B8F3F4F2445B}"/>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424104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text and graph">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7" name="Content Placeholder 2">
            <a:extLst>
              <a:ext uri="{FF2B5EF4-FFF2-40B4-BE49-F238E27FC236}">
                <a16:creationId xmlns:a16="http://schemas.microsoft.com/office/drawing/2014/main" id="{45D23706-D4D4-E447-9D45-A505538E8A2C}"/>
              </a:ext>
            </a:extLst>
          </p:cNvPr>
          <p:cNvSpPr>
            <a:spLocks noGrp="1"/>
          </p:cNvSpPr>
          <p:nvPr>
            <p:ph idx="14"/>
          </p:nvPr>
        </p:nvSpPr>
        <p:spPr>
          <a:xfrm>
            <a:off x="6341179" y="2189902"/>
            <a:ext cx="5007857" cy="389466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6" name="Content Placeholder 2">
            <a:extLst>
              <a:ext uri="{FF2B5EF4-FFF2-40B4-BE49-F238E27FC236}">
                <a16:creationId xmlns:a16="http://schemas.microsoft.com/office/drawing/2014/main" id="{1DD00A4E-B065-EE49-900C-A337FB0899FB}"/>
              </a:ext>
            </a:extLst>
          </p:cNvPr>
          <p:cNvSpPr>
            <a:spLocks noGrp="1"/>
          </p:cNvSpPr>
          <p:nvPr>
            <p:ph idx="15"/>
          </p:nvPr>
        </p:nvSpPr>
        <p:spPr>
          <a:xfrm>
            <a:off x="836612" y="2189902"/>
            <a:ext cx="5007857" cy="3894666"/>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8" name="Content Placeholder 3">
            <a:extLst>
              <a:ext uri="{FF2B5EF4-FFF2-40B4-BE49-F238E27FC236}">
                <a16:creationId xmlns:a16="http://schemas.microsoft.com/office/drawing/2014/main" id="{E6C57FF3-48CE-D94C-8BC2-A27E7ABAF0BA}"/>
              </a:ext>
            </a:extLst>
          </p:cNvPr>
          <p:cNvSpPr>
            <a:spLocks noGrp="1"/>
          </p:cNvSpPr>
          <p:nvPr>
            <p:ph sz="half" idx="13" hasCustomPrompt="1"/>
          </p:nvPr>
        </p:nvSpPr>
        <p:spPr>
          <a:xfrm>
            <a:off x="836612" y="1794792"/>
            <a:ext cx="500785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9" name="Content Placeholder 3">
            <a:extLst>
              <a:ext uri="{FF2B5EF4-FFF2-40B4-BE49-F238E27FC236}">
                <a16:creationId xmlns:a16="http://schemas.microsoft.com/office/drawing/2014/main" id="{649E2D19-0644-1B44-8F6C-F99C7970902B}"/>
              </a:ext>
            </a:extLst>
          </p:cNvPr>
          <p:cNvSpPr>
            <a:spLocks noGrp="1"/>
          </p:cNvSpPr>
          <p:nvPr>
            <p:ph sz="half" idx="16" hasCustomPrompt="1"/>
          </p:nvPr>
        </p:nvSpPr>
        <p:spPr>
          <a:xfrm>
            <a:off x="6344355" y="1794792"/>
            <a:ext cx="500785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10" name="Slide Number Placeholder 5">
            <a:extLst>
              <a:ext uri="{FF2B5EF4-FFF2-40B4-BE49-F238E27FC236}">
                <a16:creationId xmlns:a16="http://schemas.microsoft.com/office/drawing/2014/main" id="{C803DEA6-30C9-7E49-B2D3-A7DC09C9BBF7}"/>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3808501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0" name="Picture Placeholder 2">
            <a:extLst>
              <a:ext uri="{FF2B5EF4-FFF2-40B4-BE49-F238E27FC236}">
                <a16:creationId xmlns:a16="http://schemas.microsoft.com/office/drawing/2014/main" id="{B32F64B3-2031-7343-8E67-5008963ABD60}"/>
              </a:ext>
            </a:extLst>
          </p:cNvPr>
          <p:cNvSpPr>
            <a:spLocks noGrp="1"/>
          </p:cNvSpPr>
          <p:nvPr>
            <p:ph type="pic" idx="1"/>
          </p:nvPr>
        </p:nvSpPr>
        <p:spPr>
          <a:xfrm>
            <a:off x="838200" y="1823067"/>
            <a:ext cx="10514012" cy="4353896"/>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Content Placeholder 3">
            <a:extLst>
              <a:ext uri="{FF2B5EF4-FFF2-40B4-BE49-F238E27FC236}">
                <a16:creationId xmlns:a16="http://schemas.microsoft.com/office/drawing/2014/main" id="{B26A04A8-4F3D-CB47-BDDE-54D364093401}"/>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
        <p:nvSpPr>
          <p:cNvPr id="5" name="Slide Number Placeholder 5">
            <a:extLst>
              <a:ext uri="{FF2B5EF4-FFF2-40B4-BE49-F238E27FC236}">
                <a16:creationId xmlns:a16="http://schemas.microsoft.com/office/drawing/2014/main" id="{581899FE-1732-1742-9EB7-293BB6755E93}"/>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276715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text and graph">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7" name="Content Placeholder 2">
            <a:extLst>
              <a:ext uri="{FF2B5EF4-FFF2-40B4-BE49-F238E27FC236}">
                <a16:creationId xmlns:a16="http://schemas.microsoft.com/office/drawing/2014/main" id="{45D23706-D4D4-E447-9D45-A505538E8A2C}"/>
              </a:ext>
            </a:extLst>
          </p:cNvPr>
          <p:cNvSpPr>
            <a:spLocks noGrp="1"/>
          </p:cNvSpPr>
          <p:nvPr>
            <p:ph idx="14"/>
          </p:nvPr>
        </p:nvSpPr>
        <p:spPr>
          <a:xfrm>
            <a:off x="840582" y="1846932"/>
            <a:ext cx="10510836" cy="428977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6" name="Content Placeholder 3">
            <a:extLst>
              <a:ext uri="{FF2B5EF4-FFF2-40B4-BE49-F238E27FC236}">
                <a16:creationId xmlns:a16="http://schemas.microsoft.com/office/drawing/2014/main" id="{EE0916EF-D55D-5245-96A7-EEF21D73591E}"/>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
        <p:nvSpPr>
          <p:cNvPr id="5" name="Slide Number Placeholder 5">
            <a:extLst>
              <a:ext uri="{FF2B5EF4-FFF2-40B4-BE49-F238E27FC236}">
                <a16:creationId xmlns:a16="http://schemas.microsoft.com/office/drawing/2014/main" id="{6644FF79-2A7D-FC4B-BB83-B18893038EFF}"/>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3859938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9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wo content, text and graph">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7" name="Content Placeholder 2">
            <a:extLst>
              <a:ext uri="{FF2B5EF4-FFF2-40B4-BE49-F238E27FC236}">
                <a16:creationId xmlns:a16="http://schemas.microsoft.com/office/drawing/2014/main" id="{45D23706-D4D4-E447-9D45-A505538E8A2C}"/>
              </a:ext>
            </a:extLst>
          </p:cNvPr>
          <p:cNvSpPr>
            <a:spLocks noGrp="1"/>
          </p:cNvSpPr>
          <p:nvPr>
            <p:ph idx="14"/>
          </p:nvPr>
        </p:nvSpPr>
        <p:spPr>
          <a:xfrm>
            <a:off x="840582" y="1846932"/>
            <a:ext cx="10510836" cy="428977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6" name="Content Placeholder 3">
            <a:extLst>
              <a:ext uri="{FF2B5EF4-FFF2-40B4-BE49-F238E27FC236}">
                <a16:creationId xmlns:a16="http://schemas.microsoft.com/office/drawing/2014/main" id="{EE0916EF-D55D-5245-96A7-EEF21D73591E}"/>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Tree>
    <p:extLst>
      <p:ext uri="{BB962C8B-B14F-4D97-AF65-F5344CB8AC3E}">
        <p14:creationId xmlns:p14="http://schemas.microsoft.com/office/powerpoint/2010/main" val="156568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F535C9-CFE6-EA49-B5FF-7E4DB02DA845}"/>
              </a:ext>
            </a:extLst>
          </p:cNvPr>
          <p:cNvSpPr>
            <a:spLocks noGrp="1"/>
          </p:cNvSpPr>
          <p:nvPr>
            <p:ph type="dt" sz="half" idx="10"/>
          </p:nvPr>
        </p:nvSpPr>
        <p:spPr/>
        <p:txBody>
          <a:bodyPr/>
          <a:lstStyle/>
          <a:p>
            <a:fld id="{1D6DAC83-3BE5-4A0D-9F10-BA9F2420F74D}" type="datetime1">
              <a:rPr lang="en-US" smtClean="0"/>
              <a:t>4/9/2025</a:t>
            </a:fld>
            <a:endParaRPr lang="en-ZA" dirty="0"/>
          </a:p>
        </p:txBody>
      </p:sp>
      <p:sp>
        <p:nvSpPr>
          <p:cNvPr id="4" name="Footer Placeholder 3">
            <a:extLst>
              <a:ext uri="{FF2B5EF4-FFF2-40B4-BE49-F238E27FC236}">
                <a16:creationId xmlns:a16="http://schemas.microsoft.com/office/drawing/2014/main" id="{0B2161BC-BA5C-1B48-955A-051FFEADF798}"/>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162520EE-19A9-4F44-B22A-C7C10079A5F5}"/>
              </a:ext>
            </a:extLst>
          </p:cNvPr>
          <p:cNvSpPr>
            <a:spLocks noGrp="1"/>
          </p:cNvSpPr>
          <p:nvPr>
            <p:ph type="sldNum" sz="quarter" idx="12"/>
          </p:nvPr>
        </p:nvSpPr>
        <p:spPr/>
        <p:txBody>
          <a:bodyPr/>
          <a:lstStyle/>
          <a:p>
            <a:fld id="{1A30472A-1C9E-4A09-9094-CD977CAB99CE}" type="slidenum">
              <a:rPr lang="en-ZA" smtClean="0"/>
              <a:t>‹#›</a:t>
            </a:fld>
            <a:endParaRPr lang="en-ZA" dirty="0"/>
          </a:p>
        </p:txBody>
      </p:sp>
      <p:pic>
        <p:nvPicPr>
          <p:cNvPr id="6" name="Picture 5">
            <a:extLst>
              <a:ext uri="{FF2B5EF4-FFF2-40B4-BE49-F238E27FC236}">
                <a16:creationId xmlns:a16="http://schemas.microsoft.com/office/drawing/2014/main" id="{1AEB4AB5-A3B8-1C4F-91D0-00FAAB5B8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29199" y="0"/>
            <a:ext cx="2133600" cy="2133600"/>
          </a:xfrm>
          <a:prstGeom prst="rect">
            <a:avLst/>
          </a:prstGeom>
        </p:spPr>
      </p:pic>
      <p:sp>
        <p:nvSpPr>
          <p:cNvPr id="7" name="Rectangle 6">
            <a:extLst>
              <a:ext uri="{FF2B5EF4-FFF2-40B4-BE49-F238E27FC236}">
                <a16:creationId xmlns:a16="http://schemas.microsoft.com/office/drawing/2014/main" id="{08351512-7D01-1C4C-8E15-42CC20823E10}"/>
              </a:ext>
            </a:extLst>
          </p:cNvPr>
          <p:cNvSpPr/>
          <p:nvPr userDrawn="1"/>
        </p:nvSpPr>
        <p:spPr>
          <a:xfrm>
            <a:off x="5358038" y="5196485"/>
            <a:ext cx="1475917" cy="307777"/>
          </a:xfrm>
          <a:prstGeom prst="rect">
            <a:avLst/>
          </a:prstGeom>
        </p:spPr>
        <p:txBody>
          <a:bodyPr wrap="none">
            <a:spAutoFit/>
          </a:bodyPr>
          <a:lstStyle/>
          <a:p>
            <a:r>
              <a:rPr lang="en-US" altLang="ko-KR" sz="1400" dirty="0">
                <a:solidFill>
                  <a:schemeClr val="tx1"/>
                </a:solidFill>
                <a:latin typeface="Arial" panose="020B0604020202020204" pitchFamily="34" charset="0"/>
                <a:cs typeface="Arial" pitchFamily="34" charset="0"/>
              </a:rPr>
              <a:t>www.npa.gov.za</a:t>
            </a:r>
            <a:endParaRPr lang="en-US" sz="1400" dirty="0">
              <a:solidFill>
                <a:schemeClr val="tx1"/>
              </a:solidFill>
            </a:endParaRPr>
          </a:p>
        </p:txBody>
      </p:sp>
      <p:sp>
        <p:nvSpPr>
          <p:cNvPr id="8" name="TextBox 7">
            <a:extLst>
              <a:ext uri="{FF2B5EF4-FFF2-40B4-BE49-F238E27FC236}">
                <a16:creationId xmlns:a16="http://schemas.microsoft.com/office/drawing/2014/main" id="{62F99081-80A3-E44F-8F63-E0DD100518AA}"/>
              </a:ext>
            </a:extLst>
          </p:cNvPr>
          <p:cNvSpPr txBox="1"/>
          <p:nvPr userDrawn="1"/>
        </p:nvSpPr>
        <p:spPr>
          <a:xfrm>
            <a:off x="2" y="2854632"/>
            <a:ext cx="12191998" cy="584775"/>
          </a:xfrm>
          <a:prstGeom prst="rect">
            <a:avLst/>
          </a:prstGeom>
          <a:noFill/>
        </p:spPr>
        <p:txBody>
          <a:bodyPr wrap="square" rtlCol="0" anchor="ctr">
            <a:spAutoFit/>
          </a:bodyPr>
          <a:lstStyle/>
          <a:p>
            <a:pPr algn="ctr"/>
            <a:r>
              <a:rPr lang="en-US" altLang="ko-KR" sz="3200" dirty="0">
                <a:solidFill>
                  <a:schemeClr val="tx1"/>
                </a:solidFill>
                <a:latin typeface="Arial" panose="020B0604020202020204" pitchFamily="34" charset="0"/>
                <a:cs typeface="Arial" pitchFamily="34" charset="0"/>
              </a:rPr>
              <a:t>Thank you</a:t>
            </a:r>
          </a:p>
        </p:txBody>
      </p:sp>
      <p:sp>
        <p:nvSpPr>
          <p:cNvPr id="9" name="TextBox 8">
            <a:extLst>
              <a:ext uri="{FF2B5EF4-FFF2-40B4-BE49-F238E27FC236}">
                <a16:creationId xmlns:a16="http://schemas.microsoft.com/office/drawing/2014/main" id="{5A39A1EC-8559-9A45-B768-761F7F20C11D}"/>
              </a:ext>
            </a:extLst>
          </p:cNvPr>
          <p:cNvSpPr txBox="1"/>
          <p:nvPr userDrawn="1"/>
        </p:nvSpPr>
        <p:spPr>
          <a:xfrm>
            <a:off x="2" y="3744940"/>
            <a:ext cx="12191998" cy="830997"/>
          </a:xfrm>
          <a:prstGeom prst="rect">
            <a:avLst/>
          </a:prstGeom>
          <a:noFill/>
        </p:spPr>
        <p:txBody>
          <a:bodyPr wrap="square" rtlCol="0" anchor="ctr">
            <a:spAutoFit/>
          </a:bodyPr>
          <a:lstStyle/>
          <a:p>
            <a:pPr algn="ctr"/>
            <a:r>
              <a:rPr lang="en-US" altLang="ko-KR" sz="1200" dirty="0">
                <a:solidFill>
                  <a:schemeClr val="tx1"/>
                </a:solidFill>
                <a:latin typeface="Arial" panose="020B0604020202020204" pitchFamily="34" charset="0"/>
                <a:cs typeface="Arial" pitchFamily="34" charset="0"/>
              </a:rPr>
              <a:t>Head Office: 012 845 6000</a:t>
            </a:r>
          </a:p>
          <a:p>
            <a:pPr algn="ctr"/>
            <a:r>
              <a:rPr lang="en-US" altLang="ko-KR" sz="1200" dirty="0">
                <a:solidFill>
                  <a:schemeClr val="tx1"/>
                </a:solidFill>
                <a:latin typeface="Arial" panose="020B0604020202020204" pitchFamily="34" charset="0"/>
                <a:cs typeface="Arial" pitchFamily="34" charset="0"/>
              </a:rPr>
              <a:t>E-mail: communication@npa.gov.za</a:t>
            </a:r>
          </a:p>
          <a:p>
            <a:pPr algn="ctr"/>
            <a:r>
              <a:rPr lang="en-US" altLang="ko-KR" sz="1200" dirty="0">
                <a:solidFill>
                  <a:schemeClr val="tx1"/>
                </a:solidFill>
                <a:latin typeface="Arial" panose="020B0604020202020204" pitchFamily="34" charset="0"/>
                <a:cs typeface="Arial" pitchFamily="34" charset="0"/>
              </a:rPr>
              <a:t>VGM Building, 123 Westlake Avenue (</a:t>
            </a:r>
            <a:r>
              <a:rPr lang="en-US" altLang="ko-KR" sz="1200" dirty="0" err="1">
                <a:solidFill>
                  <a:schemeClr val="tx1"/>
                </a:solidFill>
                <a:latin typeface="Arial" panose="020B0604020202020204" pitchFamily="34" charset="0"/>
                <a:cs typeface="Arial" pitchFamily="34" charset="0"/>
              </a:rPr>
              <a:t>Cnr</a:t>
            </a:r>
            <a:r>
              <a:rPr lang="en-US" altLang="ko-KR" sz="1200" dirty="0">
                <a:solidFill>
                  <a:schemeClr val="tx1"/>
                </a:solidFill>
                <a:latin typeface="Arial" panose="020B0604020202020204" pitchFamily="34" charset="0"/>
                <a:cs typeface="Arial" pitchFamily="34" charset="0"/>
              </a:rPr>
              <a:t> Hartley Street), </a:t>
            </a:r>
          </a:p>
          <a:p>
            <a:pPr algn="ctr"/>
            <a:r>
              <a:rPr lang="en-US" altLang="ko-KR" sz="1200" dirty="0" err="1">
                <a:solidFill>
                  <a:schemeClr val="tx1"/>
                </a:solidFill>
                <a:latin typeface="Arial" panose="020B0604020202020204" pitchFamily="34" charset="0"/>
                <a:cs typeface="Arial" pitchFamily="34" charset="0"/>
              </a:rPr>
              <a:t>Weavind</a:t>
            </a:r>
            <a:r>
              <a:rPr lang="en-US" altLang="ko-KR" sz="1200" dirty="0">
                <a:solidFill>
                  <a:schemeClr val="tx1"/>
                </a:solidFill>
                <a:latin typeface="Arial" panose="020B0604020202020204" pitchFamily="34" charset="0"/>
                <a:cs typeface="Arial" pitchFamily="34" charset="0"/>
              </a:rPr>
              <a:t> Park, Silverton, Pretoria, 0184</a:t>
            </a:r>
          </a:p>
        </p:txBody>
      </p:sp>
      <p:sp>
        <p:nvSpPr>
          <p:cNvPr id="10" name="Freeform: Shape 7">
            <a:extLst>
              <a:ext uri="{FF2B5EF4-FFF2-40B4-BE49-F238E27FC236}">
                <a16:creationId xmlns:a16="http://schemas.microsoft.com/office/drawing/2014/main" id="{E3ACA70D-6085-5B4A-903F-336018CDF481}"/>
              </a:ext>
            </a:extLst>
          </p:cNvPr>
          <p:cNvSpPr/>
          <p:nvPr userDrawn="1"/>
        </p:nvSpPr>
        <p:spPr>
          <a:xfrm>
            <a:off x="5253698" y="5133916"/>
            <a:ext cx="1684599" cy="432917"/>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solidFill>
            <a:schemeClr val="bg1"/>
          </a:solidFill>
          <a:ln w="9525" cap="flat">
            <a:noFill/>
            <a:prstDash val="solid"/>
            <a:miter/>
          </a:ln>
        </p:spPr>
        <p:txBody>
          <a:bodyPr rtlCol="0" anchor="ctr"/>
          <a:lstStyle/>
          <a:p>
            <a:endParaRPr lang="en-US" dirty="0">
              <a:solidFill>
                <a:schemeClr val="tx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val="351143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tex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4" name="Content Placeholder 3">
            <a:extLst>
              <a:ext uri="{FF2B5EF4-FFF2-40B4-BE49-F238E27FC236}">
                <a16:creationId xmlns:a16="http://schemas.microsoft.com/office/drawing/2014/main" id="{DC211158-9245-B146-8326-F9EA2B6F807A}"/>
              </a:ext>
            </a:extLst>
          </p:cNvPr>
          <p:cNvSpPr>
            <a:spLocks noGrp="1"/>
          </p:cNvSpPr>
          <p:nvPr>
            <p:ph sz="half" idx="2" hasCustomPrompt="1"/>
          </p:nvPr>
        </p:nvSpPr>
        <p:spPr>
          <a:xfrm>
            <a:off x="839788" y="2229127"/>
            <a:ext cx="5157787" cy="3947836"/>
          </a:xfrm>
          <a:prstGeom prst="rect">
            <a:avLst/>
          </a:prstGeom>
        </p:spPr>
        <p:txBody>
          <a:bodyPr/>
          <a:lstStyle>
            <a:lvl1pPr marL="342900" indent="-342900">
              <a:buFont typeface="System Font Regular"/>
              <a:buChar char="➤"/>
              <a:defRPr sz="2000" b="0" i="0">
                <a:solidFill>
                  <a:schemeClr val="tx1"/>
                </a:solidFill>
                <a:latin typeface="Arial" panose="020B0604020202020204" pitchFamily="34" charset="0"/>
              </a:defRPr>
            </a:lvl1pPr>
            <a:lvl2pPr marL="685800" indent="-228600">
              <a:buFont typeface="System Font Regular"/>
              <a:buChar char="➤"/>
              <a:defRPr sz="2000" b="0" i="0">
                <a:solidFill>
                  <a:schemeClr val="tx1"/>
                </a:solidFill>
                <a:latin typeface="Arial" panose="020B0604020202020204" pitchFamily="34" charset="0"/>
              </a:defRPr>
            </a:lvl2pPr>
            <a:lvl3pPr marL="1143000" indent="-228600">
              <a:buFont typeface="System Font Regular"/>
              <a:buChar char="➤"/>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17" name="Content Placeholder 3">
            <a:extLst>
              <a:ext uri="{FF2B5EF4-FFF2-40B4-BE49-F238E27FC236}">
                <a16:creationId xmlns:a16="http://schemas.microsoft.com/office/drawing/2014/main" id="{DA106CEE-F1D0-764A-A3B4-30520DC6BBD5}"/>
              </a:ext>
            </a:extLst>
          </p:cNvPr>
          <p:cNvSpPr>
            <a:spLocks noGrp="1"/>
          </p:cNvSpPr>
          <p:nvPr>
            <p:ph sz="half" idx="13" hasCustomPrompt="1"/>
          </p:nvPr>
        </p:nvSpPr>
        <p:spPr>
          <a:xfrm>
            <a:off x="836612" y="1783217"/>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20" name="Content Placeholder 3">
            <a:extLst>
              <a:ext uri="{FF2B5EF4-FFF2-40B4-BE49-F238E27FC236}">
                <a16:creationId xmlns:a16="http://schemas.microsoft.com/office/drawing/2014/main" id="{8E2038C4-573A-D943-A25A-94BB4E8A777D}"/>
              </a:ext>
            </a:extLst>
          </p:cNvPr>
          <p:cNvSpPr>
            <a:spLocks noGrp="1"/>
          </p:cNvSpPr>
          <p:nvPr>
            <p:ph sz="half" idx="14" hasCustomPrompt="1"/>
          </p:nvPr>
        </p:nvSpPr>
        <p:spPr>
          <a:xfrm>
            <a:off x="6169024" y="2229126"/>
            <a:ext cx="5157787" cy="3947835"/>
          </a:xfrm>
          <a:prstGeom prst="rect">
            <a:avLst/>
          </a:prstGeom>
        </p:spPr>
        <p:txBody>
          <a:bodyPr/>
          <a:lstStyle>
            <a:lvl1pPr marL="342900" indent="-342900">
              <a:buFont typeface="System Font Regular"/>
              <a:buChar char="➤"/>
              <a:defRPr sz="2000" b="0" i="0">
                <a:solidFill>
                  <a:schemeClr val="tx1"/>
                </a:solidFill>
                <a:latin typeface="Arial" panose="020B0604020202020204" pitchFamily="34" charset="0"/>
              </a:defRPr>
            </a:lvl1pPr>
            <a:lvl2pPr marL="685800" indent="-228600">
              <a:buFont typeface="System Font Regular"/>
              <a:buChar char="➤"/>
              <a:defRPr sz="2000" b="0" i="0">
                <a:solidFill>
                  <a:schemeClr val="tx1"/>
                </a:solidFill>
                <a:latin typeface="Arial" panose="020B0604020202020204" pitchFamily="34" charset="0"/>
              </a:defRPr>
            </a:lvl2pPr>
            <a:lvl3pPr marL="1143000" indent="-228600">
              <a:buFont typeface="System Font Regular"/>
              <a:buChar char="➤"/>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21" name="Content Placeholder 3">
            <a:extLst>
              <a:ext uri="{FF2B5EF4-FFF2-40B4-BE49-F238E27FC236}">
                <a16:creationId xmlns:a16="http://schemas.microsoft.com/office/drawing/2014/main" id="{F61AE983-4645-A447-B3BE-315930511FDC}"/>
              </a:ext>
            </a:extLst>
          </p:cNvPr>
          <p:cNvSpPr>
            <a:spLocks noGrp="1"/>
          </p:cNvSpPr>
          <p:nvPr>
            <p:ph sz="half" idx="15" hasCustomPrompt="1"/>
          </p:nvPr>
        </p:nvSpPr>
        <p:spPr>
          <a:xfrm>
            <a:off x="6169024" y="1779475"/>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10" name="Slide Number Placeholder 5">
            <a:extLst>
              <a:ext uri="{FF2B5EF4-FFF2-40B4-BE49-F238E27FC236}">
                <a16:creationId xmlns:a16="http://schemas.microsoft.com/office/drawing/2014/main" id="{B0181D19-9A3C-D046-B5E7-DD9A1E588C46}"/>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80530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E020-5810-FC40-9518-033AF13D32BA}"/>
              </a:ext>
            </a:extLst>
          </p:cNvPr>
          <p:cNvSpPr>
            <a:spLocks noGrp="1"/>
          </p:cNvSpPr>
          <p:nvPr>
            <p:ph type="ctrTitle"/>
          </p:nvPr>
        </p:nvSpPr>
        <p:spPr>
          <a:xfrm>
            <a:off x="1399822" y="1019705"/>
            <a:ext cx="9144000" cy="834496"/>
          </a:xfrm>
          <a:prstGeom prst="rect">
            <a:avLst/>
          </a:prstGeom>
        </p:spPr>
        <p:txBody>
          <a:bodyPr anchor="b"/>
          <a:lstStyle>
            <a:lvl1pPr algn="ctr">
              <a:defRPr sz="4000">
                <a:latin typeface="+mj-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22497D4-B1A6-6D42-8E63-EB9FE75CB165}"/>
              </a:ext>
            </a:extLst>
          </p:cNvPr>
          <p:cNvSpPr>
            <a:spLocks noGrp="1"/>
          </p:cNvSpPr>
          <p:nvPr>
            <p:ph type="subTitle" idx="1"/>
          </p:nvPr>
        </p:nvSpPr>
        <p:spPr>
          <a:xfrm>
            <a:off x="1524000" y="2111904"/>
            <a:ext cx="9144000" cy="518407"/>
          </a:xfrm>
          <a:prstGeom prst="rect">
            <a:avLst/>
          </a:prstGeom>
        </p:spPr>
        <p:txBody>
          <a:bodyPr/>
          <a:lstStyle>
            <a:lvl1pPr marL="0" indent="0" algn="ctr">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Subtitle 2">
            <a:extLst>
              <a:ext uri="{FF2B5EF4-FFF2-40B4-BE49-F238E27FC236}">
                <a16:creationId xmlns:a16="http://schemas.microsoft.com/office/drawing/2014/main" id="{B2C59478-7AC9-2D49-8E10-B3240EF1CB56}"/>
              </a:ext>
            </a:extLst>
          </p:cNvPr>
          <p:cNvSpPr txBox="1">
            <a:spLocks/>
          </p:cNvSpPr>
          <p:nvPr userDrawn="1"/>
        </p:nvSpPr>
        <p:spPr>
          <a:xfrm>
            <a:off x="272868" y="5995050"/>
            <a:ext cx="2502263" cy="3012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t>DD/MM/YYYY</a:t>
            </a:r>
            <a:endParaRPr lang="en-US" sz="1600" dirty="0"/>
          </a:p>
        </p:txBody>
      </p:sp>
    </p:spTree>
    <p:extLst>
      <p:ext uri="{BB962C8B-B14F-4D97-AF65-F5344CB8AC3E}">
        <p14:creationId xmlns:p14="http://schemas.microsoft.com/office/powerpoint/2010/main" val="127158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A094-1C29-5B49-986F-ED66C29C2E7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BED823-2A26-5742-A931-78B46F3E6FB9}"/>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BB9743-45FF-5248-B0B3-81E2EEA86CF4}"/>
              </a:ext>
            </a:extLst>
          </p:cNvPr>
          <p:cNvSpPr>
            <a:spLocks noGrp="1"/>
          </p:cNvSpPr>
          <p:nvPr>
            <p:ph type="dt" sz="half" idx="10"/>
          </p:nvPr>
        </p:nvSpPr>
        <p:spPr>
          <a:xfrm>
            <a:off x="838200" y="6356350"/>
            <a:ext cx="2743200" cy="365125"/>
          </a:xfrm>
          <a:prstGeom prst="rect">
            <a:avLst/>
          </a:prstGeom>
        </p:spPr>
        <p:txBody>
          <a:bodyPr/>
          <a:lstStyle/>
          <a:p>
            <a:fld id="{23D1A473-969F-42CB-A809-0586B1D9DE79}" type="datetime1">
              <a:rPr lang="en-US" smtClean="0"/>
              <a:t>4/9/2025</a:t>
            </a:fld>
            <a:endParaRPr lang="en-US"/>
          </a:p>
        </p:txBody>
      </p:sp>
      <p:sp>
        <p:nvSpPr>
          <p:cNvPr id="5" name="Footer Placeholder 4">
            <a:extLst>
              <a:ext uri="{FF2B5EF4-FFF2-40B4-BE49-F238E27FC236}">
                <a16:creationId xmlns:a16="http://schemas.microsoft.com/office/drawing/2014/main" id="{47FFC87D-D8C3-6B43-B1D9-3A47F89866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27530D-4FE2-444E-88B1-6FEC5E164F61}"/>
              </a:ext>
            </a:extLst>
          </p:cNvPr>
          <p:cNvSpPr>
            <a:spLocks noGrp="1"/>
          </p:cNvSpPr>
          <p:nvPr>
            <p:ph type="sldNum" sz="quarter" idx="12"/>
          </p:nvPr>
        </p:nvSpPr>
        <p:spPr>
          <a:xfrm>
            <a:off x="8610600" y="6356350"/>
            <a:ext cx="2743200" cy="365125"/>
          </a:xfrm>
          <a:prstGeom prst="rect">
            <a:avLst/>
          </a:prstGeom>
        </p:spPr>
        <p:txBody>
          <a:bodyPr/>
          <a:lstStyle/>
          <a:p>
            <a:fld id="{7CBD4266-C079-1646-8378-50602E9D9BCB}" type="slidenum">
              <a:rPr lang="en-US" smtClean="0"/>
              <a:t>‹#›</a:t>
            </a:fld>
            <a:endParaRPr lang="en-US"/>
          </a:p>
        </p:txBody>
      </p:sp>
    </p:spTree>
    <p:extLst>
      <p:ext uri="{BB962C8B-B14F-4D97-AF65-F5344CB8AC3E}">
        <p14:creationId xmlns:p14="http://schemas.microsoft.com/office/powerpoint/2010/main" val="364426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Cont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69AD18-EA29-444E-A57C-5A5AD779D9D7}"/>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2A00FD68-8DE8-A848-9955-EB7E6DA01CD6}" type="slidenum">
              <a:rPr lang="en-US" smtClean="0"/>
              <a:pPr/>
              <a:t>‹#›</a:t>
            </a:fld>
            <a:endParaRPr lang="en-US" dirty="0"/>
          </a:p>
        </p:txBody>
      </p:sp>
      <p:sp>
        <p:nvSpPr>
          <p:cNvPr id="9" name="Content Placeholder 2">
            <a:extLst>
              <a:ext uri="{FF2B5EF4-FFF2-40B4-BE49-F238E27FC236}">
                <a16:creationId xmlns:a16="http://schemas.microsoft.com/office/drawing/2014/main" id="{30FCDB9D-DDDE-3B4A-B3E8-50694894763E}"/>
              </a:ext>
            </a:extLst>
          </p:cNvPr>
          <p:cNvSpPr>
            <a:spLocks noGrp="1"/>
          </p:cNvSpPr>
          <p:nvPr>
            <p:ph idx="1" hasCustomPrompt="1"/>
          </p:nvPr>
        </p:nvSpPr>
        <p:spPr>
          <a:xfrm>
            <a:off x="838200" y="1862668"/>
            <a:ext cx="10515600" cy="4314295"/>
          </a:xfrm>
          <a:prstGeom prst="rect">
            <a:avLst/>
          </a:prstGeom>
        </p:spPr>
        <p:txBody>
          <a:bodyPr/>
          <a:lstStyle>
            <a:lvl1pPr marL="0" indent="0" algn="l">
              <a:buFont typeface="Arial" panose="020B0604020202020204" pitchFamily="34" charset="0"/>
              <a:buNone/>
              <a:defRPr sz="2000" b="0" i="0">
                <a:solidFill>
                  <a:srgbClr val="545456"/>
                </a:solidFill>
                <a:latin typeface="Arial" panose="020B0604020202020204" pitchFamily="34" charset="0"/>
              </a:defRPr>
            </a:lvl1pPr>
            <a:lvl2pPr marL="685800" indent="-228600">
              <a:buFontTx/>
              <a:buBlip>
                <a:blip r:embed="rId2"/>
              </a:buBlip>
              <a:defRPr sz="2000" b="0" i="0">
                <a:solidFill>
                  <a:srgbClr val="545456"/>
                </a:solidFill>
                <a:latin typeface="Arial" panose="020B0604020202020204" pitchFamily="34" charset="0"/>
              </a:defRPr>
            </a:lvl2pPr>
            <a:lvl3pPr marL="1143000" indent="-228600">
              <a:buFontTx/>
              <a:buBlip>
                <a:blip r:embed="rId2"/>
              </a:buBlip>
              <a:defRPr sz="2000" b="0" i="0">
                <a:solidFill>
                  <a:srgbClr val="545456"/>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r>
              <a:rPr lang="en-US" dirty="0"/>
              <a:t>Body copy</a:t>
            </a:r>
          </a:p>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p>
        </p:txBody>
      </p:sp>
      <p:sp>
        <p:nvSpPr>
          <p:cNvPr id="10" name="Title 1">
            <a:extLst>
              <a:ext uri="{FF2B5EF4-FFF2-40B4-BE49-F238E27FC236}">
                <a16:creationId xmlns:a16="http://schemas.microsoft.com/office/drawing/2014/main" id="{8B083D7F-BFA7-F04A-950E-D2F4C3D97D6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1" name="Content Placeholder 3">
            <a:extLst>
              <a:ext uri="{FF2B5EF4-FFF2-40B4-BE49-F238E27FC236}">
                <a16:creationId xmlns:a16="http://schemas.microsoft.com/office/drawing/2014/main" id="{6C799DB7-37EC-9C4D-A5B1-F7BDACF38BFE}"/>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Tree>
    <p:extLst>
      <p:ext uri="{BB962C8B-B14F-4D97-AF65-F5344CB8AC3E}">
        <p14:creationId xmlns:p14="http://schemas.microsoft.com/office/powerpoint/2010/main" val="411686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text and graph">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7" name="Content Placeholder 2">
            <a:extLst>
              <a:ext uri="{FF2B5EF4-FFF2-40B4-BE49-F238E27FC236}">
                <a16:creationId xmlns:a16="http://schemas.microsoft.com/office/drawing/2014/main" id="{45D23706-D4D4-E447-9D45-A505538E8A2C}"/>
              </a:ext>
            </a:extLst>
          </p:cNvPr>
          <p:cNvSpPr>
            <a:spLocks noGrp="1"/>
          </p:cNvSpPr>
          <p:nvPr>
            <p:ph idx="14"/>
          </p:nvPr>
        </p:nvSpPr>
        <p:spPr>
          <a:xfrm>
            <a:off x="840582" y="1846932"/>
            <a:ext cx="10510836" cy="428977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6" name="Content Placeholder 3">
            <a:extLst>
              <a:ext uri="{FF2B5EF4-FFF2-40B4-BE49-F238E27FC236}">
                <a16:creationId xmlns:a16="http://schemas.microsoft.com/office/drawing/2014/main" id="{EE0916EF-D55D-5245-96A7-EEF21D73591E}"/>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Tree>
    <p:extLst>
      <p:ext uri="{BB962C8B-B14F-4D97-AF65-F5344CB8AC3E}">
        <p14:creationId xmlns:p14="http://schemas.microsoft.com/office/powerpoint/2010/main" val="20878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8.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FB51672B-5E24-7C4F-A4CE-3601C14F9AB1}"/>
              </a:ext>
            </a:extLst>
          </p:cNvPr>
          <p:cNvPicPr>
            <a:picLocks noChangeAspect="1"/>
          </p:cNvPicPr>
          <p:nvPr userDrawn="1"/>
        </p:nvPicPr>
        <p:blipFill>
          <a:blip r:embed="rId7"/>
          <a:stretch>
            <a:fillRect/>
          </a:stretch>
        </p:blipFill>
        <p:spPr>
          <a:xfrm>
            <a:off x="0" y="4265448"/>
            <a:ext cx="12192000" cy="2592552"/>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705E8B0E-C0D2-584D-BE39-F0FC75517871}"/>
              </a:ext>
            </a:extLst>
          </p:cNvPr>
          <p:cNvPicPr>
            <a:picLocks noChangeAspect="1"/>
          </p:cNvPicPr>
          <p:nvPr userDrawn="1"/>
        </p:nvPicPr>
        <p:blipFill>
          <a:blip r:embed="rId8"/>
          <a:stretch>
            <a:fillRect/>
          </a:stretch>
        </p:blipFill>
        <p:spPr>
          <a:xfrm>
            <a:off x="9028697" y="3609698"/>
            <a:ext cx="1879934" cy="1952026"/>
          </a:xfrm>
          <a:prstGeom prst="rect">
            <a:avLst/>
          </a:prstGeom>
        </p:spPr>
      </p:pic>
      <p:pic>
        <p:nvPicPr>
          <p:cNvPr id="9" name="Picture 8" descr="Diagram&#10;&#10;Description automatically generated with low confidence">
            <a:extLst>
              <a:ext uri="{FF2B5EF4-FFF2-40B4-BE49-F238E27FC236}">
                <a16:creationId xmlns:a16="http://schemas.microsoft.com/office/drawing/2014/main" id="{56FC1604-723B-BB44-8E45-1398137EC31F}"/>
              </a:ext>
            </a:extLst>
          </p:cNvPr>
          <p:cNvPicPr>
            <a:picLocks noChangeAspect="1"/>
          </p:cNvPicPr>
          <p:nvPr userDrawn="1"/>
        </p:nvPicPr>
        <p:blipFill rotWithShape="1">
          <a:blip r:embed="rId9"/>
          <a:srcRect l="55982" b="36262"/>
          <a:stretch/>
        </p:blipFill>
        <p:spPr>
          <a:xfrm>
            <a:off x="0" y="3096126"/>
            <a:ext cx="8422105" cy="3761874"/>
          </a:xfrm>
          <a:prstGeom prst="rect">
            <a:avLst/>
          </a:prstGeom>
        </p:spPr>
      </p:pic>
    </p:spTree>
    <p:extLst>
      <p:ext uri="{BB962C8B-B14F-4D97-AF65-F5344CB8AC3E}">
        <p14:creationId xmlns:p14="http://schemas.microsoft.com/office/powerpoint/2010/main" val="3599616207"/>
      </p:ext>
    </p:extLst>
  </p:cSld>
  <p:clrMap bg1="lt1" tx1="dk1" bg2="lt2" tx2="dk2" accent1="accent1" accent2="accent2" accent3="accent3" accent4="accent4" accent5="accent5" accent6="accent6" hlink="hlink" folHlink="folHlink"/>
  <p:sldLayoutIdLst>
    <p:sldLayoutId id="2147483690" r:id="rId1"/>
    <p:sldLayoutId id="2147483730" r:id="rId2"/>
    <p:sldLayoutId id="2147483731" r:id="rId3"/>
    <p:sldLayoutId id="2147483733" r:id="rId4"/>
    <p:sldLayoutId id="214748375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4CEB7CB-5798-3744-A7D6-98C89D0C9E3A}"/>
              </a:ext>
            </a:extLst>
          </p:cNvPr>
          <p:cNvPicPr>
            <a:picLocks noChangeAspect="1"/>
          </p:cNvPicPr>
          <p:nvPr userDrawn="1"/>
        </p:nvPicPr>
        <p:blipFill>
          <a:blip r:embed="rId8"/>
          <a:stretch>
            <a:fillRect/>
          </a:stretch>
        </p:blipFill>
        <p:spPr>
          <a:xfrm>
            <a:off x="0" y="4265448"/>
            <a:ext cx="12192000" cy="259255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745496D2-1016-414D-BCB6-123CFAE8627F}"/>
              </a:ext>
            </a:extLst>
          </p:cNvPr>
          <p:cNvPicPr>
            <a:picLocks noChangeAspect="1"/>
          </p:cNvPicPr>
          <p:nvPr userDrawn="1"/>
        </p:nvPicPr>
        <p:blipFill>
          <a:blip r:embed="rId9"/>
          <a:stretch>
            <a:fillRect/>
          </a:stretch>
        </p:blipFill>
        <p:spPr>
          <a:xfrm>
            <a:off x="9028697" y="3609698"/>
            <a:ext cx="1879934" cy="1952026"/>
          </a:xfrm>
          <a:prstGeom prst="rect">
            <a:avLst/>
          </a:prstGeom>
        </p:spPr>
      </p:pic>
      <p:pic>
        <p:nvPicPr>
          <p:cNvPr id="12" name="Picture 11" descr="Diagram&#10;&#10;Description automatically generated with low confidence">
            <a:extLst>
              <a:ext uri="{FF2B5EF4-FFF2-40B4-BE49-F238E27FC236}">
                <a16:creationId xmlns:a16="http://schemas.microsoft.com/office/drawing/2014/main" id="{2B331223-4A14-FD4D-90DB-11AEAB1658EB}"/>
              </a:ext>
            </a:extLst>
          </p:cNvPr>
          <p:cNvPicPr>
            <a:picLocks noChangeAspect="1"/>
          </p:cNvPicPr>
          <p:nvPr userDrawn="1"/>
        </p:nvPicPr>
        <p:blipFill rotWithShape="1">
          <a:blip r:embed="rId10"/>
          <a:srcRect l="55982" b="36262"/>
          <a:stretch/>
        </p:blipFill>
        <p:spPr>
          <a:xfrm>
            <a:off x="0" y="3096126"/>
            <a:ext cx="8422105" cy="3761874"/>
          </a:xfrm>
          <a:prstGeom prst="rect">
            <a:avLst/>
          </a:prstGeom>
        </p:spPr>
      </p:pic>
    </p:spTree>
    <p:extLst>
      <p:ext uri="{BB962C8B-B14F-4D97-AF65-F5344CB8AC3E}">
        <p14:creationId xmlns:p14="http://schemas.microsoft.com/office/powerpoint/2010/main" val="74619207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0BE9A52-5D32-0144-926E-253ED0B6906E}"/>
              </a:ext>
            </a:extLst>
          </p:cNvPr>
          <p:cNvPicPr>
            <a:picLocks noChangeAspect="1"/>
          </p:cNvPicPr>
          <p:nvPr userDrawn="1"/>
        </p:nvPicPr>
        <p:blipFill rotWithShape="1">
          <a:blip r:embed="rId6"/>
          <a:srcRect r="15539"/>
          <a:stretch/>
        </p:blipFill>
        <p:spPr>
          <a:xfrm>
            <a:off x="0" y="0"/>
            <a:ext cx="12192000" cy="6858000"/>
          </a:xfrm>
          <a:prstGeom prst="rect">
            <a:avLst/>
          </a:prstGeom>
        </p:spPr>
      </p:pic>
      <p:sp>
        <p:nvSpPr>
          <p:cNvPr id="3" name="Slide Number Placeholder 5">
            <a:extLst>
              <a:ext uri="{FF2B5EF4-FFF2-40B4-BE49-F238E27FC236}">
                <a16:creationId xmlns:a16="http://schemas.microsoft.com/office/drawing/2014/main" id="{79810178-6E09-1D41-8FB1-BDB2A09F5BE1}"/>
              </a:ext>
            </a:extLst>
          </p:cNvPr>
          <p:cNvSpPr>
            <a:spLocks noGrp="1"/>
          </p:cNvSpPr>
          <p:nvPr>
            <p:ph type="sldNum" sz="quarter" idx="4"/>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360031418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F90848-2DBA-3543-B13B-F1F027223579}"/>
              </a:ext>
            </a:extLst>
          </p:cNvPr>
          <p:cNvPicPr>
            <a:picLocks noChangeAspect="1"/>
          </p:cNvPicPr>
          <p:nvPr userDrawn="1"/>
        </p:nvPicPr>
        <p:blipFill>
          <a:blip r:embed="rId11"/>
          <a:stretch>
            <a:fillRect/>
          </a:stretch>
        </p:blipFill>
        <p:spPr>
          <a:xfrm>
            <a:off x="0" y="0"/>
            <a:ext cx="12192000" cy="336550"/>
          </a:xfrm>
          <a:prstGeom prst="rect">
            <a:avLst/>
          </a:prstGeom>
        </p:spPr>
      </p:pic>
      <p:sp>
        <p:nvSpPr>
          <p:cNvPr id="4" name="Slide Number Placeholder 5">
            <a:extLst>
              <a:ext uri="{FF2B5EF4-FFF2-40B4-BE49-F238E27FC236}">
                <a16:creationId xmlns:a16="http://schemas.microsoft.com/office/drawing/2014/main" id="{A0C02E12-3807-0C41-81C4-8424C1B46B06}"/>
              </a:ext>
            </a:extLst>
          </p:cNvPr>
          <p:cNvSpPr>
            <a:spLocks noGrp="1"/>
          </p:cNvSpPr>
          <p:nvPr>
            <p:ph type="sldNum" sz="quarter" idx="4"/>
          </p:nvPr>
        </p:nvSpPr>
        <p:spPr>
          <a:xfrm>
            <a:off x="8610600" y="6356350"/>
            <a:ext cx="2743200" cy="365125"/>
          </a:xfrm>
          <a:prstGeom prst="rect">
            <a:avLst/>
          </a:prstGeom>
        </p:spPr>
        <p:txBody>
          <a:bodyPr/>
          <a:lstStyle>
            <a:lvl1pPr algn="r">
              <a:defRPr/>
            </a:lvl1pPr>
          </a:lstStyle>
          <a:p>
            <a:fld id="{CE1B4AD3-3600-E94E-A833-57C10B4DC373}" type="slidenum">
              <a:rPr lang="en-US" smtClean="0"/>
              <a:pPr/>
              <a:t>‹#›</a:t>
            </a:fld>
            <a:endParaRPr lang="en-US" dirty="0"/>
          </a:p>
        </p:txBody>
      </p:sp>
    </p:spTree>
    <p:extLst>
      <p:ext uri="{BB962C8B-B14F-4D97-AF65-F5344CB8AC3E}">
        <p14:creationId xmlns:p14="http://schemas.microsoft.com/office/powerpoint/2010/main" val="32107255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C9E7B5-9731-694A-AF54-0B6F21940AC3}"/>
              </a:ext>
            </a:extLst>
          </p:cNvPr>
          <p:cNvSpPr txBox="1"/>
          <p:nvPr/>
        </p:nvSpPr>
        <p:spPr>
          <a:xfrm>
            <a:off x="681171" y="669637"/>
            <a:ext cx="10767117" cy="2554545"/>
          </a:xfrm>
          <a:prstGeom prst="rect">
            <a:avLst/>
          </a:prstGeom>
          <a:noFill/>
        </p:spPr>
        <p:txBody>
          <a:bodyPr wrap="square" rtlCol="0" anchor="ctr">
            <a:spAutoFit/>
          </a:bodyPr>
          <a:lstStyle/>
          <a:p>
            <a:pPr algn="ctr"/>
            <a:r>
              <a:rPr lang="en-US" sz="4000" b="0" i="0" u="none" strike="noStrike" baseline="0" dirty="0">
                <a:solidFill>
                  <a:srgbClr val="000000"/>
                </a:solidFill>
                <a:latin typeface="Arial" panose="020B0604020202020204" pitchFamily="34" charset="0"/>
              </a:rPr>
              <a:t>The Role of Asset Forfeiture Legislation (POCA) in Fighting Corruption </a:t>
            </a:r>
          </a:p>
          <a:p>
            <a:endParaRPr lang="en-US" sz="4000" dirty="0">
              <a:solidFill>
                <a:srgbClr val="000000"/>
              </a:solidFill>
              <a:latin typeface="Arial" panose="020B0604020202020204" pitchFamily="34" charset="0"/>
            </a:endParaRPr>
          </a:p>
          <a:p>
            <a:r>
              <a:rPr lang="en-US" sz="4000" b="0" i="0" u="none" strike="noStrike" baseline="0" dirty="0">
                <a:solidFill>
                  <a:srgbClr val="000000"/>
                </a:solidFill>
                <a:latin typeface="Arial" panose="020B0604020202020204" pitchFamily="34" charset="0"/>
              </a:rPr>
              <a:t>By Dr NC Ndzengu</a:t>
            </a:r>
            <a:r>
              <a:rPr lang="en-US"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78CECD95-8AE6-B049-BF0E-E1E486752C2F}"/>
              </a:ext>
            </a:extLst>
          </p:cNvPr>
          <p:cNvSpPr txBox="1"/>
          <p:nvPr/>
        </p:nvSpPr>
        <p:spPr>
          <a:xfrm>
            <a:off x="681171" y="5678905"/>
            <a:ext cx="2506872" cy="369332"/>
          </a:xfrm>
          <a:prstGeom prst="rect">
            <a:avLst/>
          </a:prstGeom>
          <a:noFill/>
        </p:spPr>
        <p:txBody>
          <a:bodyPr wrap="square" rtlCol="0">
            <a:spAutoFit/>
          </a:bodyPr>
          <a:lstStyle/>
          <a:p>
            <a:r>
              <a:rPr lang="en-US" dirty="0">
                <a:latin typeface="Arial" panose="020B0604020202020204" pitchFamily="34" charset="0"/>
              </a:rPr>
              <a:t>15 April 2025</a:t>
            </a:r>
          </a:p>
        </p:txBody>
      </p:sp>
    </p:spTree>
    <p:extLst>
      <p:ext uri="{BB962C8B-B14F-4D97-AF65-F5344CB8AC3E}">
        <p14:creationId xmlns:p14="http://schemas.microsoft.com/office/powerpoint/2010/main" val="397677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4CC0E-6FD5-8B45-F763-5FAB824283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24B583-9B91-C17B-0EFA-B4DA9E7F3707}"/>
              </a:ext>
            </a:extLst>
          </p:cNvPr>
          <p:cNvSpPr>
            <a:spLocks noGrp="1"/>
          </p:cNvSpPr>
          <p:nvPr>
            <p:ph type="title"/>
          </p:nvPr>
        </p:nvSpPr>
        <p:spPr/>
        <p:txBody>
          <a:bodyPr/>
          <a:lstStyle/>
          <a:p>
            <a:pPr algn="ctr"/>
            <a:r>
              <a:rPr lang="en-US" sz="3600" b="1" dirty="0"/>
              <a:t>41 Full-time financial investigators conducting financial investigation and nothing else and 12 Financial Analysts producing Cash Flow analysis!</a:t>
            </a:r>
            <a:br>
              <a:rPr lang="en-US" dirty="0"/>
            </a:br>
            <a:endParaRPr lang="en-ZA" dirty="0"/>
          </a:p>
        </p:txBody>
      </p:sp>
      <p:sp>
        <p:nvSpPr>
          <p:cNvPr id="6" name="Content Placeholder 5">
            <a:extLst>
              <a:ext uri="{FF2B5EF4-FFF2-40B4-BE49-F238E27FC236}">
                <a16:creationId xmlns:a16="http://schemas.microsoft.com/office/drawing/2014/main" id="{41F3E9F1-DB3B-C9D6-FC28-0A40212318B8}"/>
              </a:ext>
            </a:extLst>
          </p:cNvPr>
          <p:cNvSpPr>
            <a:spLocks noGrp="1"/>
          </p:cNvSpPr>
          <p:nvPr>
            <p:ph idx="1"/>
          </p:nvPr>
        </p:nvSpPr>
        <p:spPr>
          <a:xfrm>
            <a:off x="838200" y="1789043"/>
            <a:ext cx="9503664" cy="2453773"/>
          </a:xfrm>
        </p:spPr>
        <p:txBody>
          <a:bodyPr/>
          <a:lstStyle/>
          <a:p>
            <a:pPr marL="0" indent="0" algn="ctr">
              <a:buNone/>
            </a:pPr>
            <a:r>
              <a:rPr lang="en-US" dirty="0"/>
              <a:t>		</a:t>
            </a:r>
          </a:p>
          <a:p>
            <a:pPr marL="0" indent="0" algn="ctr">
              <a:buNone/>
            </a:pPr>
            <a:r>
              <a:rPr lang="en-US" dirty="0"/>
              <a:t>	</a:t>
            </a:r>
            <a:r>
              <a:rPr lang="en-US" sz="3600" b="1" dirty="0"/>
              <a:t>62 Full-time Advocates specializing </a:t>
            </a:r>
          </a:p>
          <a:p>
            <a:pPr marL="0" indent="0" algn="ctr">
              <a:buNone/>
            </a:pPr>
            <a:r>
              <a:rPr lang="en-US" sz="3600" b="1" dirty="0"/>
              <a:t>	in POCA prepare </a:t>
            </a:r>
          </a:p>
          <a:p>
            <a:pPr marL="0" indent="0" algn="ctr">
              <a:buNone/>
            </a:pPr>
            <a:r>
              <a:rPr lang="en-US" sz="3600" b="1" dirty="0"/>
              <a:t>	and lodge Applications </a:t>
            </a:r>
          </a:p>
          <a:p>
            <a:pPr marL="0" indent="0" algn="ctr">
              <a:buNone/>
            </a:pPr>
            <a:r>
              <a:rPr lang="en-US" sz="3600" b="1" dirty="0"/>
              <a:t>in Court and </a:t>
            </a:r>
          </a:p>
          <a:p>
            <a:pPr marL="0" indent="0" algn="ctr">
              <a:buNone/>
            </a:pPr>
            <a:r>
              <a:rPr lang="en-US" sz="3600" b="1" dirty="0"/>
              <a:t>22 Managers</a:t>
            </a:r>
          </a:p>
          <a:p>
            <a:pPr marL="0" indent="0" algn="ctr">
              <a:buNone/>
            </a:pPr>
            <a:endParaRPr lang="en-US" sz="3600" dirty="0"/>
          </a:p>
          <a:p>
            <a:endParaRPr lang="en-ZA" dirty="0"/>
          </a:p>
        </p:txBody>
      </p:sp>
      <p:pic>
        <p:nvPicPr>
          <p:cNvPr id="2" name="Picture 2">
            <a:extLst>
              <a:ext uri="{FF2B5EF4-FFF2-40B4-BE49-F238E27FC236}">
                <a16:creationId xmlns:a16="http://schemas.microsoft.com/office/drawing/2014/main" id="{FF42318B-1689-AAFF-AFBD-C34DE211E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30626"/>
            <a:ext cx="2256183" cy="202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7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CF46D1-BE33-B4B7-C3CD-DE7127CC7E3B}"/>
              </a:ext>
            </a:extLst>
          </p:cNvPr>
          <p:cNvPicPr>
            <a:picLocks noGrp="1" noChangeAspect="1"/>
          </p:cNvPicPr>
          <p:nvPr>
            <p:ph idx="1"/>
          </p:nvPr>
        </p:nvPicPr>
        <p:blipFill>
          <a:blip r:embed="rId3"/>
          <a:srcRect l="3159" t="21257" r="4166" b="4562"/>
          <a:stretch/>
        </p:blipFill>
        <p:spPr>
          <a:xfrm>
            <a:off x="990600" y="1850318"/>
            <a:ext cx="10283952" cy="5007682"/>
          </a:xfrm>
          <a:prstGeom prst="rect">
            <a:avLst/>
          </a:prstGeom>
          <a:noFill/>
        </p:spPr>
      </p:pic>
      <p:sp>
        <p:nvSpPr>
          <p:cNvPr id="2" name="Title 1">
            <a:extLst>
              <a:ext uri="{FF2B5EF4-FFF2-40B4-BE49-F238E27FC236}">
                <a16:creationId xmlns:a16="http://schemas.microsoft.com/office/drawing/2014/main" id="{8B8E7E09-276B-950B-7F8F-4032268D640B}"/>
              </a:ext>
            </a:extLst>
          </p:cNvPr>
          <p:cNvSpPr>
            <a:spLocks noGrp="1"/>
          </p:cNvSpPr>
          <p:nvPr>
            <p:ph type="title"/>
          </p:nvPr>
        </p:nvSpPr>
        <p:spPr>
          <a:xfrm>
            <a:off x="838200" y="681037"/>
            <a:ext cx="10363200" cy="1169281"/>
          </a:xfrm>
        </p:spPr>
        <p:txBody>
          <a:bodyPr>
            <a:normAutofit fontScale="90000"/>
          </a:bodyPr>
          <a:lstStyle/>
          <a:p>
            <a:pPr algn="ctr"/>
            <a:r>
              <a:rPr lang="en-GB" b="1" dirty="0"/>
              <a:t>SA POCA 121 of 1998: 2 Chapters &amp; over 600 judgments</a:t>
            </a:r>
          </a:p>
        </p:txBody>
      </p:sp>
      <p:sp>
        <p:nvSpPr>
          <p:cNvPr id="4" name="Slide Number Placeholder 3" hidden="1">
            <a:extLst>
              <a:ext uri="{FF2B5EF4-FFF2-40B4-BE49-F238E27FC236}">
                <a16:creationId xmlns:a16="http://schemas.microsoft.com/office/drawing/2014/main" id="{F8F1D916-A51E-86D8-8DD5-16E22D22A01F}"/>
              </a:ext>
            </a:extLst>
          </p:cNvPr>
          <p:cNvSpPr>
            <a:spLocks noGrp="1"/>
          </p:cNvSpPr>
          <p:nvPr>
            <p:ph type="sldNum" sz="quarter" idx="12"/>
          </p:nvPr>
        </p:nvSpPr>
        <p:spPr>
          <a:xfrm>
            <a:off x="9286672" y="6424183"/>
            <a:ext cx="2743200" cy="365125"/>
          </a:xfrm>
        </p:spPr>
        <p:txBody>
          <a:bodyPr/>
          <a:lstStyle/>
          <a:p>
            <a:pPr>
              <a:spcAft>
                <a:spcPts val="600"/>
              </a:spcAft>
            </a:pPr>
            <a:fld id="{CE1B4AD3-3600-E94E-A833-57C10B4DC373}" type="slidenum">
              <a:rPr lang="en-US" smtClean="0"/>
              <a:pPr>
                <a:spcAft>
                  <a:spcPts val="600"/>
                </a:spcAft>
              </a:pPr>
              <a:t>3</a:t>
            </a:fld>
            <a:endParaRPr lang="en-US"/>
          </a:p>
        </p:txBody>
      </p:sp>
    </p:spTree>
    <p:extLst>
      <p:ext uri="{BB962C8B-B14F-4D97-AF65-F5344CB8AC3E}">
        <p14:creationId xmlns:p14="http://schemas.microsoft.com/office/powerpoint/2010/main" val="192033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8E435AF4-FAB5-157E-F1D5-4ACA01B2CFC5}"/>
              </a:ext>
            </a:extLst>
          </p:cNvPr>
          <p:cNvSpPr>
            <a:spLocks noGrp="1" noChangeArrowheads="1"/>
          </p:cNvSpPr>
          <p:nvPr>
            <p:ph type="title"/>
          </p:nvPr>
        </p:nvSpPr>
        <p:spPr>
          <a:xfrm>
            <a:off x="838200" y="681038"/>
            <a:ext cx="8813800" cy="708025"/>
          </a:xfrm>
        </p:spPr>
        <p:txBody>
          <a:bodyPr/>
          <a:lstStyle/>
          <a:p>
            <a:pPr eaLnBrk="1" hangingPunct="1">
              <a:defRPr/>
            </a:pPr>
            <a:r>
              <a:rPr lang="en-US" sz="4000" dirty="0"/>
              <a:t>Why Do Asset Forfeiture?</a:t>
            </a:r>
          </a:p>
        </p:txBody>
      </p:sp>
      <p:sp>
        <p:nvSpPr>
          <p:cNvPr id="6" name="Rectangle 4">
            <a:extLst>
              <a:ext uri="{FF2B5EF4-FFF2-40B4-BE49-F238E27FC236}">
                <a16:creationId xmlns:a16="http://schemas.microsoft.com/office/drawing/2014/main" id="{2C27E50C-DA29-AD6E-C8EB-D6985A97A2D5}"/>
              </a:ext>
            </a:extLst>
          </p:cNvPr>
          <p:cNvSpPr>
            <a:spLocks noGrp="1" noRot="1" noChangeArrowheads="1"/>
          </p:cNvSpPr>
          <p:nvPr>
            <p:ph idx="1"/>
          </p:nvPr>
        </p:nvSpPr>
        <p:spPr>
          <a:xfrm>
            <a:off x="646176" y="1271587"/>
            <a:ext cx="10445496" cy="5467541"/>
          </a:xfrm>
        </p:spPr>
        <p:txBody>
          <a:bodyPr/>
          <a:lstStyle/>
          <a:p>
            <a:pPr algn="just" eaLnBrk="1" hangingPunct="1">
              <a:lnSpc>
                <a:spcPct val="90000"/>
              </a:lnSpc>
              <a:defRPr/>
            </a:pPr>
            <a:r>
              <a:rPr lang="en-US" b="1" u="sng" dirty="0">
                <a:solidFill>
                  <a:schemeClr val="tx1"/>
                </a:solidFill>
                <a:cs typeface="Times New Roman" pitchFamily="18" charset="0"/>
              </a:rPr>
              <a:t>Recovery </a:t>
            </a:r>
            <a:r>
              <a:rPr lang="en-US" dirty="0">
                <a:solidFill>
                  <a:schemeClr val="tx1"/>
                </a:solidFill>
                <a:cs typeface="Times New Roman" pitchFamily="18" charset="0"/>
              </a:rPr>
              <a:t>of the proceeds of crime – now, monies recovered can be used by law enforcement to combat crime;</a:t>
            </a:r>
          </a:p>
          <a:p>
            <a:pPr algn="just" eaLnBrk="1" hangingPunct="1">
              <a:lnSpc>
                <a:spcPct val="90000"/>
              </a:lnSpc>
              <a:buFont typeface="Wingdings" panose="05000000000000000000" pitchFamily="2" charset="2"/>
              <a:buNone/>
              <a:defRPr/>
            </a:pPr>
            <a:endParaRPr lang="en-US" dirty="0">
              <a:solidFill>
                <a:schemeClr val="tx1"/>
              </a:solidFill>
              <a:cs typeface="Times New Roman" pitchFamily="18" charset="0"/>
            </a:endParaRPr>
          </a:p>
          <a:p>
            <a:pPr algn="just" eaLnBrk="1" hangingPunct="1">
              <a:lnSpc>
                <a:spcPct val="90000"/>
              </a:lnSpc>
              <a:defRPr/>
            </a:pPr>
            <a:r>
              <a:rPr lang="en-US" b="1" u="sng" dirty="0">
                <a:solidFill>
                  <a:schemeClr val="tx1"/>
                </a:solidFill>
                <a:cs typeface="Times New Roman" pitchFamily="18" charset="0"/>
              </a:rPr>
              <a:t>Depriving </a:t>
            </a:r>
            <a:r>
              <a:rPr lang="en-US" dirty="0">
                <a:solidFill>
                  <a:schemeClr val="tx1"/>
                </a:solidFill>
                <a:cs typeface="Times New Roman" pitchFamily="18" charset="0"/>
              </a:rPr>
              <a:t>criminals from enjoying the proceeds of crime;</a:t>
            </a:r>
          </a:p>
          <a:p>
            <a:pPr algn="just" eaLnBrk="1" hangingPunct="1">
              <a:lnSpc>
                <a:spcPct val="90000"/>
              </a:lnSpc>
              <a:buFont typeface="Wingdings" panose="05000000000000000000" pitchFamily="2" charset="2"/>
              <a:buNone/>
              <a:defRPr/>
            </a:pPr>
            <a:endParaRPr lang="en-US" dirty="0">
              <a:solidFill>
                <a:schemeClr val="tx1"/>
              </a:solidFill>
              <a:cs typeface="Times New Roman" pitchFamily="18" charset="0"/>
            </a:endParaRPr>
          </a:p>
          <a:p>
            <a:pPr algn="just" eaLnBrk="1" hangingPunct="1">
              <a:lnSpc>
                <a:spcPct val="90000"/>
              </a:lnSpc>
              <a:defRPr/>
            </a:pPr>
            <a:r>
              <a:rPr lang="en-US" b="1" u="sng" dirty="0">
                <a:solidFill>
                  <a:schemeClr val="tx1"/>
                </a:solidFill>
                <a:cs typeface="Times New Roman" pitchFamily="18" charset="0"/>
              </a:rPr>
              <a:t>Removing </a:t>
            </a:r>
            <a:r>
              <a:rPr lang="en-US" dirty="0">
                <a:solidFill>
                  <a:schemeClr val="tx1"/>
                </a:solidFill>
                <a:cs typeface="Times New Roman" pitchFamily="18" charset="0"/>
              </a:rPr>
              <a:t>instruments used for the commission of crime from public access;</a:t>
            </a:r>
          </a:p>
          <a:p>
            <a:pPr algn="just" eaLnBrk="1" hangingPunct="1">
              <a:lnSpc>
                <a:spcPct val="90000"/>
              </a:lnSpc>
              <a:buFont typeface="Wingdings" panose="05000000000000000000" pitchFamily="2" charset="2"/>
              <a:buNone/>
              <a:defRPr/>
            </a:pPr>
            <a:r>
              <a:rPr lang="en-US" dirty="0">
                <a:solidFill>
                  <a:schemeClr val="tx1"/>
                </a:solidFill>
                <a:cs typeface="Times New Roman" pitchFamily="18" charset="0"/>
              </a:rPr>
              <a:t> </a:t>
            </a:r>
          </a:p>
          <a:p>
            <a:pPr algn="just" eaLnBrk="1" hangingPunct="1">
              <a:lnSpc>
                <a:spcPct val="90000"/>
              </a:lnSpc>
              <a:defRPr/>
            </a:pPr>
            <a:r>
              <a:rPr lang="en-US" b="1" u="sng" dirty="0">
                <a:solidFill>
                  <a:schemeClr val="tx1"/>
                </a:solidFill>
                <a:cs typeface="Times New Roman" pitchFamily="18" charset="0"/>
              </a:rPr>
              <a:t>Reducing </a:t>
            </a:r>
            <a:r>
              <a:rPr lang="en-US" dirty="0">
                <a:solidFill>
                  <a:schemeClr val="tx1"/>
                </a:solidFill>
                <a:cs typeface="Times New Roman" pitchFamily="18" charset="0"/>
              </a:rPr>
              <a:t>the economic power and influence of </a:t>
            </a:r>
            <a:r>
              <a:rPr lang="en-US" dirty="0" err="1">
                <a:solidFill>
                  <a:schemeClr val="tx1"/>
                </a:solidFill>
                <a:cs typeface="Times New Roman" pitchFamily="18" charset="0"/>
              </a:rPr>
              <a:t>organised</a:t>
            </a:r>
            <a:r>
              <a:rPr lang="en-US" dirty="0">
                <a:solidFill>
                  <a:schemeClr val="tx1"/>
                </a:solidFill>
                <a:cs typeface="Times New Roman" pitchFamily="18" charset="0"/>
              </a:rPr>
              <a:t> crime by securing forfeiture of the proceeds of crime;</a:t>
            </a:r>
          </a:p>
          <a:p>
            <a:pPr algn="just" eaLnBrk="1" hangingPunct="1">
              <a:lnSpc>
                <a:spcPct val="90000"/>
              </a:lnSpc>
              <a:buFont typeface="Wingdings" panose="05000000000000000000" pitchFamily="2" charset="2"/>
              <a:buNone/>
              <a:defRPr/>
            </a:pPr>
            <a:endParaRPr lang="en-US" dirty="0">
              <a:solidFill>
                <a:schemeClr val="tx1"/>
              </a:solidFill>
              <a:cs typeface="Times New Roman" pitchFamily="18" charset="0"/>
            </a:endParaRPr>
          </a:p>
          <a:p>
            <a:pPr algn="just" eaLnBrk="1" hangingPunct="1">
              <a:lnSpc>
                <a:spcPct val="90000"/>
              </a:lnSpc>
              <a:defRPr/>
            </a:pPr>
            <a:r>
              <a:rPr lang="en-US" b="1" u="sng" dirty="0">
                <a:solidFill>
                  <a:schemeClr val="tx1"/>
                </a:solidFill>
                <a:cs typeface="Times New Roman" pitchFamily="18" charset="0"/>
              </a:rPr>
              <a:t>Discouraging</a:t>
            </a:r>
            <a:r>
              <a:rPr lang="en-US" b="1" dirty="0">
                <a:solidFill>
                  <a:schemeClr val="tx1"/>
                </a:solidFill>
                <a:cs typeface="Times New Roman" pitchFamily="18" charset="0"/>
              </a:rPr>
              <a:t> </a:t>
            </a:r>
            <a:r>
              <a:rPr lang="en-US" dirty="0">
                <a:solidFill>
                  <a:schemeClr val="tx1"/>
                </a:solidFill>
                <a:cs typeface="Times New Roman" pitchFamily="18" charset="0"/>
              </a:rPr>
              <a:t>property owners from allowing their properties to be used for criminal purposes; and</a:t>
            </a:r>
          </a:p>
          <a:p>
            <a:pPr algn="just" eaLnBrk="1" hangingPunct="1">
              <a:lnSpc>
                <a:spcPct val="90000"/>
              </a:lnSpc>
              <a:buFont typeface="Wingdings" panose="05000000000000000000" pitchFamily="2" charset="2"/>
              <a:buNone/>
              <a:defRPr/>
            </a:pPr>
            <a:endParaRPr lang="en-US" sz="2400" dirty="0">
              <a:solidFill>
                <a:schemeClr val="tx1"/>
              </a:solidFill>
              <a:cs typeface="Times New Roman" pitchFamily="18" charset="0"/>
            </a:endParaRPr>
          </a:p>
          <a:p>
            <a:pPr algn="just" eaLnBrk="1" hangingPunct="1">
              <a:lnSpc>
                <a:spcPct val="90000"/>
              </a:lnSpc>
              <a:defRPr/>
            </a:pPr>
            <a:r>
              <a:rPr lang="en-US" b="1" u="sng" dirty="0">
                <a:solidFill>
                  <a:schemeClr val="tx1"/>
                </a:solidFill>
                <a:cs typeface="Times New Roman" pitchFamily="18" charset="0"/>
              </a:rPr>
              <a:t>Ensuring </a:t>
            </a:r>
            <a:r>
              <a:rPr lang="en-US" dirty="0">
                <a:solidFill>
                  <a:schemeClr val="tx1"/>
                </a:solidFill>
                <a:cs typeface="Times New Roman" pitchFamily="18" charset="0"/>
              </a:rPr>
              <a:t>that property subject to forfeiture is preserved and not dissipated, hidden, or transferred.</a:t>
            </a:r>
          </a:p>
          <a:p>
            <a:pPr eaLnBrk="1" hangingPunct="1">
              <a:lnSpc>
                <a:spcPct val="90000"/>
              </a:lnSpc>
              <a:buFont typeface="Wingdings" panose="05000000000000000000" pitchFamily="2" charset="2"/>
              <a:buNone/>
              <a:defRPr/>
            </a:pPr>
            <a:endParaRPr lang="en-US" sz="1800" dirty="0"/>
          </a:p>
        </p:txBody>
      </p:sp>
    </p:spTree>
    <p:extLst>
      <p:ext uri="{BB962C8B-B14F-4D97-AF65-F5344CB8AC3E}">
        <p14:creationId xmlns:p14="http://schemas.microsoft.com/office/powerpoint/2010/main" val="36381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6">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6EFC7-6459-B917-0F63-E4AA8EBDE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942EC-A512-62BD-8C89-E68BA6C827D8}"/>
              </a:ext>
            </a:extLst>
          </p:cNvPr>
          <p:cNvSpPr>
            <a:spLocks noGrp="1"/>
          </p:cNvSpPr>
          <p:nvPr>
            <p:ph type="title"/>
          </p:nvPr>
        </p:nvSpPr>
        <p:spPr>
          <a:xfrm>
            <a:off x="0" y="258685"/>
            <a:ext cx="12192000" cy="707319"/>
          </a:xfrm>
        </p:spPr>
        <p:txBody>
          <a:bodyPr/>
          <a:lstStyle/>
          <a:p>
            <a:pPr algn="ctr"/>
            <a:r>
              <a:rPr lang="en-US" dirty="0"/>
              <a:t>AR POST STATE CAPTURE</a:t>
            </a:r>
            <a:endParaRPr lang="en-GB" dirty="0"/>
          </a:p>
        </p:txBody>
      </p:sp>
      <p:sp>
        <p:nvSpPr>
          <p:cNvPr id="4" name="Slide Number Placeholder 3">
            <a:extLst>
              <a:ext uri="{FF2B5EF4-FFF2-40B4-BE49-F238E27FC236}">
                <a16:creationId xmlns:a16="http://schemas.microsoft.com/office/drawing/2014/main" id="{E63F6025-230C-89E5-6686-1026B2A25C53}"/>
              </a:ext>
            </a:extLst>
          </p:cNvPr>
          <p:cNvSpPr>
            <a:spLocks noGrp="1"/>
          </p:cNvSpPr>
          <p:nvPr>
            <p:ph type="sldNum" sz="quarter" idx="12"/>
          </p:nvPr>
        </p:nvSpPr>
        <p:spPr>
          <a:xfrm>
            <a:off x="9286672" y="6424183"/>
            <a:ext cx="2743200" cy="365125"/>
          </a:xfrm>
        </p:spPr>
        <p:txBody>
          <a:bodyPr/>
          <a:lstStyle/>
          <a:p>
            <a:fld id="{CE1B4AD3-3600-E94E-A833-57C10B4DC373}" type="slidenum">
              <a:rPr lang="en-US" smtClean="0"/>
              <a:pPr/>
              <a:t>5</a:t>
            </a:fld>
            <a:endParaRPr lang="en-US" dirty="0"/>
          </a:p>
        </p:txBody>
      </p:sp>
      <p:sp>
        <p:nvSpPr>
          <p:cNvPr id="7" name="TextBox 6">
            <a:extLst>
              <a:ext uri="{FF2B5EF4-FFF2-40B4-BE49-F238E27FC236}">
                <a16:creationId xmlns:a16="http://schemas.microsoft.com/office/drawing/2014/main" id="{70F85065-0DDA-4840-F226-F7F02311F5F6}"/>
              </a:ext>
            </a:extLst>
          </p:cNvPr>
          <p:cNvSpPr txBox="1"/>
          <p:nvPr/>
        </p:nvSpPr>
        <p:spPr>
          <a:xfrm>
            <a:off x="208723" y="1443841"/>
            <a:ext cx="11549268" cy="4832092"/>
          </a:xfrm>
          <a:prstGeom prst="rect">
            <a:avLst/>
          </a:prstGeom>
          <a:noFill/>
        </p:spPr>
        <p:txBody>
          <a:bodyPr wrap="square" rtlCol="0">
            <a:spAutoFit/>
          </a:bodyPr>
          <a:lstStyle/>
          <a:p>
            <a:pPr marL="285750" indent="-285750">
              <a:buFont typeface="Arial" panose="020B0604020202020204" pitchFamily="34" charset="0"/>
              <a:buChar char="•"/>
            </a:pPr>
            <a:r>
              <a:rPr lang="en-ZA" sz="4400" dirty="0"/>
              <a:t>Using AF (</a:t>
            </a:r>
            <a:r>
              <a:rPr lang="en-ZA" sz="4400" i="1" dirty="0"/>
              <a:t>supra</a:t>
            </a:r>
            <a:r>
              <a:rPr lang="en-ZA" sz="4400" dirty="0"/>
              <a:t>) approach</a:t>
            </a:r>
          </a:p>
          <a:p>
            <a:pPr marL="285750" indent="-285750">
              <a:buFont typeface="Arial" panose="020B0604020202020204" pitchFamily="34" charset="0"/>
              <a:buChar char="•"/>
            </a:pPr>
            <a:r>
              <a:rPr lang="en-ZA" sz="4400" dirty="0"/>
              <a:t>Accelerated use of civil forfeiture approach to hit kingpins</a:t>
            </a:r>
          </a:p>
          <a:p>
            <a:pPr marL="285750" indent="-285750">
              <a:buFont typeface="Arial" panose="020B0604020202020204" pitchFamily="34" charset="0"/>
              <a:buChar char="•"/>
            </a:pPr>
            <a:r>
              <a:rPr lang="en-ZA" sz="4400" dirty="0"/>
              <a:t>ADRM/Deferred Prosecution/NTR approach</a:t>
            </a:r>
          </a:p>
          <a:p>
            <a:pPr marL="285750" indent="-285750">
              <a:buFont typeface="Arial" panose="020B0604020202020204" pitchFamily="34" charset="0"/>
              <a:buChar char="•"/>
            </a:pPr>
            <a:r>
              <a:rPr lang="en-ZA" sz="4400" dirty="0"/>
              <a:t>International AR firms’ approach</a:t>
            </a:r>
          </a:p>
          <a:p>
            <a:pPr marL="285750" indent="-285750">
              <a:buFont typeface="Arial" panose="020B0604020202020204" pitchFamily="34" charset="0"/>
              <a:buChar char="•"/>
            </a:pPr>
            <a:r>
              <a:rPr lang="en-ZA" sz="4400" dirty="0"/>
              <a:t>Institute restraints, preservation, realization &amp; forfeiture applications at Magistrate’s Courts</a:t>
            </a:r>
          </a:p>
        </p:txBody>
      </p:sp>
    </p:spTree>
    <p:extLst>
      <p:ext uri="{BB962C8B-B14F-4D97-AF65-F5344CB8AC3E}">
        <p14:creationId xmlns:p14="http://schemas.microsoft.com/office/powerpoint/2010/main" val="16312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14AD-F32A-CB16-D59B-E03882C8B6A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EB27C-4461-7D15-1625-D2B5B680865A}"/>
              </a:ext>
            </a:extLst>
          </p:cNvPr>
          <p:cNvSpPr>
            <a:spLocks noGrp="1"/>
          </p:cNvSpPr>
          <p:nvPr>
            <p:ph type="sldNum" sz="quarter" idx="12"/>
          </p:nvPr>
        </p:nvSpPr>
        <p:spPr>
          <a:xfrm>
            <a:off x="9286672" y="6424183"/>
            <a:ext cx="2743200" cy="365125"/>
          </a:xfrm>
        </p:spPr>
        <p:txBody>
          <a:bodyPr/>
          <a:lstStyle/>
          <a:p>
            <a:fld id="{CE1B4AD3-3600-E94E-A833-57C10B4DC373}" type="slidenum">
              <a:rPr lang="en-US" smtClean="0"/>
              <a:pPr/>
              <a:t>6</a:t>
            </a:fld>
            <a:endParaRPr lang="en-US" dirty="0"/>
          </a:p>
        </p:txBody>
      </p:sp>
      <p:sp>
        <p:nvSpPr>
          <p:cNvPr id="5" name="Title 1">
            <a:extLst>
              <a:ext uri="{FF2B5EF4-FFF2-40B4-BE49-F238E27FC236}">
                <a16:creationId xmlns:a16="http://schemas.microsoft.com/office/drawing/2014/main" id="{DA18B865-8324-08E6-35EC-0F717AB131B0}"/>
              </a:ext>
            </a:extLst>
          </p:cNvPr>
          <p:cNvSpPr txBox="1">
            <a:spLocks/>
          </p:cNvSpPr>
          <p:nvPr/>
        </p:nvSpPr>
        <p:spPr>
          <a:xfrm>
            <a:off x="0" y="509864"/>
            <a:ext cx="11592698" cy="70731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US" dirty="0">
                <a:latin typeface="+mn-lt"/>
              </a:rPr>
              <a:t>AF LIMITING FACTORS</a:t>
            </a:r>
            <a:endParaRPr lang="en-GB" dirty="0">
              <a:latin typeface="+mn-lt"/>
            </a:endParaRPr>
          </a:p>
        </p:txBody>
      </p:sp>
      <p:sp>
        <p:nvSpPr>
          <p:cNvPr id="6" name="Content Placeholder 2">
            <a:extLst>
              <a:ext uri="{FF2B5EF4-FFF2-40B4-BE49-F238E27FC236}">
                <a16:creationId xmlns:a16="http://schemas.microsoft.com/office/drawing/2014/main" id="{F64466BF-1F36-2F5E-EA90-4D3A2A23D13A}"/>
              </a:ext>
            </a:extLst>
          </p:cNvPr>
          <p:cNvSpPr txBox="1">
            <a:spLocks/>
          </p:cNvSpPr>
          <p:nvPr/>
        </p:nvSpPr>
        <p:spPr>
          <a:xfrm>
            <a:off x="129441" y="1217183"/>
            <a:ext cx="12062559" cy="5929052"/>
          </a:xfrm>
          <a:prstGeom prst="rect">
            <a:avLst/>
          </a:prstGeom>
        </p:spPr>
        <p:txBody>
          <a:bodyPr/>
          <a:lstStyle>
            <a:lvl1pPr marL="342900" indent="-342900" algn="l" defTabSz="914400" rtl="0" eaLnBrk="1" latinLnBrk="0" hangingPunct="1">
              <a:lnSpc>
                <a:spcPct val="90000"/>
              </a:lnSpc>
              <a:spcBef>
                <a:spcPts val="1000"/>
              </a:spcBef>
              <a:buFont typeface="System Font Regular"/>
              <a:buChar char="➤"/>
              <a:defRPr sz="20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System Font Regular"/>
              <a:buChar char="➤"/>
              <a:defRPr sz="20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System Font Regular"/>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45456"/>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4545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q"/>
            </a:pPr>
            <a:r>
              <a:rPr lang="en-US" sz="3200" b="0" i="0" u="none" strike="noStrike" baseline="0" dirty="0">
                <a:solidFill>
                  <a:srgbClr val="000000"/>
                </a:solidFill>
                <a:cs typeface="Arial" panose="020B0604020202020204" pitchFamily="34" charset="0"/>
              </a:rPr>
              <a:t>Human &amp; work-related resources</a:t>
            </a:r>
          </a:p>
          <a:p>
            <a:pPr algn="just">
              <a:lnSpc>
                <a:spcPct val="100000"/>
              </a:lnSpc>
              <a:buFont typeface="Wingdings" panose="05000000000000000000" pitchFamily="2" charset="2"/>
              <a:buChar char="q"/>
            </a:pPr>
            <a:r>
              <a:rPr lang="en-US" sz="3200" dirty="0">
                <a:solidFill>
                  <a:srgbClr val="000000"/>
                </a:solidFill>
                <a:cs typeface="Arial" panose="020B0604020202020204" pitchFamily="34" charset="0"/>
              </a:rPr>
              <a:t>No amendments to POCA since 1998</a:t>
            </a:r>
          </a:p>
          <a:p>
            <a:pPr algn="just">
              <a:lnSpc>
                <a:spcPct val="100000"/>
              </a:lnSpc>
              <a:buFont typeface="Wingdings" panose="05000000000000000000" pitchFamily="2" charset="2"/>
              <a:buChar char="q"/>
            </a:pPr>
            <a:r>
              <a:rPr lang="en-US" sz="3200" b="0" i="0" u="none" strike="noStrike" baseline="0" dirty="0">
                <a:solidFill>
                  <a:srgbClr val="000000"/>
                </a:solidFill>
                <a:cs typeface="Arial" panose="020B0604020202020204" pitchFamily="34" charset="0"/>
              </a:rPr>
              <a:t>Absence of Unexplained Wealth Orders provisions (Namibia)</a:t>
            </a:r>
          </a:p>
          <a:p>
            <a:pPr algn="just">
              <a:lnSpc>
                <a:spcPct val="100000"/>
              </a:lnSpc>
              <a:buFont typeface="Wingdings" panose="05000000000000000000" pitchFamily="2" charset="2"/>
              <a:buChar char="q"/>
            </a:pPr>
            <a:r>
              <a:rPr lang="en-US" sz="3200" dirty="0">
                <a:solidFill>
                  <a:srgbClr val="000000"/>
                </a:solidFill>
                <a:cs typeface="Arial" panose="020B0604020202020204" pitchFamily="34" charset="0"/>
              </a:rPr>
              <a:t>AF competing government institutions (AFU, SIU &amp; SARS)</a:t>
            </a:r>
          </a:p>
          <a:p>
            <a:pPr algn="just">
              <a:lnSpc>
                <a:spcPct val="100000"/>
              </a:lnSpc>
              <a:buFont typeface="Wingdings" panose="05000000000000000000" pitchFamily="2" charset="2"/>
              <a:buChar char="q"/>
            </a:pPr>
            <a:r>
              <a:rPr lang="en-US" sz="3200" dirty="0">
                <a:solidFill>
                  <a:srgbClr val="000000"/>
                </a:solidFill>
                <a:cs typeface="Arial" panose="020B0604020202020204" pitchFamily="34" charset="0"/>
              </a:rPr>
              <a:t>AFU not leading in C-ADR</a:t>
            </a:r>
          </a:p>
          <a:p>
            <a:pPr algn="just">
              <a:lnSpc>
                <a:spcPct val="100000"/>
              </a:lnSpc>
              <a:buFont typeface="Wingdings" panose="05000000000000000000" pitchFamily="2" charset="2"/>
              <a:buChar char="q"/>
            </a:pPr>
            <a:r>
              <a:rPr lang="en-US" sz="3200" dirty="0">
                <a:solidFill>
                  <a:srgbClr val="000000"/>
                </a:solidFill>
                <a:cs typeface="Arial" panose="020B0604020202020204" pitchFamily="34" charset="0"/>
              </a:rPr>
              <a:t>No funding for international firms’ recovery</a:t>
            </a:r>
          </a:p>
          <a:p>
            <a:pPr algn="just">
              <a:lnSpc>
                <a:spcPct val="100000"/>
              </a:lnSpc>
              <a:buFont typeface="Wingdings" panose="05000000000000000000" pitchFamily="2" charset="2"/>
              <a:buChar char="q"/>
            </a:pPr>
            <a:r>
              <a:rPr lang="en-US" sz="3200" dirty="0" err="1">
                <a:solidFill>
                  <a:srgbClr val="000000"/>
                </a:solidFill>
                <a:cs typeface="Arial" panose="020B0604020202020204" pitchFamily="34" charset="0"/>
              </a:rPr>
              <a:t>Proctracted</a:t>
            </a:r>
            <a:r>
              <a:rPr lang="en-US" sz="3200" dirty="0">
                <a:solidFill>
                  <a:srgbClr val="000000"/>
                </a:solidFill>
                <a:cs typeface="Arial" panose="020B0604020202020204" pitchFamily="34" charset="0"/>
              </a:rPr>
              <a:t> criminal proceedings and Stalingrad</a:t>
            </a:r>
          </a:p>
          <a:p>
            <a:pPr algn="just">
              <a:lnSpc>
                <a:spcPct val="100000"/>
              </a:lnSpc>
              <a:buFont typeface="Wingdings" panose="05000000000000000000" pitchFamily="2" charset="2"/>
              <a:buChar char="q"/>
            </a:pPr>
            <a:r>
              <a:rPr lang="en-ZA" sz="3200" dirty="0"/>
              <a:t>Limited investigative powers</a:t>
            </a:r>
          </a:p>
          <a:p>
            <a:pPr algn="just">
              <a:lnSpc>
                <a:spcPct val="100000"/>
              </a:lnSpc>
              <a:buFont typeface="Wingdings" panose="05000000000000000000" pitchFamily="2" charset="2"/>
              <a:buChar char="q"/>
            </a:pPr>
            <a:r>
              <a:rPr lang="en-ZA" sz="3200" dirty="0"/>
              <a:t>Operating on a referral basis/model</a:t>
            </a:r>
          </a:p>
          <a:p>
            <a:pPr algn="just">
              <a:lnSpc>
                <a:spcPct val="100000"/>
              </a:lnSpc>
              <a:buFont typeface="Wingdings" panose="05000000000000000000" pitchFamily="2" charset="2"/>
              <a:buChar char="q"/>
            </a:pPr>
            <a:endParaRPr lang="en-US" sz="3200" dirty="0">
              <a:solidFill>
                <a:srgbClr val="000000"/>
              </a:solidFill>
              <a:cs typeface="Arial" panose="020B0604020202020204" pitchFamily="34" charset="0"/>
            </a:endParaRPr>
          </a:p>
          <a:p>
            <a:pPr algn="just">
              <a:lnSpc>
                <a:spcPct val="100000"/>
              </a:lnSpc>
              <a:buFont typeface="Wingdings" panose="05000000000000000000" pitchFamily="2" charset="2"/>
              <a:buChar char="q"/>
            </a:pPr>
            <a:endParaRPr lang="en-US" sz="3600" b="0" i="0" u="none" strike="noStrike" baseline="0" dirty="0">
              <a:solidFill>
                <a:srgbClr val="000000"/>
              </a:solidFill>
              <a:latin typeface="+mn-lt"/>
              <a:cs typeface="Arial" panose="020B0604020202020204" pitchFamily="34" charset="0"/>
            </a:endParaRPr>
          </a:p>
          <a:p>
            <a:pPr algn="just">
              <a:lnSpc>
                <a:spcPct val="100000"/>
              </a:lnSpc>
              <a:buFont typeface="Wingdings" panose="05000000000000000000" pitchFamily="2" charset="2"/>
              <a:buChar char="q"/>
            </a:pPr>
            <a:endParaRPr lang="en-US" sz="3600" b="0" i="0" u="none" strike="noStrike" baseline="0" dirty="0">
              <a:solidFill>
                <a:srgbClr val="000000"/>
              </a:solidFill>
              <a:latin typeface="+mn-lt"/>
              <a:cs typeface="Arial" panose="020B0604020202020204" pitchFamily="34" charset="0"/>
            </a:endParaRPr>
          </a:p>
          <a:p>
            <a:pPr algn="just">
              <a:lnSpc>
                <a:spcPct val="100000"/>
              </a:lnSpc>
              <a:buFont typeface="Wingdings" panose="05000000000000000000" pitchFamily="2" charset="2"/>
              <a:buChar char="q"/>
            </a:pPr>
            <a:endParaRPr lang="en-US" sz="3600" b="0" i="0" u="none" strike="noStrike" baseline="0" dirty="0">
              <a:solidFill>
                <a:srgbClr val="000000"/>
              </a:solidFill>
              <a:latin typeface="+mn-lt"/>
              <a:cs typeface="Arial" panose="020B0604020202020204" pitchFamily="34" charset="0"/>
            </a:endParaRPr>
          </a:p>
          <a:p>
            <a:pPr algn="just">
              <a:lnSpc>
                <a:spcPct val="100000"/>
              </a:lnSpc>
              <a:buFont typeface="Wingdings" panose="05000000000000000000" pitchFamily="2" charset="2"/>
              <a:buChar char="q"/>
            </a:pPr>
            <a:endParaRPr lang="en-US" sz="1800" b="0" i="0" u="none" strike="noStrike" baseline="0" dirty="0">
              <a:solidFill>
                <a:srgbClr val="000000"/>
              </a:solidFill>
              <a:latin typeface="Aptos" panose="020B0004020202020204" pitchFamily="34" charset="0"/>
            </a:endParaRPr>
          </a:p>
          <a:p>
            <a:pPr algn="just">
              <a:lnSpc>
                <a:spcPct val="100000"/>
              </a:lnSpc>
              <a:buFont typeface="Wingdings" panose="05000000000000000000" pitchFamily="2" charset="2"/>
              <a:buChar char="q"/>
            </a:pPr>
            <a:endParaRPr lang="en-US" dirty="0">
              <a:latin typeface="+mn-lt"/>
              <a:cs typeface="Arial" panose="020B0604020202020204" pitchFamily="34" charset="0"/>
            </a:endParaRPr>
          </a:p>
          <a:p>
            <a:pPr algn="just">
              <a:lnSpc>
                <a:spcPct val="100000"/>
              </a:lnSpc>
              <a:buFont typeface="Wingdings" panose="05000000000000000000" pitchFamily="2" charset="2"/>
              <a:buChar char="q"/>
            </a:pPr>
            <a:endParaRPr lang="en-US" dirty="0">
              <a:solidFill>
                <a:srgbClr val="0070C0"/>
              </a:solidFill>
              <a:latin typeface="+mn-lt"/>
              <a:cs typeface="Arial" panose="020B0604020202020204" pitchFamily="34" charset="0"/>
            </a:endParaRPr>
          </a:p>
          <a:p>
            <a:pPr algn="just">
              <a:lnSpc>
                <a:spcPct val="100000"/>
              </a:lnSpc>
              <a:buFont typeface="Wingdings" panose="05000000000000000000" pitchFamily="2" charset="2"/>
              <a:buChar char="q"/>
            </a:pPr>
            <a:endParaRPr lang="en-GB" dirty="0">
              <a:solidFill>
                <a:srgbClr val="0070C0"/>
              </a:solidFill>
              <a:cs typeface="Arial" panose="020B0604020202020204" pitchFamily="34" charset="0"/>
            </a:endParaRPr>
          </a:p>
        </p:txBody>
      </p:sp>
    </p:spTree>
    <p:extLst>
      <p:ext uri="{BB962C8B-B14F-4D97-AF65-F5344CB8AC3E}">
        <p14:creationId xmlns:p14="http://schemas.microsoft.com/office/powerpoint/2010/main" val="324162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F660C-032E-1020-638F-432239E30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8C41E-0DCD-150B-6406-516C1908F289}"/>
              </a:ext>
            </a:extLst>
          </p:cNvPr>
          <p:cNvSpPr>
            <a:spLocks noGrp="1"/>
          </p:cNvSpPr>
          <p:nvPr>
            <p:ph type="title"/>
          </p:nvPr>
        </p:nvSpPr>
        <p:spPr>
          <a:xfrm>
            <a:off x="129441" y="258685"/>
            <a:ext cx="11592698" cy="707319"/>
          </a:xfrm>
        </p:spPr>
        <p:txBody>
          <a:bodyPr/>
          <a:lstStyle/>
          <a:p>
            <a:pPr algn="ctr"/>
            <a:r>
              <a:rPr lang="en-US" dirty="0"/>
              <a:t>Criminal Asset Recovery Account (CARA)</a:t>
            </a:r>
          </a:p>
        </p:txBody>
      </p:sp>
      <p:sp>
        <p:nvSpPr>
          <p:cNvPr id="3" name="Content Placeholder 2">
            <a:extLst>
              <a:ext uri="{FF2B5EF4-FFF2-40B4-BE49-F238E27FC236}">
                <a16:creationId xmlns:a16="http://schemas.microsoft.com/office/drawing/2014/main" id="{5F5C526F-99C6-532B-C0D7-6BEC757EB82B}"/>
              </a:ext>
            </a:extLst>
          </p:cNvPr>
          <p:cNvSpPr>
            <a:spLocks noGrp="1"/>
          </p:cNvSpPr>
          <p:nvPr>
            <p:ph sz="half" idx="2"/>
          </p:nvPr>
        </p:nvSpPr>
        <p:spPr>
          <a:xfrm>
            <a:off x="0" y="966004"/>
            <a:ext cx="12192000" cy="5891996"/>
          </a:xfrm>
        </p:spPr>
        <p:txBody>
          <a:bodyPr/>
          <a:lstStyle/>
          <a:p>
            <a:pPr marL="0" indent="0" algn="just">
              <a:lnSpc>
                <a:spcPct val="100000"/>
              </a:lnSpc>
              <a:buNone/>
            </a:pPr>
            <a:endParaRPr lang="en-US" dirty="0">
              <a:cs typeface="Arial" panose="020B0604020202020204" pitchFamily="34" charset="0"/>
            </a:endParaRPr>
          </a:p>
          <a:p>
            <a:pPr algn="just">
              <a:lnSpc>
                <a:spcPct val="100000"/>
              </a:lnSpc>
              <a:buFont typeface="Wingdings" panose="05000000000000000000" pitchFamily="2" charset="2"/>
              <a:buChar char="q"/>
            </a:pPr>
            <a:r>
              <a:rPr lang="en-US" dirty="0">
                <a:cs typeface="Arial" panose="020B0604020202020204" pitchFamily="34" charset="0"/>
              </a:rPr>
              <a:t>All funds deposited into CARA will be used to fight crime and will be ploughed back into law enforcement agencies. In other words, we take the profit out of crime and fight criminals with their own money!</a:t>
            </a:r>
          </a:p>
          <a:p>
            <a:pPr marL="0" indent="0" algn="just">
              <a:lnSpc>
                <a:spcPct val="100000"/>
              </a:lnSpc>
              <a:buNone/>
            </a:pPr>
            <a:endParaRPr lang="en-GB" dirty="0">
              <a:solidFill>
                <a:srgbClr val="0070C0"/>
              </a:solidFill>
              <a:cs typeface="Arial" panose="020B0604020202020204" pitchFamily="34" charset="0"/>
            </a:endParaRPr>
          </a:p>
        </p:txBody>
      </p:sp>
      <p:sp>
        <p:nvSpPr>
          <p:cNvPr id="4" name="Slide Number Placeholder 3">
            <a:extLst>
              <a:ext uri="{FF2B5EF4-FFF2-40B4-BE49-F238E27FC236}">
                <a16:creationId xmlns:a16="http://schemas.microsoft.com/office/drawing/2014/main" id="{69F95CB1-B5F4-F974-5249-344978A43D4C}"/>
              </a:ext>
            </a:extLst>
          </p:cNvPr>
          <p:cNvSpPr>
            <a:spLocks noGrp="1"/>
          </p:cNvSpPr>
          <p:nvPr>
            <p:ph type="sldNum" sz="quarter" idx="12"/>
          </p:nvPr>
        </p:nvSpPr>
        <p:spPr>
          <a:xfrm>
            <a:off x="9286672" y="6424183"/>
            <a:ext cx="2743200" cy="365125"/>
          </a:xfrm>
        </p:spPr>
        <p:txBody>
          <a:bodyPr/>
          <a:lstStyle/>
          <a:p>
            <a:fld id="{CE1B4AD3-3600-E94E-A833-57C10B4DC373}" type="slidenum">
              <a:rPr lang="en-US" smtClean="0"/>
              <a:pPr/>
              <a:t>7</a:t>
            </a:fld>
            <a:endParaRPr lang="en-US" dirty="0"/>
          </a:p>
        </p:txBody>
      </p:sp>
      <p:graphicFrame>
        <p:nvGraphicFramePr>
          <p:cNvPr id="5" name="Table 4">
            <a:extLst>
              <a:ext uri="{FF2B5EF4-FFF2-40B4-BE49-F238E27FC236}">
                <a16:creationId xmlns:a16="http://schemas.microsoft.com/office/drawing/2014/main" id="{C8046018-7672-C51F-3060-4F0C7A9FC9A0}"/>
              </a:ext>
            </a:extLst>
          </p:cNvPr>
          <p:cNvGraphicFramePr>
            <a:graphicFrameLocks noGrp="1"/>
          </p:cNvGraphicFramePr>
          <p:nvPr>
            <p:extLst>
              <p:ext uri="{D42A27DB-BD31-4B8C-83A1-F6EECF244321}">
                <p14:modId xmlns:p14="http://schemas.microsoft.com/office/powerpoint/2010/main" val="2615774387"/>
              </p:ext>
            </p:extLst>
          </p:nvPr>
        </p:nvGraphicFramePr>
        <p:xfrm>
          <a:off x="268356" y="2425148"/>
          <a:ext cx="11340548" cy="4344483"/>
        </p:xfrm>
        <a:graphic>
          <a:graphicData uri="http://schemas.openxmlformats.org/drawingml/2006/table">
            <a:tbl>
              <a:tblPr firstRow="1" firstCol="1" bandRow="1">
                <a:tableStyleId>{5C22544A-7EE6-4342-B048-85BDC9FD1C3A}</a:tableStyleId>
              </a:tblPr>
              <a:tblGrid>
                <a:gridCol w="2077658">
                  <a:extLst>
                    <a:ext uri="{9D8B030D-6E8A-4147-A177-3AD203B41FA5}">
                      <a16:colId xmlns:a16="http://schemas.microsoft.com/office/drawing/2014/main" val="1409389432"/>
                    </a:ext>
                  </a:extLst>
                </a:gridCol>
                <a:gridCol w="5064291">
                  <a:extLst>
                    <a:ext uri="{9D8B030D-6E8A-4147-A177-3AD203B41FA5}">
                      <a16:colId xmlns:a16="http://schemas.microsoft.com/office/drawing/2014/main" val="1954471077"/>
                    </a:ext>
                  </a:extLst>
                </a:gridCol>
                <a:gridCol w="4198599">
                  <a:extLst>
                    <a:ext uri="{9D8B030D-6E8A-4147-A177-3AD203B41FA5}">
                      <a16:colId xmlns:a16="http://schemas.microsoft.com/office/drawing/2014/main" val="3066903543"/>
                    </a:ext>
                  </a:extLst>
                </a:gridCol>
              </a:tblGrid>
              <a:tr h="451446">
                <a:tc>
                  <a:txBody>
                    <a:bodyPr/>
                    <a:lstStyle/>
                    <a:p>
                      <a:pPr>
                        <a:buNone/>
                      </a:pPr>
                      <a:r>
                        <a:rPr lang="en-ZA" sz="2400" dirty="0">
                          <a:effectLst/>
                        </a:rPr>
                        <a:t>CARA </a:t>
                      </a:r>
                      <a:endParaRPr lang="en-ZA"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400" dirty="0">
                          <a:effectLst/>
                        </a:rPr>
                        <a:t>FINANCIAL YEAR</a:t>
                      </a:r>
                      <a:endParaRPr lang="en-ZA"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400" dirty="0">
                          <a:effectLst/>
                        </a:rPr>
                        <a:t>AMOUNT R</a:t>
                      </a:r>
                      <a:endParaRPr lang="en-ZA"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577257392"/>
                  </a:ext>
                </a:extLst>
              </a:tr>
              <a:tr h="498280">
                <a:tc>
                  <a:txBody>
                    <a:bodyPr/>
                    <a:lstStyle/>
                    <a:p>
                      <a:pPr algn="r">
                        <a:buNone/>
                      </a:pPr>
                      <a:r>
                        <a:rPr lang="en-ZA" sz="1100">
                          <a:effectLst/>
                        </a:rPr>
                        <a:t>1</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2019/2020</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rPr>
                        <a:t>160 308 006.77</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414993942"/>
                  </a:ext>
                </a:extLst>
              </a:tr>
              <a:tr h="548197">
                <a:tc>
                  <a:txBody>
                    <a:bodyPr/>
                    <a:lstStyle/>
                    <a:p>
                      <a:pPr algn="r">
                        <a:buNone/>
                      </a:pPr>
                      <a:r>
                        <a:rPr lang="en-ZA" sz="1100">
                          <a:effectLst/>
                        </a:rPr>
                        <a:t>2</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2020/2021</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                      101 896 825.92</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138238121"/>
                  </a:ext>
                </a:extLst>
              </a:tr>
              <a:tr h="498280">
                <a:tc>
                  <a:txBody>
                    <a:bodyPr/>
                    <a:lstStyle/>
                    <a:p>
                      <a:pPr algn="r">
                        <a:buNone/>
                      </a:pPr>
                      <a:r>
                        <a:rPr lang="en-ZA" sz="1100">
                          <a:effectLst/>
                        </a:rPr>
                        <a:t>3</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2021/2022</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rPr>
                        <a:t>76 136 844.49</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073503939"/>
                  </a:ext>
                </a:extLst>
              </a:tr>
              <a:tr h="498280">
                <a:tc>
                  <a:txBody>
                    <a:bodyPr/>
                    <a:lstStyle/>
                    <a:p>
                      <a:pPr algn="r">
                        <a:buNone/>
                      </a:pPr>
                      <a:r>
                        <a:rPr lang="en-ZA" sz="1100">
                          <a:effectLst/>
                        </a:rPr>
                        <a:t>4</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2022/2023 (ABB)</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rPr>
                        <a:t>2 667 204 358.56</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952999983"/>
                  </a:ext>
                </a:extLst>
              </a:tr>
              <a:tr h="498280">
                <a:tc>
                  <a:txBody>
                    <a:bodyPr/>
                    <a:lstStyle/>
                    <a:p>
                      <a:pPr algn="r">
                        <a:buNone/>
                      </a:pPr>
                      <a:r>
                        <a:rPr lang="en-ZA" sz="1100">
                          <a:effectLst/>
                        </a:rPr>
                        <a:t>5</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2023/2024 (SAP) (Templer, OCM &amp; </a:t>
                      </a:r>
                      <a:r>
                        <a:rPr lang="en-ZA" sz="2800" dirty="0" err="1">
                          <a:effectLst/>
                        </a:rPr>
                        <a:t>Tegeta</a:t>
                      </a:r>
                      <a:r>
                        <a:rPr lang="en-ZA" sz="2800" dirty="0">
                          <a:effectLst/>
                        </a:rPr>
                        <a:t>)</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rPr>
                        <a:t>847 180 696.89</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1844777959"/>
                  </a:ext>
                </a:extLst>
              </a:tr>
              <a:tr h="498280">
                <a:tc>
                  <a:txBody>
                    <a:bodyPr/>
                    <a:lstStyle/>
                    <a:p>
                      <a:pPr algn="r">
                        <a:buNone/>
                      </a:pPr>
                      <a:r>
                        <a:rPr lang="en-ZA" sz="1100">
                          <a:effectLst/>
                        </a:rPr>
                        <a:t>6</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2024/2025 (up to Feb) (McKinsey)</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rPr>
                        <a:t>1 299 457 721.23</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773011270"/>
                  </a:ext>
                </a:extLst>
              </a:tr>
              <a:tr h="498280">
                <a:tc>
                  <a:txBody>
                    <a:bodyPr/>
                    <a:lstStyle/>
                    <a:p>
                      <a:endParaRPr lang="en-ZA" sz="1000">
                        <a:effectLst/>
                        <a:latin typeface="Times New Roman" panose="02020603050405020304" pitchFamily="18" charset="0"/>
                      </a:endParaRPr>
                    </a:p>
                  </a:txBody>
                  <a:tcPr marL="68580" marR="68580" marT="0" marB="0" anchor="b"/>
                </a:tc>
                <a:tc>
                  <a:txBody>
                    <a:bodyPr/>
                    <a:lstStyle/>
                    <a:p>
                      <a:endParaRPr lang="en-ZA" sz="2800">
                        <a:effectLst/>
                        <a:latin typeface="Times New Roman" panose="02020603050405020304" pitchFamily="18" charset="0"/>
                      </a:endParaRPr>
                    </a:p>
                  </a:txBody>
                  <a:tcPr marL="68580" marR="68580" marT="0" marB="0" anchor="b"/>
                </a:tc>
                <a:tc>
                  <a:txBody>
                    <a:bodyPr/>
                    <a:lstStyle/>
                    <a:p>
                      <a:pPr algn="r">
                        <a:buNone/>
                      </a:pPr>
                      <a:r>
                        <a:rPr lang="en-ZA" sz="2800" dirty="0">
                          <a:effectLst/>
                        </a:rPr>
                        <a:t>5 152 184 453.86</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1516291146"/>
                  </a:ext>
                </a:extLst>
              </a:tr>
            </a:tbl>
          </a:graphicData>
        </a:graphic>
      </p:graphicFrame>
    </p:spTree>
    <p:extLst>
      <p:ext uri="{BB962C8B-B14F-4D97-AF65-F5344CB8AC3E}">
        <p14:creationId xmlns:p14="http://schemas.microsoft.com/office/powerpoint/2010/main" val="263941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286B1-937B-5712-F01C-FAAA0740B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F1973-59D5-7269-BA25-4D2ED5279431}"/>
              </a:ext>
            </a:extLst>
          </p:cNvPr>
          <p:cNvSpPr>
            <a:spLocks noGrp="1"/>
          </p:cNvSpPr>
          <p:nvPr>
            <p:ph type="title"/>
          </p:nvPr>
        </p:nvSpPr>
        <p:spPr>
          <a:xfrm>
            <a:off x="129441" y="258685"/>
            <a:ext cx="11592698" cy="707319"/>
          </a:xfrm>
        </p:spPr>
        <p:txBody>
          <a:bodyPr/>
          <a:lstStyle/>
          <a:p>
            <a:pPr algn="ctr"/>
            <a:r>
              <a:rPr lang="en-US" dirty="0"/>
              <a:t>Victim Payments – Restorative Justice</a:t>
            </a:r>
          </a:p>
        </p:txBody>
      </p:sp>
      <p:sp>
        <p:nvSpPr>
          <p:cNvPr id="3" name="Content Placeholder 2">
            <a:extLst>
              <a:ext uri="{FF2B5EF4-FFF2-40B4-BE49-F238E27FC236}">
                <a16:creationId xmlns:a16="http://schemas.microsoft.com/office/drawing/2014/main" id="{8F304524-CD77-88E9-1E8F-B057F4A28249}"/>
              </a:ext>
            </a:extLst>
          </p:cNvPr>
          <p:cNvSpPr>
            <a:spLocks noGrp="1"/>
          </p:cNvSpPr>
          <p:nvPr>
            <p:ph sz="half" idx="2"/>
          </p:nvPr>
        </p:nvSpPr>
        <p:spPr>
          <a:xfrm>
            <a:off x="0" y="966004"/>
            <a:ext cx="12192000" cy="5891996"/>
          </a:xfrm>
        </p:spPr>
        <p:txBody>
          <a:bodyPr/>
          <a:lstStyle/>
          <a:p>
            <a:pPr marL="0" indent="0" algn="just">
              <a:lnSpc>
                <a:spcPct val="100000"/>
              </a:lnSpc>
              <a:buNone/>
            </a:pPr>
            <a:endParaRPr lang="en-US" dirty="0">
              <a:cs typeface="Arial" panose="020B0604020202020204" pitchFamily="34" charset="0"/>
            </a:endParaRPr>
          </a:p>
          <a:p>
            <a:pPr algn="just">
              <a:lnSpc>
                <a:spcPct val="100000"/>
              </a:lnSpc>
              <a:buFont typeface="Wingdings" panose="05000000000000000000" pitchFamily="2" charset="2"/>
              <a:buChar char="q"/>
            </a:pPr>
            <a:r>
              <a:rPr lang="en-US" sz="2800" dirty="0">
                <a:cs typeface="Arial" panose="020B0604020202020204" pitchFamily="34" charset="0"/>
              </a:rPr>
              <a:t>Millions have been paid to victims.</a:t>
            </a:r>
          </a:p>
          <a:p>
            <a:pPr algn="just">
              <a:lnSpc>
                <a:spcPct val="100000"/>
              </a:lnSpc>
              <a:buFont typeface="Wingdings" panose="05000000000000000000" pitchFamily="2" charset="2"/>
              <a:buChar char="q"/>
            </a:pPr>
            <a:endParaRPr lang="en-GB" dirty="0">
              <a:solidFill>
                <a:srgbClr val="0070C0"/>
              </a:solidFill>
              <a:cs typeface="Arial" panose="020B0604020202020204" pitchFamily="34" charset="0"/>
            </a:endParaRPr>
          </a:p>
        </p:txBody>
      </p:sp>
      <p:sp>
        <p:nvSpPr>
          <p:cNvPr id="4" name="Slide Number Placeholder 3">
            <a:extLst>
              <a:ext uri="{FF2B5EF4-FFF2-40B4-BE49-F238E27FC236}">
                <a16:creationId xmlns:a16="http://schemas.microsoft.com/office/drawing/2014/main" id="{6FDEEEB2-696D-EB4D-4F37-0E1EE0827795}"/>
              </a:ext>
            </a:extLst>
          </p:cNvPr>
          <p:cNvSpPr>
            <a:spLocks noGrp="1"/>
          </p:cNvSpPr>
          <p:nvPr>
            <p:ph type="sldNum" sz="quarter" idx="12"/>
          </p:nvPr>
        </p:nvSpPr>
        <p:spPr>
          <a:xfrm>
            <a:off x="9286672" y="6424183"/>
            <a:ext cx="2743200" cy="365125"/>
          </a:xfrm>
        </p:spPr>
        <p:txBody>
          <a:bodyPr/>
          <a:lstStyle/>
          <a:p>
            <a:fld id="{CE1B4AD3-3600-E94E-A833-57C10B4DC373}" type="slidenum">
              <a:rPr lang="en-US" smtClean="0"/>
              <a:pPr/>
              <a:t>8</a:t>
            </a:fld>
            <a:endParaRPr lang="en-US" dirty="0"/>
          </a:p>
        </p:txBody>
      </p:sp>
      <p:graphicFrame>
        <p:nvGraphicFramePr>
          <p:cNvPr id="5" name="Table 4">
            <a:extLst>
              <a:ext uri="{FF2B5EF4-FFF2-40B4-BE49-F238E27FC236}">
                <a16:creationId xmlns:a16="http://schemas.microsoft.com/office/drawing/2014/main" id="{79021F89-E2E6-EEBA-203B-E79A8708C6B7}"/>
              </a:ext>
            </a:extLst>
          </p:cNvPr>
          <p:cNvGraphicFramePr>
            <a:graphicFrameLocks noGrp="1"/>
          </p:cNvGraphicFramePr>
          <p:nvPr>
            <p:extLst>
              <p:ext uri="{D42A27DB-BD31-4B8C-83A1-F6EECF244321}">
                <p14:modId xmlns:p14="http://schemas.microsoft.com/office/powerpoint/2010/main" val="451684487"/>
              </p:ext>
            </p:extLst>
          </p:nvPr>
        </p:nvGraphicFramePr>
        <p:xfrm>
          <a:off x="268356" y="1789044"/>
          <a:ext cx="10861288" cy="4890053"/>
        </p:xfrm>
        <a:graphic>
          <a:graphicData uri="http://schemas.openxmlformats.org/drawingml/2006/table">
            <a:tbl>
              <a:tblPr firstRow="1" firstCol="1" bandRow="1">
                <a:tableStyleId>{5C22544A-7EE6-4342-B048-85BDC9FD1C3A}</a:tableStyleId>
              </a:tblPr>
              <a:tblGrid>
                <a:gridCol w="1989855">
                  <a:extLst>
                    <a:ext uri="{9D8B030D-6E8A-4147-A177-3AD203B41FA5}">
                      <a16:colId xmlns:a16="http://schemas.microsoft.com/office/drawing/2014/main" val="1409389432"/>
                    </a:ext>
                  </a:extLst>
                </a:gridCol>
                <a:gridCol w="4850270">
                  <a:extLst>
                    <a:ext uri="{9D8B030D-6E8A-4147-A177-3AD203B41FA5}">
                      <a16:colId xmlns:a16="http://schemas.microsoft.com/office/drawing/2014/main" val="1954471077"/>
                    </a:ext>
                  </a:extLst>
                </a:gridCol>
                <a:gridCol w="4021163">
                  <a:extLst>
                    <a:ext uri="{9D8B030D-6E8A-4147-A177-3AD203B41FA5}">
                      <a16:colId xmlns:a16="http://schemas.microsoft.com/office/drawing/2014/main" val="3066903543"/>
                    </a:ext>
                  </a:extLst>
                </a:gridCol>
              </a:tblGrid>
              <a:tr h="568872">
                <a:tc>
                  <a:txBody>
                    <a:bodyPr/>
                    <a:lstStyle/>
                    <a:p>
                      <a:pPr>
                        <a:buNone/>
                      </a:pPr>
                      <a:r>
                        <a:rPr lang="en-ZA" sz="2400" dirty="0">
                          <a:effectLst/>
                        </a:rPr>
                        <a:t>VICTIMS </a:t>
                      </a:r>
                      <a:endParaRPr lang="en-ZA"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400" dirty="0">
                          <a:effectLst/>
                        </a:rPr>
                        <a:t>FINANCIAL YEAR</a:t>
                      </a:r>
                      <a:endParaRPr lang="en-ZA"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400" dirty="0">
                          <a:effectLst/>
                        </a:rPr>
                        <a:t>AMOUNT R</a:t>
                      </a:r>
                      <a:endParaRPr lang="en-ZA"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577257392"/>
                  </a:ext>
                </a:extLst>
              </a:tr>
              <a:tr h="627888">
                <a:tc>
                  <a:txBody>
                    <a:bodyPr/>
                    <a:lstStyle/>
                    <a:p>
                      <a:pPr algn="r">
                        <a:buNone/>
                      </a:pPr>
                      <a:r>
                        <a:rPr lang="en-ZA" sz="1100">
                          <a:effectLst/>
                        </a:rPr>
                        <a:t>1</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2019/2020</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latin typeface="Aptos" panose="020B0004020202020204" pitchFamily="34" charset="0"/>
                          <a:ea typeface="Aptos" panose="020B0004020202020204" pitchFamily="34" charset="0"/>
                          <a:cs typeface="Aptos" panose="020B0004020202020204" pitchFamily="34" charset="0"/>
                        </a:rPr>
                        <a:t>298 186 357.65</a:t>
                      </a:r>
                    </a:p>
                  </a:txBody>
                  <a:tcPr marL="68580" marR="68580" marT="0" marB="0" anchor="b"/>
                </a:tc>
                <a:extLst>
                  <a:ext uri="{0D108BD9-81ED-4DB2-BD59-A6C34878D82A}">
                    <a16:rowId xmlns:a16="http://schemas.microsoft.com/office/drawing/2014/main" val="3414993942"/>
                  </a:ext>
                </a:extLst>
              </a:tr>
              <a:tr h="553853">
                <a:tc>
                  <a:txBody>
                    <a:bodyPr/>
                    <a:lstStyle/>
                    <a:p>
                      <a:pPr algn="r">
                        <a:buNone/>
                      </a:pPr>
                      <a:r>
                        <a:rPr lang="en-ZA" sz="1100" dirty="0">
                          <a:effectLst/>
                        </a:rPr>
                        <a:t>2</a:t>
                      </a:r>
                      <a:endParaRPr lang="en-ZA"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2020/2021</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rPr>
                        <a:t>111 325 204.93</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138238121"/>
                  </a:ext>
                </a:extLst>
              </a:tr>
              <a:tr h="627888">
                <a:tc>
                  <a:txBody>
                    <a:bodyPr/>
                    <a:lstStyle/>
                    <a:p>
                      <a:pPr algn="r">
                        <a:buNone/>
                      </a:pPr>
                      <a:r>
                        <a:rPr lang="en-ZA" sz="1100">
                          <a:effectLst/>
                        </a:rPr>
                        <a:t>3</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2021/2022</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latin typeface="Aptos" panose="020B0004020202020204" pitchFamily="34" charset="0"/>
                          <a:ea typeface="Aptos" panose="020B0004020202020204" pitchFamily="34" charset="0"/>
                          <a:cs typeface="Aptos" panose="020B0004020202020204" pitchFamily="34" charset="0"/>
                        </a:rPr>
                        <a:t>281 257 473.91</a:t>
                      </a:r>
                    </a:p>
                  </a:txBody>
                  <a:tcPr marL="68580" marR="68580" marT="0" marB="0" anchor="b"/>
                </a:tc>
                <a:extLst>
                  <a:ext uri="{0D108BD9-81ED-4DB2-BD59-A6C34878D82A}">
                    <a16:rowId xmlns:a16="http://schemas.microsoft.com/office/drawing/2014/main" val="3073503939"/>
                  </a:ext>
                </a:extLst>
              </a:tr>
              <a:tr h="627888">
                <a:tc>
                  <a:txBody>
                    <a:bodyPr/>
                    <a:lstStyle/>
                    <a:p>
                      <a:pPr algn="r">
                        <a:buNone/>
                      </a:pPr>
                      <a:r>
                        <a:rPr lang="en-ZA" sz="1100">
                          <a:effectLst/>
                        </a:rPr>
                        <a:t>4</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2022/2023 (ABB)</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latin typeface="Aptos" panose="020B0004020202020204" pitchFamily="34" charset="0"/>
                          <a:ea typeface="Aptos" panose="020B0004020202020204" pitchFamily="34" charset="0"/>
                          <a:cs typeface="Aptos" panose="020B0004020202020204" pitchFamily="34" charset="0"/>
                        </a:rPr>
                        <a:t>2 993 061 202.90</a:t>
                      </a:r>
                    </a:p>
                  </a:txBody>
                  <a:tcPr marL="68580" marR="68580" marT="0" marB="0" anchor="b"/>
                </a:tc>
                <a:extLst>
                  <a:ext uri="{0D108BD9-81ED-4DB2-BD59-A6C34878D82A}">
                    <a16:rowId xmlns:a16="http://schemas.microsoft.com/office/drawing/2014/main" val="952999983"/>
                  </a:ext>
                </a:extLst>
              </a:tr>
              <a:tr h="627888">
                <a:tc>
                  <a:txBody>
                    <a:bodyPr/>
                    <a:lstStyle/>
                    <a:p>
                      <a:pPr algn="r">
                        <a:buNone/>
                      </a:pPr>
                      <a:r>
                        <a:rPr lang="en-ZA" sz="1100">
                          <a:effectLst/>
                        </a:rPr>
                        <a:t>5</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2023/2024 (SAP)</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latin typeface="Aptos" panose="020B0004020202020204" pitchFamily="34" charset="0"/>
                          <a:ea typeface="Aptos" panose="020B0004020202020204" pitchFamily="34" charset="0"/>
                          <a:cs typeface="Aptos" panose="020B0004020202020204" pitchFamily="34" charset="0"/>
                        </a:rPr>
                        <a:t>953 766 968.92</a:t>
                      </a:r>
                    </a:p>
                  </a:txBody>
                  <a:tcPr marL="68580" marR="68580" marT="0" marB="0" anchor="b"/>
                </a:tc>
                <a:extLst>
                  <a:ext uri="{0D108BD9-81ED-4DB2-BD59-A6C34878D82A}">
                    <a16:rowId xmlns:a16="http://schemas.microsoft.com/office/drawing/2014/main" val="1844777959"/>
                  </a:ext>
                </a:extLst>
              </a:tr>
              <a:tr h="627888">
                <a:tc>
                  <a:txBody>
                    <a:bodyPr/>
                    <a:lstStyle/>
                    <a:p>
                      <a:pPr algn="r">
                        <a:buNone/>
                      </a:pPr>
                      <a:r>
                        <a:rPr lang="en-ZA" sz="1100">
                          <a:effectLst/>
                        </a:rPr>
                        <a:t>6</a:t>
                      </a:r>
                      <a:endParaRPr lang="en-ZA"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r>
                        <a:rPr lang="en-ZA" sz="2800" dirty="0">
                          <a:effectLst/>
                        </a:rPr>
                        <a:t>2024/2025 (up to Feb) (SAP) </a:t>
                      </a:r>
                      <a:endParaRPr lang="en-ZA" sz="2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r">
                        <a:buNone/>
                      </a:pPr>
                      <a:r>
                        <a:rPr lang="en-ZA" sz="2800" dirty="0">
                          <a:effectLst/>
                          <a:latin typeface="Aptos" panose="020B0004020202020204" pitchFamily="34" charset="0"/>
                          <a:ea typeface="Aptos" panose="020B0004020202020204" pitchFamily="34" charset="0"/>
                          <a:cs typeface="Aptos" panose="020B0004020202020204" pitchFamily="34" charset="0"/>
                        </a:rPr>
                        <a:t>1 938 682 490.71</a:t>
                      </a:r>
                    </a:p>
                  </a:txBody>
                  <a:tcPr marL="68580" marR="68580" marT="0" marB="0" anchor="b"/>
                </a:tc>
                <a:extLst>
                  <a:ext uri="{0D108BD9-81ED-4DB2-BD59-A6C34878D82A}">
                    <a16:rowId xmlns:a16="http://schemas.microsoft.com/office/drawing/2014/main" val="773011270"/>
                  </a:ext>
                </a:extLst>
              </a:tr>
              <a:tr h="627888">
                <a:tc>
                  <a:txBody>
                    <a:bodyPr/>
                    <a:lstStyle/>
                    <a:p>
                      <a:endParaRPr lang="en-ZA" sz="1000" dirty="0">
                        <a:effectLst/>
                        <a:latin typeface="Times New Roman" panose="02020603050405020304" pitchFamily="18" charset="0"/>
                      </a:endParaRPr>
                    </a:p>
                  </a:txBody>
                  <a:tcPr marL="68580" marR="68580" marT="0" marB="0" anchor="b"/>
                </a:tc>
                <a:tc>
                  <a:txBody>
                    <a:bodyPr/>
                    <a:lstStyle/>
                    <a:p>
                      <a:endParaRPr lang="en-ZA" sz="2800" dirty="0">
                        <a:effectLst/>
                        <a:latin typeface="Times New Roman" panose="02020603050405020304" pitchFamily="18" charset="0"/>
                      </a:endParaRPr>
                    </a:p>
                  </a:txBody>
                  <a:tcPr marL="68580" marR="68580" marT="0" marB="0" anchor="b"/>
                </a:tc>
                <a:tc>
                  <a:txBody>
                    <a:bodyPr/>
                    <a:lstStyle/>
                    <a:p>
                      <a:pPr algn="r">
                        <a:buNone/>
                      </a:pPr>
                      <a:r>
                        <a:rPr lang="en-ZA" sz="2800" dirty="0">
                          <a:effectLst/>
                          <a:latin typeface="Aptos" panose="020B0004020202020204" pitchFamily="34" charset="0"/>
                          <a:ea typeface="Aptos" panose="020B0004020202020204" pitchFamily="34" charset="0"/>
                          <a:cs typeface="Aptos" panose="020B0004020202020204" pitchFamily="34" charset="0"/>
                        </a:rPr>
                        <a:t>6 576 279 699.02</a:t>
                      </a:r>
                    </a:p>
                  </a:txBody>
                  <a:tcPr marL="68580" marR="68580" marT="0" marB="0" anchor="b"/>
                </a:tc>
                <a:extLst>
                  <a:ext uri="{0D108BD9-81ED-4DB2-BD59-A6C34878D82A}">
                    <a16:rowId xmlns:a16="http://schemas.microsoft.com/office/drawing/2014/main" val="1516291146"/>
                  </a:ext>
                </a:extLst>
              </a:tr>
            </a:tbl>
          </a:graphicData>
        </a:graphic>
      </p:graphicFrame>
    </p:spTree>
    <p:extLst>
      <p:ext uri="{BB962C8B-B14F-4D97-AF65-F5344CB8AC3E}">
        <p14:creationId xmlns:p14="http://schemas.microsoft.com/office/powerpoint/2010/main" val="9978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7BE78B-BE77-EA42-BAB3-9DD304AAED28}"/>
              </a:ext>
            </a:extLst>
          </p:cNvPr>
          <p:cNvSpPr>
            <a:spLocks noGrp="1"/>
          </p:cNvSpPr>
          <p:nvPr>
            <p:ph type="sldNum" sz="quarter" idx="12"/>
          </p:nvPr>
        </p:nvSpPr>
        <p:spPr/>
        <p:txBody>
          <a:bodyPr/>
          <a:lstStyle/>
          <a:p>
            <a:fld id="{A1B50974-9F8A-194B-9AEF-B01B1A40E9B7}" type="slidenum">
              <a:rPr lang="en-US" smtClean="0"/>
              <a:t>9</a:t>
            </a:fld>
            <a:endParaRPr lang="en-US" dirty="0"/>
          </a:p>
        </p:txBody>
      </p:sp>
    </p:spTree>
    <p:extLst>
      <p:ext uri="{BB962C8B-B14F-4D97-AF65-F5344CB8AC3E}">
        <p14:creationId xmlns:p14="http://schemas.microsoft.com/office/powerpoint/2010/main" val="1535204577"/>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NPA colours 1">
      <a:dk1>
        <a:srgbClr val="000000"/>
      </a:dk1>
      <a:lt1>
        <a:srgbClr val="FFFFFF"/>
      </a:lt1>
      <a:dk2>
        <a:srgbClr val="44546A"/>
      </a:dk2>
      <a:lt2>
        <a:srgbClr val="E7E6E6"/>
      </a:lt2>
      <a:accent1>
        <a:srgbClr val="FEC210"/>
      </a:accent1>
      <a:accent2>
        <a:srgbClr val="F47831"/>
      </a:accent2>
      <a:accent3>
        <a:srgbClr val="E9E210"/>
      </a:accent3>
      <a:accent4>
        <a:srgbClr val="C4CED4"/>
      </a:accent4>
      <a:accent5>
        <a:srgbClr val="C8992C"/>
      </a:accent5>
      <a:accent6>
        <a:srgbClr val="545356"/>
      </a:accent6>
      <a:hlink>
        <a:srgbClr val="F47831"/>
      </a:hlink>
      <a:folHlink>
        <a:srgbClr val="C899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nsition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17BBF087B0584E816AB3D349B72F74" ma:contentTypeVersion="6" ma:contentTypeDescription="Create a new document." ma:contentTypeScope="" ma:versionID="3d0a14dae0df063baab7387fba6ca6c3">
  <xsd:schema xmlns:xsd="http://www.w3.org/2001/XMLSchema" xmlns:xs="http://www.w3.org/2001/XMLSchema" xmlns:p="http://schemas.microsoft.com/office/2006/metadata/properties" xmlns:ns3="33534075-7c62-4e79-80ba-3480c9c99ab6" xmlns:ns4="b2d9c749-77d4-48a4-9d68-d72255109b1b" targetNamespace="http://schemas.microsoft.com/office/2006/metadata/properties" ma:root="true" ma:fieldsID="35f926b2b0566584c108174ca5e31952" ns3:_="" ns4:_="">
    <xsd:import namespace="33534075-7c62-4e79-80ba-3480c9c99ab6"/>
    <xsd:import namespace="b2d9c749-77d4-48a4-9d68-d72255109b1b"/>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34075-7c62-4e79-80ba-3480c9c99a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d9c749-77d4-48a4-9d68-d72255109b1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3534075-7c62-4e79-80ba-3480c9c99a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05FE2-626D-44F3-BF26-A34A09B60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534075-7c62-4e79-80ba-3480c9c99ab6"/>
    <ds:schemaRef ds:uri="b2d9c749-77d4-48a4-9d68-d72255109b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B57319-0609-47CB-B408-E17BA8B3E558}">
  <ds:schemaRefs>
    <ds:schemaRef ds:uri="33534075-7c62-4e79-80ba-3480c9c99ab6"/>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b2d9c749-77d4-48a4-9d68-d72255109b1b"/>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F0D4320-A604-4F65-A79B-D6B3B3032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30704</TotalTime>
  <Words>1928</Words>
  <Application>Microsoft Office PowerPoint</Application>
  <PresentationFormat>Widescreen</PresentationFormat>
  <Paragraphs>163</Paragraphs>
  <Slides>9</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Aptos</vt:lpstr>
      <vt:lpstr>Arial</vt:lpstr>
      <vt:lpstr>Calibri</vt:lpstr>
      <vt:lpstr>Symbol</vt:lpstr>
      <vt:lpstr>System Font Regular</vt:lpstr>
      <vt:lpstr>Times New Roman</vt:lpstr>
      <vt:lpstr>Wingdings</vt:lpstr>
      <vt:lpstr>3_Custom Design</vt:lpstr>
      <vt:lpstr>Custom Design</vt:lpstr>
      <vt:lpstr>Transition Slide</vt:lpstr>
      <vt:lpstr>1_Custom Design</vt:lpstr>
      <vt:lpstr>PowerPoint Presentation</vt:lpstr>
      <vt:lpstr>41 Full-time financial investigators conducting financial investigation and nothing else and 12 Financial Analysts producing Cash Flow analysis! </vt:lpstr>
      <vt:lpstr>SA POCA 121 of 1998: 2 Chapters &amp; over 600 judgments</vt:lpstr>
      <vt:lpstr>Why Do Asset Forfeiture?</vt:lpstr>
      <vt:lpstr>AR POST STATE CAPTURE</vt:lpstr>
      <vt:lpstr>PowerPoint Presentation</vt:lpstr>
      <vt:lpstr>Criminal Asset Recovery Account (CARA)</vt:lpstr>
      <vt:lpstr>Victim Payments – Restorative Justice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Krause</dc:creator>
  <cp:lastModifiedBy>Chris Ndzengu (NC)</cp:lastModifiedBy>
  <cp:revision>1638</cp:revision>
  <cp:lastPrinted>2024-07-23T12:32:17Z</cp:lastPrinted>
  <dcterms:created xsi:type="dcterms:W3CDTF">2020-09-10T12:50:56Z</dcterms:created>
  <dcterms:modified xsi:type="dcterms:W3CDTF">2025-04-09T10:46:24Z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0x0101002C17BBF087B0584E816AB3D349B72F74</vt:lpwstr>
  </property>
</Properties>
</file>