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 id="2147483744" r:id="rId2"/>
  </p:sldMasterIdLst>
  <p:notesMasterIdLst>
    <p:notesMasterId r:id="rId22"/>
  </p:notesMasterIdLst>
  <p:handoutMasterIdLst>
    <p:handoutMasterId r:id="rId23"/>
  </p:handoutMasterIdLst>
  <p:sldIdLst>
    <p:sldId id="258" r:id="rId3"/>
    <p:sldId id="265" r:id="rId4"/>
    <p:sldId id="313" r:id="rId5"/>
    <p:sldId id="315" r:id="rId6"/>
    <p:sldId id="316" r:id="rId7"/>
    <p:sldId id="323" r:id="rId8"/>
    <p:sldId id="324" r:id="rId9"/>
    <p:sldId id="325" r:id="rId10"/>
    <p:sldId id="326" r:id="rId11"/>
    <p:sldId id="327" r:id="rId12"/>
    <p:sldId id="328" r:id="rId13"/>
    <p:sldId id="329" r:id="rId14"/>
    <p:sldId id="330" r:id="rId15"/>
    <p:sldId id="332" r:id="rId16"/>
    <p:sldId id="338" r:id="rId17"/>
    <p:sldId id="340" r:id="rId18"/>
    <p:sldId id="341" r:id="rId19"/>
    <p:sldId id="343" r:id="rId20"/>
    <p:sldId id="344"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es J Brand" initials="JJB" lastIdx="2" clrIdx="0">
    <p:extLst>
      <p:ext uri="{19B8F6BF-5375-455C-9EA6-DF929625EA0E}">
        <p15:presenceInfo xmlns:p15="http://schemas.microsoft.com/office/powerpoint/2012/main" userId="S-1-5-21-3528385313-3887411669-492545649-191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D2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4660"/>
  </p:normalViewPr>
  <p:slideViewPr>
    <p:cSldViewPr snapToGrid="0">
      <p:cViewPr varScale="1">
        <p:scale>
          <a:sx n="83" d="100"/>
          <a:sy n="83" d="100"/>
        </p:scale>
        <p:origin x="96"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Confiscations of illegal abalone in kilogram</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Overstrand stations</c:v>
                </c:pt>
              </c:strCache>
            </c:strRef>
          </c:tx>
          <c:spPr>
            <a:ln w="31750" cap="rnd">
              <a:solidFill>
                <a:srgbClr val="3AD204"/>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2016/2017</c:v>
                </c:pt>
                <c:pt idx="1">
                  <c:v>2017/2018</c:v>
                </c:pt>
                <c:pt idx="2">
                  <c:v>2018/2019</c:v>
                </c:pt>
              </c:strCache>
            </c:strRef>
          </c:cat>
          <c:val>
            <c:numRef>
              <c:f>Sheet1!$B$2:$B$4</c:f>
              <c:numCache>
                <c:formatCode>General</c:formatCode>
                <c:ptCount val="3"/>
                <c:pt idx="0">
                  <c:v>29289</c:v>
                </c:pt>
                <c:pt idx="1">
                  <c:v>37216</c:v>
                </c:pt>
                <c:pt idx="2">
                  <c:v>14782</c:v>
                </c:pt>
              </c:numCache>
            </c:numRef>
          </c:val>
          <c:smooth val="0"/>
          <c:extLst>
            <c:ext xmlns:c16="http://schemas.microsoft.com/office/drawing/2014/chart" uri="{C3380CC4-5D6E-409C-BE32-E72D297353CC}">
              <c16:uniqueId val="{00000000-E98D-4F78-B28A-270EA69E4526}"/>
            </c:ext>
          </c:extLst>
        </c:ser>
        <c:ser>
          <c:idx val="1"/>
          <c:order val="1"/>
          <c:tx>
            <c:strRef>
              <c:f>Sheet1!$C$1</c:f>
              <c:strCache>
                <c:ptCount val="1"/>
                <c:pt idx="0">
                  <c:v>Overberg Cluster</c:v>
                </c:pt>
              </c:strCache>
            </c:strRef>
          </c:tx>
          <c:spPr>
            <a:ln w="31750" cap="rnd">
              <a:solidFill>
                <a:srgbClr val="4472C4">
                  <a:lumMod val="75000"/>
                </a:srgbClr>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2016/2017</c:v>
                </c:pt>
                <c:pt idx="1">
                  <c:v>2017/2018</c:v>
                </c:pt>
                <c:pt idx="2">
                  <c:v>2018/2019</c:v>
                </c:pt>
              </c:strCache>
            </c:strRef>
          </c:cat>
          <c:val>
            <c:numRef>
              <c:f>Sheet1!$C$2:$C$4</c:f>
              <c:numCache>
                <c:formatCode>General</c:formatCode>
                <c:ptCount val="3"/>
                <c:pt idx="0">
                  <c:v>36141</c:v>
                </c:pt>
                <c:pt idx="1">
                  <c:v>63242</c:v>
                </c:pt>
                <c:pt idx="2">
                  <c:v>23519</c:v>
                </c:pt>
              </c:numCache>
            </c:numRef>
          </c:val>
          <c:smooth val="0"/>
          <c:extLst>
            <c:ext xmlns:c16="http://schemas.microsoft.com/office/drawing/2014/chart" uri="{C3380CC4-5D6E-409C-BE32-E72D297353CC}">
              <c16:uniqueId val="{00000001-E98D-4F78-B28A-270EA69E4526}"/>
            </c:ext>
          </c:extLst>
        </c:ser>
        <c:ser>
          <c:idx val="2"/>
          <c:order val="2"/>
          <c:tx>
            <c:strRef>
              <c:f>Sheet1!$D$1</c:f>
              <c:strCache>
                <c:ptCount val="1"/>
                <c:pt idx="0">
                  <c:v>Western Cape Province</c:v>
                </c:pt>
              </c:strCache>
            </c:strRef>
          </c:tx>
          <c:spPr>
            <a:ln w="31750" cap="rnd">
              <a:solidFill>
                <a:srgbClr val="FF0000"/>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2016/2017</c:v>
                </c:pt>
                <c:pt idx="1">
                  <c:v>2017/2018</c:v>
                </c:pt>
                <c:pt idx="2">
                  <c:v>2018/2019</c:v>
                </c:pt>
              </c:strCache>
            </c:strRef>
          </c:cat>
          <c:val>
            <c:numRef>
              <c:f>Sheet1!$D$2:$D$4</c:f>
              <c:numCache>
                <c:formatCode>General</c:formatCode>
                <c:ptCount val="3"/>
                <c:pt idx="0">
                  <c:v>84863</c:v>
                </c:pt>
                <c:pt idx="1">
                  <c:v>145121</c:v>
                </c:pt>
                <c:pt idx="2">
                  <c:v>59940</c:v>
                </c:pt>
              </c:numCache>
            </c:numRef>
          </c:val>
          <c:smooth val="0"/>
          <c:extLst>
            <c:ext xmlns:c16="http://schemas.microsoft.com/office/drawing/2014/chart" uri="{C3380CC4-5D6E-409C-BE32-E72D297353CC}">
              <c16:uniqueId val="{00000002-E98D-4F78-B28A-270EA69E4526}"/>
            </c:ext>
          </c:extLst>
        </c:ser>
        <c:dLbls>
          <c:showLegendKey val="0"/>
          <c:showVal val="0"/>
          <c:showCatName val="0"/>
          <c:showSerName val="0"/>
          <c:showPercent val="0"/>
          <c:showBubbleSize val="0"/>
        </c:dLbls>
        <c:marker val="1"/>
        <c:smooth val="0"/>
        <c:axId val="459106272"/>
        <c:axId val="459107104"/>
      </c:lineChart>
      <c:catAx>
        <c:axId val="45910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59107104"/>
        <c:crosses val="autoZero"/>
        <c:auto val="1"/>
        <c:lblAlgn val="ctr"/>
        <c:lblOffset val="100"/>
        <c:noMultiLvlLbl val="0"/>
      </c:catAx>
      <c:valAx>
        <c:axId val="459107104"/>
        <c:scaling>
          <c:orientation val="minMax"/>
        </c:scaling>
        <c:delete val="0"/>
        <c:axPos val="l"/>
        <c:majorGridlines>
          <c:spPr>
            <a:ln w="9525" cap="flat" cmpd="sng" algn="ctr">
              <a:solidFill>
                <a:sysClr val="windowText" lastClr="00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59106272"/>
        <c:crosses val="autoZero"/>
        <c:crossBetween val="between"/>
      </c:valAx>
      <c:spPr>
        <a:solidFill>
          <a:sysClr val="window" lastClr="FFFFFF"/>
        </a:solid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ysClr val="window" lastClr="FFFFFF">
        <a:lumMod val="85000"/>
      </a:sysClr>
    </a:solidFill>
    <a:ln>
      <a:noFill/>
    </a:ln>
    <a:effectLst>
      <a:glow rad="101600">
        <a:srgbClr val="A5A5A5">
          <a:satMod val="175000"/>
          <a:alpha val="40000"/>
        </a:srgbClr>
      </a:glow>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Confiscations of illegal abalone in kilogram</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Overstrand stations</c:v>
                </c:pt>
              </c:strCache>
            </c:strRef>
          </c:tx>
          <c:spPr>
            <a:ln w="31750" cap="rnd">
              <a:solidFill>
                <a:srgbClr val="3AD204"/>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2016/2017</c:v>
                </c:pt>
                <c:pt idx="1">
                  <c:v>2017/2018</c:v>
                </c:pt>
                <c:pt idx="2">
                  <c:v>2018/2019</c:v>
                </c:pt>
              </c:strCache>
            </c:strRef>
          </c:cat>
          <c:val>
            <c:numRef>
              <c:f>Sheet1!$B$2:$B$4</c:f>
              <c:numCache>
                <c:formatCode>General</c:formatCode>
                <c:ptCount val="3"/>
                <c:pt idx="0">
                  <c:v>29289</c:v>
                </c:pt>
                <c:pt idx="1">
                  <c:v>37216</c:v>
                </c:pt>
                <c:pt idx="2">
                  <c:v>14782</c:v>
                </c:pt>
              </c:numCache>
            </c:numRef>
          </c:val>
          <c:smooth val="0"/>
          <c:extLst>
            <c:ext xmlns:c16="http://schemas.microsoft.com/office/drawing/2014/chart" uri="{C3380CC4-5D6E-409C-BE32-E72D297353CC}">
              <c16:uniqueId val="{00000000-E98D-4F78-B28A-270EA69E4526}"/>
            </c:ext>
          </c:extLst>
        </c:ser>
        <c:ser>
          <c:idx val="1"/>
          <c:order val="1"/>
          <c:tx>
            <c:strRef>
              <c:f>Sheet1!$C$1</c:f>
              <c:strCache>
                <c:ptCount val="1"/>
                <c:pt idx="0">
                  <c:v>Overberg Cluster</c:v>
                </c:pt>
              </c:strCache>
            </c:strRef>
          </c:tx>
          <c:spPr>
            <a:ln w="31750" cap="rnd">
              <a:solidFill>
                <a:srgbClr val="4472C4">
                  <a:lumMod val="75000"/>
                </a:srgbClr>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2016/2017</c:v>
                </c:pt>
                <c:pt idx="1">
                  <c:v>2017/2018</c:v>
                </c:pt>
                <c:pt idx="2">
                  <c:v>2018/2019</c:v>
                </c:pt>
              </c:strCache>
            </c:strRef>
          </c:cat>
          <c:val>
            <c:numRef>
              <c:f>Sheet1!$C$2:$C$4</c:f>
              <c:numCache>
                <c:formatCode>General</c:formatCode>
                <c:ptCount val="3"/>
                <c:pt idx="0">
                  <c:v>36141</c:v>
                </c:pt>
                <c:pt idx="1">
                  <c:v>63242</c:v>
                </c:pt>
                <c:pt idx="2">
                  <c:v>23519</c:v>
                </c:pt>
              </c:numCache>
            </c:numRef>
          </c:val>
          <c:smooth val="0"/>
          <c:extLst>
            <c:ext xmlns:c16="http://schemas.microsoft.com/office/drawing/2014/chart" uri="{C3380CC4-5D6E-409C-BE32-E72D297353CC}">
              <c16:uniqueId val="{00000001-E98D-4F78-B28A-270EA69E4526}"/>
            </c:ext>
          </c:extLst>
        </c:ser>
        <c:ser>
          <c:idx val="2"/>
          <c:order val="2"/>
          <c:tx>
            <c:strRef>
              <c:f>Sheet1!$D$1</c:f>
              <c:strCache>
                <c:ptCount val="1"/>
                <c:pt idx="0">
                  <c:v>Western Cape Province</c:v>
                </c:pt>
              </c:strCache>
            </c:strRef>
          </c:tx>
          <c:spPr>
            <a:ln w="31750" cap="rnd">
              <a:solidFill>
                <a:srgbClr val="FF0000"/>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2016/2017</c:v>
                </c:pt>
                <c:pt idx="1">
                  <c:v>2017/2018</c:v>
                </c:pt>
                <c:pt idx="2">
                  <c:v>2018/2019</c:v>
                </c:pt>
              </c:strCache>
            </c:strRef>
          </c:cat>
          <c:val>
            <c:numRef>
              <c:f>Sheet1!$D$2:$D$4</c:f>
              <c:numCache>
                <c:formatCode>General</c:formatCode>
                <c:ptCount val="3"/>
                <c:pt idx="0">
                  <c:v>84863</c:v>
                </c:pt>
                <c:pt idx="1">
                  <c:v>145121</c:v>
                </c:pt>
                <c:pt idx="2">
                  <c:v>59940</c:v>
                </c:pt>
              </c:numCache>
            </c:numRef>
          </c:val>
          <c:smooth val="0"/>
          <c:extLst>
            <c:ext xmlns:c16="http://schemas.microsoft.com/office/drawing/2014/chart" uri="{C3380CC4-5D6E-409C-BE32-E72D297353CC}">
              <c16:uniqueId val="{00000002-E98D-4F78-B28A-270EA69E4526}"/>
            </c:ext>
          </c:extLst>
        </c:ser>
        <c:dLbls>
          <c:showLegendKey val="0"/>
          <c:showVal val="0"/>
          <c:showCatName val="0"/>
          <c:showSerName val="0"/>
          <c:showPercent val="0"/>
          <c:showBubbleSize val="0"/>
        </c:dLbls>
        <c:marker val="1"/>
        <c:smooth val="0"/>
        <c:axId val="459106272"/>
        <c:axId val="459107104"/>
      </c:lineChart>
      <c:catAx>
        <c:axId val="45910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59107104"/>
        <c:crosses val="autoZero"/>
        <c:auto val="1"/>
        <c:lblAlgn val="ctr"/>
        <c:lblOffset val="100"/>
        <c:noMultiLvlLbl val="0"/>
      </c:catAx>
      <c:valAx>
        <c:axId val="459107104"/>
        <c:scaling>
          <c:orientation val="minMax"/>
        </c:scaling>
        <c:delete val="0"/>
        <c:axPos val="l"/>
        <c:majorGridlines>
          <c:spPr>
            <a:ln w="9525" cap="flat" cmpd="sng" algn="ctr">
              <a:solidFill>
                <a:sysClr val="windowText" lastClr="00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59106272"/>
        <c:crosses val="autoZero"/>
        <c:crossBetween val="between"/>
      </c:valAx>
      <c:spPr>
        <a:solidFill>
          <a:sysClr val="window" lastClr="FFFFFF"/>
        </a:solid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ysClr val="window" lastClr="FFFFFF">
        <a:lumMod val="85000"/>
      </a:sysClr>
    </a:solidFill>
    <a:ln>
      <a:noFill/>
    </a:ln>
    <a:effectLst>
      <a:glow rad="101600">
        <a:srgbClr val="A5A5A5">
          <a:satMod val="175000"/>
          <a:alpha val="40000"/>
        </a:srgbClr>
      </a:glow>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01A0F-FB90-45FB-98B7-E8A48D40969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2C0D5E7-4FD5-42FB-9337-9502F083CF50}" type="pres">
      <dgm:prSet presAssocID="{36801A0F-FB90-45FB-98B7-E8A48D40969F}" presName="Name0" presStyleCnt="0">
        <dgm:presLayoutVars>
          <dgm:dir/>
          <dgm:animLvl val="lvl"/>
          <dgm:resizeHandles val="exact"/>
        </dgm:presLayoutVars>
      </dgm:prSet>
      <dgm:spPr/>
    </dgm:pt>
  </dgm:ptLst>
  <dgm:cxnLst>
    <dgm:cxn modelId="{B46BAA4E-0653-4560-BFC0-AA3FB3F40AEF}" type="presOf" srcId="{36801A0F-FB90-45FB-98B7-E8A48D40969F}" destId="{C2C0D5E7-4FD5-42FB-9337-9502F083CF50}" srcOrd="0" destOrd="0" presId="urn:microsoft.com/office/officeart/2005/8/layout/hList1"/>
  </dgm:cxnLst>
  <dgm:bg>
    <a:effectLst>
      <a:softEdge rad="635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01A0F-FB90-45FB-98B7-E8A48D40969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2C0D5E7-4FD5-42FB-9337-9502F083CF50}" type="pres">
      <dgm:prSet presAssocID="{36801A0F-FB90-45FB-98B7-E8A48D40969F}" presName="Name0" presStyleCnt="0">
        <dgm:presLayoutVars>
          <dgm:dir/>
          <dgm:animLvl val="lvl"/>
          <dgm:resizeHandles val="exact"/>
        </dgm:presLayoutVars>
      </dgm:prSet>
      <dgm:spPr/>
    </dgm:pt>
  </dgm:ptLst>
  <dgm:cxnLst>
    <dgm:cxn modelId="{B46BAA4E-0653-4560-BFC0-AA3FB3F40AEF}" type="presOf" srcId="{36801A0F-FB90-45FB-98B7-E8A48D40969F}" destId="{C2C0D5E7-4FD5-42FB-9337-9502F083CF50}" srcOrd="0" destOrd="0" presId="urn:microsoft.com/office/officeart/2005/8/layout/hList1"/>
  </dgm:cxnLst>
  <dgm:bg>
    <a:effectLst>
      <a:softEdge rad="635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801A0F-FB90-45FB-98B7-E8A48D40969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2C0D5E7-4FD5-42FB-9337-9502F083CF50}" type="pres">
      <dgm:prSet presAssocID="{36801A0F-FB90-45FB-98B7-E8A48D40969F}" presName="Name0" presStyleCnt="0">
        <dgm:presLayoutVars>
          <dgm:dir/>
          <dgm:animLvl val="lvl"/>
          <dgm:resizeHandles val="exact"/>
        </dgm:presLayoutVars>
      </dgm:prSet>
      <dgm:spPr/>
    </dgm:pt>
  </dgm:ptLst>
  <dgm:cxnLst>
    <dgm:cxn modelId="{B46BAA4E-0653-4560-BFC0-AA3FB3F40AEF}" type="presOf" srcId="{36801A0F-FB90-45FB-98B7-E8A48D40969F}" destId="{C2C0D5E7-4FD5-42FB-9337-9502F083CF50}" srcOrd="0" destOrd="0" presId="urn:microsoft.com/office/officeart/2005/8/layout/hList1"/>
  </dgm:cxnLst>
  <dgm:bg>
    <a:effectLst>
      <a:softEdge rad="635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801A0F-FB90-45FB-98B7-E8A48D40969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2C0D5E7-4FD5-42FB-9337-9502F083CF50}" type="pres">
      <dgm:prSet presAssocID="{36801A0F-FB90-45FB-98B7-E8A48D40969F}" presName="Name0" presStyleCnt="0">
        <dgm:presLayoutVars>
          <dgm:dir/>
          <dgm:animLvl val="lvl"/>
          <dgm:resizeHandles val="exact"/>
        </dgm:presLayoutVars>
      </dgm:prSet>
      <dgm:spPr/>
    </dgm:pt>
  </dgm:ptLst>
  <dgm:cxnLst>
    <dgm:cxn modelId="{B46BAA4E-0653-4560-BFC0-AA3FB3F40AEF}" type="presOf" srcId="{36801A0F-FB90-45FB-98B7-E8A48D40969F}" destId="{C2C0D5E7-4FD5-42FB-9337-9502F083CF50}" srcOrd="0" destOrd="0" presId="urn:microsoft.com/office/officeart/2005/8/layout/hList1"/>
  </dgm:cxnLst>
  <dgm:bg>
    <a:effectLst>
      <a:softEdge rad="635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6F10B746-B605-4416-B559-E06DF2AF8640}" type="datetimeFigureOut">
              <a:rPr lang="en-US" smtClean="0"/>
              <a:t>3/5/2020</a:t>
            </a:fld>
            <a:endParaRPr lang="en-US"/>
          </a:p>
        </p:txBody>
      </p:sp>
      <p:sp>
        <p:nvSpPr>
          <p:cNvPr id="4" name="Footer Placeholder 3"/>
          <p:cNvSpPr>
            <a:spLocks noGrp="1"/>
          </p:cNvSpPr>
          <p:nvPr>
            <p:ph type="ftr" sz="quarter" idx="2"/>
          </p:nvPr>
        </p:nvSpPr>
        <p:spPr>
          <a:xfrm>
            <a:off x="0" y="8831059"/>
            <a:ext cx="3038604" cy="46534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31059"/>
            <a:ext cx="3038604" cy="465341"/>
          </a:xfrm>
          <a:prstGeom prst="rect">
            <a:avLst/>
          </a:prstGeom>
        </p:spPr>
        <p:txBody>
          <a:bodyPr vert="horz" lIns="91440" tIns="45720" rIns="91440" bIns="45720" rtlCol="0" anchor="b"/>
          <a:lstStyle>
            <a:lvl1pPr algn="r">
              <a:defRPr sz="1200"/>
            </a:lvl1pPr>
          </a:lstStyle>
          <a:p>
            <a:fld id="{0F90EF6B-BE40-4F76-A3C4-C1447841F916}" type="slidenum">
              <a:rPr lang="en-US" smtClean="0"/>
              <a:t>‹#›</a:t>
            </a:fld>
            <a:endParaRPr lang="en-US"/>
          </a:p>
        </p:txBody>
      </p:sp>
    </p:spTree>
    <p:extLst>
      <p:ext uri="{BB962C8B-B14F-4D97-AF65-F5344CB8AC3E}">
        <p14:creationId xmlns:p14="http://schemas.microsoft.com/office/powerpoint/2010/main" val="1586517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C406097A-F933-47D1-B732-87F1F5A7F4EE}" type="datetimeFigureOut">
              <a:rPr lang="en-US" smtClean="0"/>
              <a:t>3/5/2020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22CC68B9-FACF-49E2-833D-AA085258A28C}" type="slidenum">
              <a:rPr lang="en-US" smtClean="0"/>
              <a:t>‹#›</a:t>
            </a:fld>
            <a:endParaRPr lang="en-US"/>
          </a:p>
        </p:txBody>
      </p:sp>
    </p:spTree>
    <p:extLst>
      <p:ext uri="{BB962C8B-B14F-4D97-AF65-F5344CB8AC3E}">
        <p14:creationId xmlns:p14="http://schemas.microsoft.com/office/powerpoint/2010/main" val="174263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8A78C0-DF72-4EA2-B936-230B8414BAA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9469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374501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325954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212871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14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342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49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291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151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54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168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86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1401094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2693700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3465088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3009049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2725559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3475691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2275814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3166560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522889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816009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322480089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31932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1144963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327706589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74892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260837033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2629196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2002638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593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226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740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97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2274041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636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705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003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8415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78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285991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418863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2651400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428343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7263C-89B3-4405-8AE2-166BC995F1B1}" type="slidenum">
              <a:rPr lang="en-US" smtClean="0"/>
              <a:t>‹#›</a:t>
            </a:fld>
            <a:endParaRPr lang="en-US"/>
          </a:p>
        </p:txBody>
      </p:sp>
    </p:spTree>
    <p:extLst>
      <p:ext uri="{BB962C8B-B14F-4D97-AF65-F5344CB8AC3E}">
        <p14:creationId xmlns:p14="http://schemas.microsoft.com/office/powerpoint/2010/main" val="360136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heme" Target="../theme/theme2.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34D0E-678C-42A9-89E6-F74401128741}" type="slidenum">
              <a:rPr lang="en-US" smtClean="0"/>
              <a:t>‹#›</a:t>
            </a:fld>
            <a:endParaRPr lang="en-US"/>
          </a:p>
        </p:txBody>
      </p:sp>
    </p:spTree>
    <p:extLst>
      <p:ext uri="{BB962C8B-B14F-4D97-AF65-F5344CB8AC3E}">
        <p14:creationId xmlns:p14="http://schemas.microsoft.com/office/powerpoint/2010/main" val="22592959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638A5B-1B95-469B-9B3D-5C28F490EED6}" type="datetimeFigureOut">
              <a:rPr lang="en-US" smtClean="0"/>
              <a:t>3/5/2020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E34D0E-678C-42A9-89E6-F74401128741}" type="slidenum">
              <a:rPr lang="en-US" smtClean="0"/>
              <a:t>‹#›</a:t>
            </a:fld>
            <a:endParaRPr lang="en-US"/>
          </a:p>
        </p:txBody>
      </p:sp>
    </p:spTree>
    <p:extLst>
      <p:ext uri="{BB962C8B-B14F-4D97-AF65-F5344CB8AC3E}">
        <p14:creationId xmlns:p14="http://schemas.microsoft.com/office/powerpoint/2010/main" val="27751602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EFD"/>
              </a:clrFrom>
              <a:clrTo>
                <a:srgbClr val="FFFEFD">
                  <a:alpha val="0"/>
                </a:srgbClr>
              </a:clrTo>
            </a:clrChange>
          </a:blip>
          <a:stretch>
            <a:fillRect/>
          </a:stretch>
        </p:blipFill>
        <p:spPr>
          <a:xfrm>
            <a:off x="3930156" y="0"/>
            <a:ext cx="4306455" cy="1885608"/>
          </a:xfrm>
          <a:prstGeom prst="rect">
            <a:avLst/>
          </a:prstGeom>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8796"/>
          <a:stretch/>
        </p:blipFill>
        <p:spPr bwMode="auto">
          <a:xfrm>
            <a:off x="2865685" y="1885608"/>
            <a:ext cx="6435395" cy="203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D07263C-89B3-4405-8AE2-166BC995F1B1}" type="slidenum">
              <a:rPr lang="en-US" smtClean="0"/>
              <a:t>1</a:t>
            </a:fld>
            <a:endParaRPr lang="en-US" dirty="0"/>
          </a:p>
        </p:txBody>
      </p:sp>
      <p:sp>
        <p:nvSpPr>
          <p:cNvPr id="3" name="TextBox 2"/>
          <p:cNvSpPr txBox="1"/>
          <p:nvPr/>
        </p:nvSpPr>
        <p:spPr>
          <a:xfrm>
            <a:off x="1788473" y="4360845"/>
            <a:ext cx="8589818" cy="954107"/>
          </a:xfrm>
          <a:prstGeom prst="rect">
            <a:avLst/>
          </a:prstGeom>
          <a:noFill/>
        </p:spPr>
        <p:txBody>
          <a:bodyPr wrap="square" rtlCol="0">
            <a:spAutoFit/>
          </a:bodyPr>
          <a:lstStyle/>
          <a:p>
            <a:pPr algn="ctr"/>
            <a:r>
              <a:rPr lang="en-US" sz="2800" b="1" i="1" dirty="0">
                <a:solidFill>
                  <a:schemeClr val="bg1"/>
                </a:solidFill>
              </a:rPr>
              <a:t>Abalone poaching in the Overstrand. Key findings and recommendations of the 2018 investigation. </a:t>
            </a:r>
            <a:endParaRPr lang="en-US" sz="28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8793018" y="6105236"/>
            <a:ext cx="3288146" cy="646331"/>
          </a:xfrm>
          <a:prstGeom prst="rect">
            <a:avLst/>
          </a:prstGeom>
          <a:noFill/>
        </p:spPr>
        <p:txBody>
          <a:bodyPr wrap="square" rtlCol="0">
            <a:spAutoFit/>
          </a:bodyPr>
          <a:lstStyle/>
          <a:p>
            <a:r>
              <a:rPr lang="en-US" dirty="0">
                <a:solidFill>
                  <a:schemeClr val="bg1"/>
                </a:solidFill>
              </a:rPr>
              <a:t>Fish Force strategic conversation: 9 &amp; 10 March 2020 </a:t>
            </a:r>
          </a:p>
        </p:txBody>
      </p:sp>
    </p:spTree>
    <p:extLst>
      <p:ext uri="{BB962C8B-B14F-4D97-AF65-F5344CB8AC3E}">
        <p14:creationId xmlns:p14="http://schemas.microsoft.com/office/powerpoint/2010/main" val="102519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2104602" y="2012995"/>
            <a:ext cx="7259885" cy="2092087"/>
          </a:xfrm>
          <a:solidFill>
            <a:schemeClr val="bg1"/>
          </a:solidFill>
          <a:effectLst>
            <a:glow rad="139700">
              <a:schemeClr val="accent3">
                <a:satMod val="175000"/>
                <a:alpha val="40000"/>
              </a:schemeClr>
            </a:glow>
          </a:effectLst>
        </p:spPr>
        <p:txBody>
          <a:bodyPr>
            <a:noAutofit/>
          </a:bodyPr>
          <a:lstStyle/>
          <a:p>
            <a:pPr algn="just">
              <a:lnSpc>
                <a:spcPct val="100000"/>
              </a:lnSpc>
              <a:spcBef>
                <a:spcPts val="600"/>
              </a:spcBef>
            </a:pPr>
            <a:r>
              <a:rPr lang="en-ZA" sz="2000" dirty="0">
                <a:latin typeface="Arial" panose="020B0604020202020204" pitchFamily="34" charset="0"/>
                <a:cs typeface="Arial" panose="020B0604020202020204" pitchFamily="34" charset="0"/>
              </a:rPr>
              <a:t>Registration of rhino and elephant cases vs abalone crimes</a:t>
            </a:r>
          </a:p>
          <a:p>
            <a:pPr algn="just">
              <a:lnSpc>
                <a:spcPct val="100000"/>
              </a:lnSpc>
              <a:spcBef>
                <a:spcPts val="600"/>
              </a:spcBef>
            </a:pPr>
            <a:r>
              <a:rPr lang="en-ZA" sz="2000" dirty="0">
                <a:latin typeface="Arial" panose="020B0604020202020204" pitchFamily="34" charset="0"/>
                <a:cs typeface="Arial" panose="020B0604020202020204" pitchFamily="34" charset="0"/>
              </a:rPr>
              <a:t>National Environment Management Act (NEMA)</a:t>
            </a:r>
          </a:p>
          <a:p>
            <a:pPr algn="just">
              <a:lnSpc>
                <a:spcPct val="100000"/>
              </a:lnSpc>
              <a:spcBef>
                <a:spcPts val="600"/>
              </a:spcBef>
            </a:pPr>
            <a:r>
              <a:rPr lang="en-ZA" sz="2000" dirty="0">
                <a:latin typeface="Arial" panose="020B0604020202020204" pitchFamily="34" charset="0"/>
                <a:cs typeface="Arial" panose="020B0604020202020204" pitchFamily="34" charset="0"/>
              </a:rPr>
              <a:t>National Environmental Management: Biodiversity Act, 2004</a:t>
            </a:r>
          </a:p>
          <a:p>
            <a:pPr algn="just">
              <a:lnSpc>
                <a:spcPct val="100000"/>
              </a:lnSpc>
              <a:spcBef>
                <a:spcPts val="600"/>
              </a:spcBef>
            </a:pPr>
            <a:r>
              <a:rPr lang="en-ZA" sz="2000" dirty="0">
                <a:latin typeface="Arial" panose="020B0604020202020204" pitchFamily="34" charset="0"/>
                <a:cs typeface="Arial" panose="020B0604020202020204" pitchFamily="34" charset="0"/>
              </a:rPr>
              <a:t>Project proposal in Overstrand</a:t>
            </a:r>
          </a:p>
          <a:p>
            <a:pPr algn="just">
              <a:lnSpc>
                <a:spcPct val="100000"/>
              </a:lnSpc>
              <a:spcBef>
                <a:spcPts val="600"/>
              </a:spcBef>
            </a:pPr>
            <a:r>
              <a:rPr lang="en-ZA" sz="2000" dirty="0">
                <a:latin typeface="Arial" panose="020B0604020202020204" pitchFamily="34" charset="0"/>
                <a:cs typeface="Arial" panose="020B0604020202020204" pitchFamily="34" charset="0"/>
              </a:rPr>
              <a:t>Prohibited diving</a:t>
            </a:r>
          </a:p>
          <a:p>
            <a:pPr marL="0" indent="0" algn="just">
              <a:lnSpc>
                <a:spcPct val="100000"/>
              </a:lnSpc>
              <a:spcBef>
                <a:spcPts val="600"/>
              </a:spcBef>
              <a:buNone/>
            </a:pPr>
            <a:endParaRPr lang="en-ZA" sz="1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10" name="Rectangle 9"/>
          <p:cNvSpPr/>
          <p:nvPr/>
        </p:nvSpPr>
        <p:spPr>
          <a:xfrm>
            <a:off x="1133764" y="4503287"/>
            <a:ext cx="9592408" cy="461665"/>
          </a:xfrm>
          <a:prstGeom prst="rect">
            <a:avLst/>
          </a:prstGeom>
        </p:spPr>
        <p:txBody>
          <a:bodyPr wrap="square">
            <a:spAutoFit/>
          </a:bodyPr>
          <a:lstStyle/>
          <a:p>
            <a:pPr marL="45720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txBox="1">
            <a:spLocks/>
          </p:cNvSpPr>
          <p:nvPr/>
        </p:nvSpPr>
        <p:spPr>
          <a:xfrm>
            <a:off x="576761" y="127917"/>
            <a:ext cx="10841626" cy="786667"/>
          </a:xfrm>
          <a:prstGeom prst="rect">
            <a:avLst/>
          </a:prstGeom>
          <a:solidFill>
            <a:schemeClr val="bg1"/>
          </a:solidFill>
          <a:ln>
            <a:solidFill>
              <a:schemeClr val="accent6">
                <a:lumMod val="75000"/>
              </a:schemeClr>
            </a:solidFill>
          </a:ln>
          <a:effectLst>
            <a:glow rad="139700">
              <a:schemeClr val="accent3">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Ability to protect and secure the inhabitants of the Republic (Overstrand) and their property and the ability to uphold and enforce the law</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4892093" y="1245459"/>
            <a:ext cx="1684904" cy="369332"/>
          </a:xfrm>
          <a:prstGeom prst="rect">
            <a:avLst/>
          </a:prstGeom>
          <a:solidFill>
            <a:schemeClr val="bg1"/>
          </a:solidFill>
          <a:effectLst>
            <a:glow rad="101600">
              <a:schemeClr val="accent3">
                <a:satMod val="175000"/>
                <a:alpha val="40000"/>
              </a:scheme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National level</a:t>
            </a:r>
          </a:p>
        </p:txBody>
      </p:sp>
    </p:spTree>
    <p:extLst>
      <p:ext uri="{BB962C8B-B14F-4D97-AF65-F5344CB8AC3E}">
        <p14:creationId xmlns:p14="http://schemas.microsoft.com/office/powerpoint/2010/main" val="63313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1133764" y="1969386"/>
            <a:ext cx="9673737" cy="2285006"/>
          </a:xfrm>
          <a:solidFill>
            <a:schemeClr val="bg1"/>
          </a:solidFill>
          <a:effectLst>
            <a:glow rad="139700">
              <a:schemeClr val="accent3">
                <a:satMod val="175000"/>
                <a:alpha val="40000"/>
              </a:schemeClr>
            </a:glow>
          </a:effectLst>
        </p:spPr>
        <p:txBody>
          <a:bodyPr>
            <a:noAutofit/>
          </a:bodyPr>
          <a:lstStyle/>
          <a:p>
            <a:pPr lvl="0" algn="just"/>
            <a:r>
              <a:rPr lang="en-ZA" sz="2000" dirty="0">
                <a:latin typeface="Arial" panose="020B0604020202020204" pitchFamily="34" charset="0"/>
                <a:cs typeface="Arial" panose="020B0604020202020204" pitchFamily="34" charset="0"/>
              </a:rPr>
              <a:t>200 tons of abalone</a:t>
            </a:r>
            <a:endParaRPr lang="en-US" sz="2000" dirty="0">
              <a:latin typeface="Arial" panose="020B0604020202020204" pitchFamily="34" charset="0"/>
              <a:cs typeface="Arial" panose="020B0604020202020204" pitchFamily="34" charset="0"/>
            </a:endParaRPr>
          </a:p>
          <a:p>
            <a:pPr lvl="0" algn="just"/>
            <a:r>
              <a:rPr lang="en-ZA" sz="2000" dirty="0">
                <a:latin typeface="Arial" panose="020B0604020202020204" pitchFamily="34" charset="0"/>
                <a:cs typeface="Arial" panose="020B0604020202020204" pitchFamily="34" charset="0"/>
              </a:rPr>
              <a:t>Value of R 106 million</a:t>
            </a:r>
            <a:endParaRPr lang="en-US" sz="2000" dirty="0">
              <a:latin typeface="Arial" panose="020B0604020202020204" pitchFamily="34" charset="0"/>
              <a:cs typeface="Arial" panose="020B0604020202020204" pitchFamily="34" charset="0"/>
            </a:endParaRPr>
          </a:p>
          <a:p>
            <a:pPr lvl="0" algn="just"/>
            <a:r>
              <a:rPr lang="en-ZA" sz="2000" dirty="0">
                <a:latin typeface="Arial" panose="020B0604020202020204" pitchFamily="34" charset="0"/>
                <a:cs typeface="Arial" panose="020B0604020202020204" pitchFamily="34" charset="0"/>
              </a:rPr>
              <a:t>The last time that abalone was disposed of was in December 2017</a:t>
            </a:r>
            <a:endParaRPr lang="en-US" sz="2000" dirty="0">
              <a:latin typeface="Arial" panose="020B0604020202020204" pitchFamily="34" charset="0"/>
              <a:cs typeface="Arial" panose="020B0604020202020204" pitchFamily="34" charset="0"/>
            </a:endParaRPr>
          </a:p>
          <a:p>
            <a:pPr algn="just"/>
            <a:r>
              <a:rPr lang="en-ZA" sz="2000" dirty="0">
                <a:latin typeface="Arial" panose="020B0604020202020204" pitchFamily="34" charset="0"/>
                <a:cs typeface="Arial" panose="020B0604020202020204" pitchFamily="34" charset="0"/>
              </a:rPr>
              <a:t>Abalone to the value of R40,170,150.00 have been lost due to various criminal activities</a:t>
            </a:r>
          </a:p>
          <a:p>
            <a:pPr algn="just"/>
            <a:r>
              <a:rPr lang="en-ZA" sz="2000" dirty="0">
                <a:latin typeface="Arial" panose="020B0604020202020204" pitchFamily="34" charset="0"/>
                <a:cs typeface="Arial" panose="020B0604020202020204" pitchFamily="34" charset="0"/>
              </a:rPr>
              <a:t>List of 13 cases</a:t>
            </a:r>
          </a:p>
          <a:p>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p>
            <a:pPr marL="0" indent="0">
              <a:buNone/>
            </a:pPr>
            <a:endParaRPr lang="en-ZA" sz="1400" dirty="0">
              <a:latin typeface="Arial" panose="020B0604020202020204" pitchFamily="34" charset="0"/>
              <a:cs typeface="Arial" panose="020B0604020202020204" pitchFamily="34" charset="0"/>
            </a:endParaRPr>
          </a:p>
          <a:p>
            <a:pPr marL="0" indent="0">
              <a:buNone/>
            </a:pPr>
            <a:r>
              <a:rPr lang="en-ZA"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marL="0" indent="0" algn="just">
              <a:lnSpc>
                <a:spcPct val="100000"/>
              </a:lnSpc>
              <a:spcBef>
                <a:spcPts val="600"/>
              </a:spcBef>
              <a:buNone/>
            </a:pPr>
            <a:endParaRPr lang="en-ZA" sz="1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10" name="Rectangle 9"/>
          <p:cNvSpPr/>
          <p:nvPr/>
        </p:nvSpPr>
        <p:spPr>
          <a:xfrm>
            <a:off x="1133764" y="4503287"/>
            <a:ext cx="9592408" cy="461665"/>
          </a:xfrm>
          <a:prstGeom prst="rect">
            <a:avLst/>
          </a:prstGeom>
        </p:spPr>
        <p:txBody>
          <a:bodyPr wrap="square">
            <a:spAutoFit/>
          </a:bodyPr>
          <a:lstStyle/>
          <a:p>
            <a:pPr marL="45720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txBox="1">
            <a:spLocks/>
          </p:cNvSpPr>
          <p:nvPr/>
        </p:nvSpPr>
        <p:spPr>
          <a:xfrm>
            <a:off x="576761" y="127917"/>
            <a:ext cx="10841626" cy="786667"/>
          </a:xfrm>
          <a:prstGeom prst="rect">
            <a:avLst/>
          </a:prstGeom>
          <a:solidFill>
            <a:schemeClr val="bg1"/>
          </a:solidFill>
          <a:ln>
            <a:solidFill>
              <a:schemeClr val="accent6">
                <a:lumMod val="75000"/>
              </a:schemeClr>
            </a:solidFill>
          </a:ln>
          <a:effectLst>
            <a:glow rad="139700">
              <a:schemeClr val="accent3">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Ability to protect and secure the inhabitants of the Republic (Overstrand) and their property and the ability to uphold and enforce the law</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4299396" y="1266098"/>
            <a:ext cx="3261143" cy="369332"/>
          </a:xfrm>
          <a:prstGeom prst="rect">
            <a:avLst/>
          </a:prstGeom>
          <a:solidFill>
            <a:schemeClr val="bg1"/>
          </a:solidFill>
          <a:effectLst>
            <a:glow rad="101600">
              <a:schemeClr val="accent3">
                <a:satMod val="175000"/>
                <a:alpha val="40000"/>
              </a:scheme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Abalone storage facility</a:t>
            </a:r>
          </a:p>
        </p:txBody>
      </p:sp>
    </p:spTree>
    <p:extLst>
      <p:ext uri="{BB962C8B-B14F-4D97-AF65-F5344CB8AC3E}">
        <p14:creationId xmlns:p14="http://schemas.microsoft.com/office/powerpoint/2010/main" val="3024133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1227578" y="1823417"/>
            <a:ext cx="9713396" cy="2114322"/>
          </a:xfrm>
          <a:solidFill>
            <a:schemeClr val="bg1"/>
          </a:solidFill>
          <a:effectLst>
            <a:glow rad="139700">
              <a:schemeClr val="accent3">
                <a:satMod val="175000"/>
                <a:alpha val="40000"/>
              </a:schemeClr>
            </a:glow>
          </a:effectLst>
        </p:spPr>
        <p:txBody>
          <a:bodyPr>
            <a:noAutofit/>
          </a:bodyPr>
          <a:lstStyle/>
          <a:p>
            <a:pPr algn="just">
              <a:lnSpc>
                <a:spcPct val="100000"/>
              </a:lnSpc>
              <a:spcBef>
                <a:spcPts val="600"/>
              </a:spcBef>
            </a:pPr>
            <a:r>
              <a:rPr lang="en-ZA" sz="2000" dirty="0">
                <a:latin typeface="Arial" panose="020B0604020202020204" pitchFamily="34" charset="0"/>
                <a:cs typeface="Arial" panose="020B0604020202020204" pitchFamily="34" charset="0"/>
              </a:rPr>
              <a:t>Accountability</a:t>
            </a:r>
          </a:p>
          <a:p>
            <a:pPr algn="just">
              <a:lnSpc>
                <a:spcPct val="100000"/>
              </a:lnSpc>
              <a:spcBef>
                <a:spcPts val="600"/>
              </a:spcBef>
            </a:pPr>
            <a:r>
              <a:rPr lang="en-ZA" sz="2000" dirty="0">
                <a:latin typeface="Arial" panose="020B0604020202020204" pitchFamily="34" charset="0"/>
                <a:cs typeface="Arial" panose="020B0604020202020204" pitchFamily="34" charset="0"/>
              </a:rPr>
              <a:t>Capacity</a:t>
            </a:r>
          </a:p>
          <a:p>
            <a:pPr algn="just">
              <a:lnSpc>
                <a:spcPct val="100000"/>
              </a:lnSpc>
              <a:spcBef>
                <a:spcPts val="600"/>
              </a:spcBef>
            </a:pPr>
            <a:r>
              <a:rPr lang="en-ZA" sz="2000" dirty="0">
                <a:latin typeface="Arial" panose="020B0604020202020204" pitchFamily="34" charset="0"/>
                <a:cs typeface="Arial" panose="020B0604020202020204" pitchFamily="34" charset="0"/>
              </a:rPr>
              <a:t>Classification of abalone related crimes</a:t>
            </a:r>
          </a:p>
          <a:p>
            <a:pPr lvl="0"/>
            <a:r>
              <a:rPr lang="en-ZA" sz="2000" dirty="0">
                <a:latin typeface="Arial" panose="020B0604020202020204" pitchFamily="34" charset="0"/>
                <a:cs typeface="Arial" panose="020B0604020202020204" pitchFamily="34" charset="0"/>
              </a:rPr>
              <a:t>Difference between A and B crimes. </a:t>
            </a:r>
          </a:p>
          <a:p>
            <a:pPr lvl="0"/>
            <a:r>
              <a:rPr lang="en-ZA" sz="2000" dirty="0">
                <a:latin typeface="Arial" panose="020B0604020202020204" pitchFamily="34" charset="0"/>
                <a:cs typeface="Arial" panose="020B0604020202020204" pitchFamily="34" charset="0"/>
              </a:rPr>
              <a:t>Focus on abalone related crime</a:t>
            </a:r>
            <a:endParaRPr lang="en-US" sz="2000" dirty="0">
              <a:latin typeface="Arial" panose="020B0604020202020204" pitchFamily="34" charset="0"/>
              <a:cs typeface="Arial" panose="020B0604020202020204" pitchFamily="34" charset="0"/>
            </a:endParaRPr>
          </a:p>
          <a:p>
            <a:pPr algn="just">
              <a:lnSpc>
                <a:spcPct val="100000"/>
              </a:lnSpc>
              <a:spcBef>
                <a:spcPts val="600"/>
              </a:spcBef>
            </a:pPr>
            <a:endParaRPr lang="en-ZA" sz="2000" dirty="0">
              <a:latin typeface="Arial" panose="020B0604020202020204" pitchFamily="34" charset="0"/>
              <a:cs typeface="Arial" panose="020B0604020202020204" pitchFamily="34" charset="0"/>
            </a:endParaRPr>
          </a:p>
          <a:p>
            <a:pPr algn="just">
              <a:lnSpc>
                <a:spcPct val="100000"/>
              </a:lnSpc>
              <a:spcBef>
                <a:spcPts val="600"/>
              </a:spcBef>
            </a:pPr>
            <a:endParaRPr lang="en-ZA"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10" name="Rectangle 9"/>
          <p:cNvSpPr/>
          <p:nvPr/>
        </p:nvSpPr>
        <p:spPr>
          <a:xfrm>
            <a:off x="1133764" y="4503287"/>
            <a:ext cx="9592408" cy="461665"/>
          </a:xfrm>
          <a:prstGeom prst="rect">
            <a:avLst/>
          </a:prstGeom>
        </p:spPr>
        <p:txBody>
          <a:bodyPr wrap="square">
            <a:spAutoFit/>
          </a:bodyPr>
          <a:lstStyle/>
          <a:p>
            <a:pPr marL="45720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txBox="1">
            <a:spLocks/>
          </p:cNvSpPr>
          <p:nvPr/>
        </p:nvSpPr>
        <p:spPr>
          <a:xfrm>
            <a:off x="576761" y="127917"/>
            <a:ext cx="10841626" cy="786667"/>
          </a:xfrm>
          <a:prstGeom prst="rect">
            <a:avLst/>
          </a:prstGeom>
          <a:solidFill>
            <a:schemeClr val="bg1"/>
          </a:solidFill>
          <a:ln>
            <a:solidFill>
              <a:schemeClr val="accent6">
                <a:lumMod val="75000"/>
              </a:schemeClr>
            </a:solidFill>
          </a:ln>
          <a:effectLst>
            <a:glow rad="139700">
              <a:schemeClr val="accent3">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Ability to protect and secure the inhabitants of the Republic (Overstrand) and their property and the ability to uphold and enforce the law</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2497014" y="1110801"/>
            <a:ext cx="7174524" cy="369332"/>
          </a:xfrm>
          <a:prstGeom prst="rect">
            <a:avLst/>
          </a:prstGeom>
          <a:solidFill>
            <a:schemeClr val="bg1"/>
          </a:solidFill>
          <a:effectLst>
            <a:glow rad="101600">
              <a:schemeClr val="accent3">
                <a:satMod val="175000"/>
                <a:alpha val="40000"/>
              </a:scheme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National level: Interview with Provincial Head of Crime Registrar</a:t>
            </a:r>
          </a:p>
        </p:txBody>
      </p:sp>
    </p:spTree>
    <p:extLst>
      <p:ext uri="{BB962C8B-B14F-4D97-AF65-F5344CB8AC3E}">
        <p14:creationId xmlns:p14="http://schemas.microsoft.com/office/powerpoint/2010/main" val="292199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2625830" y="2139416"/>
            <a:ext cx="6983714" cy="1981249"/>
          </a:xfrm>
          <a:solidFill>
            <a:schemeClr val="bg1"/>
          </a:solidFill>
          <a:effectLst>
            <a:glow rad="139700">
              <a:schemeClr val="accent3">
                <a:satMod val="175000"/>
                <a:alpha val="40000"/>
              </a:schemeClr>
            </a:glow>
          </a:effectLst>
        </p:spPr>
        <p:txBody>
          <a:bodyPr>
            <a:noAutofit/>
          </a:bodyPr>
          <a:lstStyle/>
          <a:p>
            <a:pPr lvl="0" algn="just"/>
            <a:r>
              <a:rPr lang="en-ZA" sz="1800" dirty="0">
                <a:latin typeface="Arial" panose="020B0604020202020204" pitchFamily="34" charset="0"/>
                <a:cs typeface="Arial" panose="020B0604020202020204" pitchFamily="34" charset="0"/>
              </a:rPr>
              <a:t>Capacity</a:t>
            </a:r>
          </a:p>
          <a:p>
            <a:pPr lvl="0" algn="just"/>
            <a:r>
              <a:rPr lang="en-ZA" sz="1800" dirty="0">
                <a:latin typeface="Arial" panose="020B0604020202020204" pitchFamily="34" charset="0"/>
                <a:cs typeface="Arial" panose="020B0604020202020204" pitchFamily="34" charset="0"/>
              </a:rPr>
              <a:t>Operations</a:t>
            </a:r>
          </a:p>
          <a:p>
            <a:pPr lvl="0" algn="just"/>
            <a:r>
              <a:rPr lang="en-ZA" sz="1800" dirty="0">
                <a:latin typeface="Arial" panose="020B0604020202020204" pitchFamily="34" charset="0"/>
                <a:cs typeface="Arial" panose="020B0604020202020204" pitchFamily="34" charset="0"/>
              </a:rPr>
              <a:t>Budget</a:t>
            </a:r>
          </a:p>
          <a:p>
            <a:pPr lvl="0" algn="just"/>
            <a:r>
              <a:rPr lang="en-ZA" sz="1800" dirty="0">
                <a:latin typeface="Arial" panose="020B0604020202020204" pitchFamily="34" charset="0"/>
                <a:cs typeface="Arial" panose="020B0604020202020204" pitchFamily="34" charset="0"/>
              </a:rPr>
              <a:t>Relationship with DEA</a:t>
            </a:r>
          </a:p>
          <a:p>
            <a:pPr lvl="0" algn="just"/>
            <a:r>
              <a:rPr lang="en-ZA" sz="1800" dirty="0">
                <a:latin typeface="Arial" panose="020B0604020202020204" pitchFamily="34" charset="0"/>
                <a:cs typeface="Arial" panose="020B0604020202020204" pitchFamily="34" charset="0"/>
              </a:rPr>
              <a:t>Requests for assistance</a:t>
            </a:r>
            <a:endParaRPr lang="en-US" sz="1800" dirty="0">
              <a:latin typeface="Arial" panose="020B0604020202020204" pitchFamily="34" charset="0"/>
              <a:cs typeface="Arial" panose="020B0604020202020204" pitchFamily="34" charset="0"/>
            </a:endParaRPr>
          </a:p>
          <a:p>
            <a:pPr algn="just">
              <a:lnSpc>
                <a:spcPct val="100000"/>
              </a:lnSpc>
              <a:spcBef>
                <a:spcPts val="600"/>
              </a:spcBef>
            </a:pPr>
            <a:endParaRPr lang="en-ZA" sz="2000" dirty="0">
              <a:latin typeface="Arial" panose="020B0604020202020204" pitchFamily="34" charset="0"/>
              <a:cs typeface="Arial" panose="020B0604020202020204" pitchFamily="34" charset="0"/>
            </a:endParaRPr>
          </a:p>
          <a:p>
            <a:pPr algn="just">
              <a:lnSpc>
                <a:spcPct val="100000"/>
              </a:lnSpc>
              <a:spcBef>
                <a:spcPts val="600"/>
              </a:spcBef>
            </a:pPr>
            <a:endParaRPr lang="en-ZA"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10" name="Rectangle 9"/>
          <p:cNvSpPr/>
          <p:nvPr/>
        </p:nvSpPr>
        <p:spPr>
          <a:xfrm>
            <a:off x="1133764" y="4503287"/>
            <a:ext cx="9592408" cy="461665"/>
          </a:xfrm>
          <a:prstGeom prst="rect">
            <a:avLst/>
          </a:prstGeom>
        </p:spPr>
        <p:txBody>
          <a:bodyPr wrap="square">
            <a:spAutoFit/>
          </a:bodyPr>
          <a:lstStyle/>
          <a:p>
            <a:pPr marL="45720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txBox="1">
            <a:spLocks/>
          </p:cNvSpPr>
          <p:nvPr/>
        </p:nvSpPr>
        <p:spPr>
          <a:xfrm>
            <a:off x="576761" y="127917"/>
            <a:ext cx="10841626" cy="786667"/>
          </a:xfrm>
          <a:prstGeom prst="rect">
            <a:avLst/>
          </a:prstGeom>
          <a:solidFill>
            <a:schemeClr val="bg1"/>
          </a:solidFill>
          <a:ln>
            <a:solidFill>
              <a:schemeClr val="accent6">
                <a:lumMod val="75000"/>
              </a:schemeClr>
            </a:solidFill>
          </a:ln>
          <a:effectLst>
            <a:glow rad="139700">
              <a:schemeClr val="accent3">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Ability to protect and secure the inhabitants of the Republic (Overstrand) and their property and the ability to uphold and enforce the law</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2253174" y="1342334"/>
            <a:ext cx="7729026" cy="369332"/>
          </a:xfrm>
          <a:prstGeom prst="rect">
            <a:avLst/>
          </a:prstGeom>
          <a:solidFill>
            <a:schemeClr val="bg1"/>
          </a:solidFill>
          <a:effectLst>
            <a:glow rad="101600">
              <a:schemeClr val="accent3">
                <a:satMod val="175000"/>
                <a:alpha val="40000"/>
              </a:scheme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National level: Interview with Provincial Commander Border Policing</a:t>
            </a:r>
          </a:p>
        </p:txBody>
      </p:sp>
    </p:spTree>
    <p:extLst>
      <p:ext uri="{BB962C8B-B14F-4D97-AF65-F5344CB8AC3E}">
        <p14:creationId xmlns:p14="http://schemas.microsoft.com/office/powerpoint/2010/main" val="142048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6206837" y="2424290"/>
            <a:ext cx="5403273" cy="2979133"/>
          </a:xfrm>
          <a:solidFill>
            <a:schemeClr val="bg1"/>
          </a:solidFill>
          <a:effectLst>
            <a:glow rad="139700">
              <a:schemeClr val="accent3">
                <a:satMod val="175000"/>
                <a:alpha val="40000"/>
              </a:schemeClr>
            </a:glow>
          </a:effectLst>
        </p:spPr>
        <p:txBody>
          <a:bodyPr>
            <a:noAutofit/>
          </a:bodyPr>
          <a:lstStyle/>
          <a:p>
            <a:pPr marL="274320" lvl="1" algn="just">
              <a:lnSpc>
                <a:spcPct val="120000"/>
              </a:lnSpc>
              <a:spcBef>
                <a:spcPts val="600"/>
              </a:spcBef>
            </a:pPr>
            <a:r>
              <a:rPr lang="en-ZA" sz="2000" dirty="0">
                <a:latin typeface="Arial" panose="020B0604020202020204" pitchFamily="34" charset="0"/>
                <a:cs typeface="Arial" panose="020B0604020202020204" pitchFamily="34" charset="0"/>
              </a:rPr>
              <a:t>Specifically Sub Section 16(2) (a), (c), (e), (f) and (g)</a:t>
            </a:r>
          </a:p>
          <a:p>
            <a:pPr marL="274320" lvl="1" algn="just">
              <a:lnSpc>
                <a:spcPct val="120000"/>
              </a:lnSpc>
              <a:spcBef>
                <a:spcPts val="600"/>
              </a:spcBef>
            </a:pPr>
            <a:r>
              <a:rPr lang="en-ZA" sz="2000" dirty="0">
                <a:latin typeface="Arial" panose="020B0604020202020204" pitchFamily="34" charset="0"/>
                <a:cs typeface="Arial" panose="020B0604020202020204" pitchFamily="34" charset="0"/>
              </a:rPr>
              <a:t>Can be classified as organized crime in terms of </a:t>
            </a:r>
            <a:r>
              <a:rPr lang="en-US" sz="2000" dirty="0">
                <a:latin typeface="Arial" panose="020B0604020202020204" pitchFamily="34" charset="0"/>
                <a:cs typeface="Arial" panose="020B0604020202020204" pitchFamily="34" charset="0"/>
              </a:rPr>
              <a:t>Section 16 of the South African Police Service Act, Act 68 of 1995</a:t>
            </a:r>
          </a:p>
          <a:p>
            <a:pPr marL="274320" lvl="1" algn="just">
              <a:lnSpc>
                <a:spcPct val="120000"/>
              </a:lnSpc>
              <a:spcBef>
                <a:spcPts val="600"/>
              </a:spcBef>
            </a:pPr>
            <a:r>
              <a:rPr lang="en-ZA" sz="2000" dirty="0">
                <a:latin typeface="Arial" panose="020B0604020202020204" pitchFamily="34" charset="0"/>
                <a:cs typeface="Arial" panose="020B0604020202020204" pitchFamily="34" charset="0"/>
              </a:rPr>
              <a:t>Projects/network operations relates to abalone poaching.  </a:t>
            </a:r>
            <a:endParaRPr lang="en-US" sz="2000" dirty="0">
              <a:latin typeface="Arial" panose="020B0604020202020204" pitchFamily="34" charset="0"/>
              <a:cs typeface="Arial" panose="020B0604020202020204" pitchFamily="34" charset="0"/>
            </a:endParaRPr>
          </a:p>
          <a:p>
            <a:pPr marL="274320" lvl="1" algn="just">
              <a:lnSpc>
                <a:spcPct val="120000"/>
              </a:lnSpc>
              <a:spcBef>
                <a:spcPts val="600"/>
              </a:spcBef>
            </a:pPr>
            <a:endParaRPr lang="en-US" sz="2000" dirty="0">
              <a:latin typeface="Arial" panose="020B0604020202020204" pitchFamily="34" charset="0"/>
              <a:cs typeface="Arial" panose="020B0604020202020204" pitchFamily="34" charset="0"/>
            </a:endParaRPr>
          </a:p>
          <a:p>
            <a:pPr marL="274320" lvl="1" algn="just">
              <a:lnSpc>
                <a:spcPct val="120000"/>
              </a:lnSpc>
              <a:spcBef>
                <a:spcPts val="600"/>
              </a:spcBef>
            </a:pPr>
            <a:endParaRPr lang="en-ZA" sz="1400" dirty="0">
              <a:latin typeface="Arial" panose="020B0604020202020204" pitchFamily="34" charset="0"/>
              <a:cs typeface="Arial" panose="020B0604020202020204" pitchFamily="34" charset="0"/>
            </a:endParaRPr>
          </a:p>
          <a:p>
            <a:pPr marL="274320" lvl="1" algn="just">
              <a:spcBef>
                <a:spcPts val="600"/>
              </a:spcBef>
            </a:pPr>
            <a:endParaRPr lang="en-ZA" sz="1400" dirty="0">
              <a:latin typeface="Arial" panose="020B0604020202020204" pitchFamily="34" charset="0"/>
              <a:cs typeface="Arial" panose="020B0604020202020204" pitchFamily="34" charset="0"/>
            </a:endParaRPr>
          </a:p>
          <a:p>
            <a:pPr marL="0" lvl="0" indent="0">
              <a:buNone/>
            </a:pPr>
            <a:endParaRPr lang="en-US" sz="1400" dirty="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a:p>
            <a:endParaRPr lang="en-US" sz="1400"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10" name="Rectangle 9"/>
          <p:cNvSpPr/>
          <p:nvPr/>
        </p:nvSpPr>
        <p:spPr>
          <a:xfrm>
            <a:off x="1133764" y="4503287"/>
            <a:ext cx="9592408" cy="461665"/>
          </a:xfrm>
          <a:prstGeom prst="rect">
            <a:avLst/>
          </a:prstGeom>
        </p:spPr>
        <p:txBody>
          <a:bodyPr wrap="square">
            <a:spAutoFit/>
          </a:bodyPr>
          <a:lstStyle/>
          <a:p>
            <a:pPr marL="45720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txBox="1">
            <a:spLocks/>
          </p:cNvSpPr>
          <p:nvPr/>
        </p:nvSpPr>
        <p:spPr>
          <a:xfrm>
            <a:off x="659889" y="127918"/>
            <a:ext cx="10841626" cy="786667"/>
          </a:xfrm>
          <a:prstGeom prst="rect">
            <a:avLst/>
          </a:prstGeom>
          <a:solidFill>
            <a:schemeClr val="bg1"/>
          </a:solidFill>
          <a:ln>
            <a:solidFill>
              <a:schemeClr val="accent6">
                <a:lumMod val="75000"/>
              </a:schemeClr>
            </a:solidFill>
          </a:ln>
          <a:effectLst>
            <a:glow rad="139700">
              <a:schemeClr val="accent3">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Ability to protect and secure the inhabitants of the Republic (Overstrand) and their property and the ability to uphold and enforce the law</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908338" y="1124631"/>
            <a:ext cx="10344727" cy="369332"/>
          </a:xfrm>
          <a:prstGeom prst="rect">
            <a:avLst/>
          </a:prstGeom>
          <a:solidFill>
            <a:schemeClr val="bg1"/>
          </a:solidFill>
          <a:effectLst>
            <a:glow rad="101600">
              <a:schemeClr val="accent3">
                <a:satMod val="175000"/>
                <a:alpha val="40000"/>
              </a:schemeClr>
            </a:glow>
          </a:effectLst>
        </p:spPr>
        <p:txBody>
          <a:bodyPr wrap="square" rtlCol="0">
            <a:spAutoFit/>
          </a:bodyPr>
          <a:lstStyle/>
          <a:p>
            <a:pPr lvl="0">
              <a:defRPr/>
            </a:pP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National level: </a:t>
            </a:r>
            <a:r>
              <a:rPr lang="en-US" b="1" dirty="0">
                <a:latin typeface="Arial" panose="020B0604020202020204" pitchFamily="34" charset="0"/>
                <a:cs typeface="Arial" panose="020B0604020202020204" pitchFamily="34" charset="0"/>
              </a:rPr>
              <a:t>Section 16 of Chapter 6 of the South African Police Service Act, Act 68 of 1995</a:t>
            </a:r>
            <a:endPar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sz="half" idx="2"/>
          </p:nvPr>
        </p:nvPicPr>
        <p:blipFill>
          <a:blip r:embed="rId3"/>
          <a:stretch>
            <a:fillRect/>
          </a:stretch>
        </p:blipFill>
        <p:spPr>
          <a:xfrm>
            <a:off x="572655" y="1704007"/>
            <a:ext cx="5357313" cy="4419701"/>
          </a:xfrm>
          <a:prstGeom prst="rect">
            <a:avLst/>
          </a:prstGeom>
          <a:effectLst>
            <a:glow rad="139700">
              <a:schemeClr val="accent3">
                <a:satMod val="175000"/>
                <a:alpha val="40000"/>
              </a:schemeClr>
            </a:glow>
          </a:effectLst>
        </p:spPr>
      </p:pic>
    </p:spTree>
    <p:extLst>
      <p:ext uri="{BB962C8B-B14F-4D97-AF65-F5344CB8AC3E}">
        <p14:creationId xmlns:p14="http://schemas.microsoft.com/office/powerpoint/2010/main" val="212074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61" y="5926235"/>
            <a:ext cx="1752600" cy="732323"/>
          </a:xfrm>
          <a:prstGeom prst="rect">
            <a:avLst/>
          </a:prstGeom>
          <a:solidFill>
            <a:schemeClr val="accent3">
              <a:lumMod val="20000"/>
              <a:lumOff val="80000"/>
            </a:schemeClr>
          </a:solidFill>
          <a:effectLst>
            <a:glow rad="127000">
              <a:schemeClr val="bg1"/>
            </a:glow>
          </a:effectLst>
        </p:spPr>
      </p:pic>
      <p:sp>
        <p:nvSpPr>
          <p:cNvPr id="4" name="Rectangle 3"/>
          <p:cNvSpPr/>
          <p:nvPr/>
        </p:nvSpPr>
        <p:spPr>
          <a:xfrm>
            <a:off x="2004647" y="2716824"/>
            <a:ext cx="6293184" cy="923330"/>
          </a:xfrm>
          <a:prstGeom prst="rect">
            <a:avLst/>
          </a:prstGeom>
          <a:noFill/>
          <a:effectLst>
            <a:glow rad="101600">
              <a:schemeClr val="accent2">
                <a:satMod val="175000"/>
                <a:alpha val="40000"/>
              </a:schemeClr>
            </a:glow>
          </a:effectLst>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25400">
                  <a:solidFill>
                    <a:schemeClr val="tx1">
                      <a:alpha val="94000"/>
                    </a:schemeClr>
                  </a:solidFill>
                  <a:prstDash val="solid"/>
                </a:ln>
                <a:solidFill>
                  <a:schemeClr val="accent2">
                    <a:lumMod val="60000"/>
                    <a:lumOff val="40000"/>
                  </a:schemeClr>
                </a:solidFill>
                <a:effectLst/>
                <a:uLnTx/>
                <a:uFillTx/>
              </a:rPr>
              <a:t>Recommendations</a:t>
            </a:r>
          </a:p>
        </p:txBody>
      </p:sp>
    </p:spTree>
    <p:extLst>
      <p:ext uri="{BB962C8B-B14F-4D97-AF65-F5344CB8AC3E}">
        <p14:creationId xmlns:p14="http://schemas.microsoft.com/office/powerpoint/2010/main" val="866880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5" name="Content Placeholder 4"/>
          <p:cNvGraphicFramePr>
            <a:graphicFrameLocks noGrp="1"/>
          </p:cNvGraphicFramePr>
          <p:nvPr>
            <p:ph idx="1"/>
            <p:extLst/>
          </p:nvPr>
        </p:nvGraphicFramePr>
        <p:xfrm>
          <a:off x="952500" y="1295401"/>
          <a:ext cx="10408992" cy="5060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713458" y="1517552"/>
            <a:ext cx="10887075" cy="3000821"/>
          </a:xfrm>
          <a:prstGeom prst="rect">
            <a:avLst/>
          </a:prstGeom>
          <a:solidFill>
            <a:schemeClr val="bg1"/>
          </a:solidFill>
          <a:effectLst>
            <a:glow rad="139700">
              <a:schemeClr val="accent4">
                <a:satMod val="175000"/>
                <a:alpha val="40000"/>
              </a:schemeClr>
            </a:glow>
          </a:effectLst>
        </p:spPr>
        <p:txBody>
          <a:bodyPr wrap="square" rtlCol="0">
            <a:spAutoFit/>
          </a:bodyPr>
          <a:lstStyle/>
          <a:p>
            <a:pPr lvl="0" algn="just">
              <a:defRPr/>
            </a:pPr>
            <a:endParaRPr lang="en-ZA" sz="2100" dirty="0">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defRPr/>
            </a:pPr>
            <a:r>
              <a:rPr lang="en-ZA" sz="2100" dirty="0">
                <a:latin typeface="Arial" panose="020B0604020202020204" pitchFamily="34" charset="0"/>
                <a:cs typeface="Arial" panose="020B0604020202020204" pitchFamily="34" charset="0"/>
              </a:rPr>
              <a:t>Concerns of communities, specifically concerning police corruption and the lack of the ability of SAPS to enforce the law, be addressed </a:t>
            </a:r>
          </a:p>
          <a:p>
            <a:pPr marL="457200" lvl="0" indent="-457200" algn="just">
              <a:buFont typeface="Arial" panose="020B0604020202020204" pitchFamily="34" charset="0"/>
              <a:buChar char="•"/>
              <a:defRPr/>
            </a:pPr>
            <a:r>
              <a:rPr lang="en-ZA" sz="2100" dirty="0">
                <a:latin typeface="Arial" panose="020B0604020202020204" pitchFamily="34" charset="0"/>
                <a:cs typeface="Arial" panose="020B0604020202020204" pitchFamily="34" charset="0"/>
              </a:rPr>
              <a:t>Investigate the reasons for the inability of SAPS to investigate crime, and the deteriorating performance of the Detective Service in the Overstrand area</a:t>
            </a:r>
          </a:p>
          <a:p>
            <a:pPr marL="457200" indent="-457200" algn="just">
              <a:buFont typeface="Arial" panose="020B0604020202020204" pitchFamily="34" charset="0"/>
              <a:buChar char="•"/>
              <a:defRPr/>
            </a:pPr>
            <a:r>
              <a:rPr lang="en-ZA" sz="2100" dirty="0">
                <a:latin typeface="Arial" panose="020B0604020202020204" pitchFamily="34" charset="0"/>
                <a:cs typeface="Arial" panose="020B0604020202020204" pitchFamily="34" charset="0"/>
              </a:rPr>
              <a:t>AOP’s for the Overberg Cluster and the four stations be urgently reviewed to ensure it addresses the needs of the communities.  Also AOP’s are compiled before a financial year commences</a:t>
            </a:r>
          </a:p>
          <a:p>
            <a:pPr marL="457200" indent="-457200" algn="just">
              <a:buFont typeface="Arial" panose="020B0604020202020204" pitchFamily="34" charset="0"/>
              <a:buChar char="•"/>
              <a:defRPr/>
            </a:pPr>
            <a:r>
              <a:rPr lang="en-ZA" sz="2100" dirty="0">
                <a:latin typeface="Arial" panose="020B0604020202020204" pitchFamily="34" charset="0"/>
                <a:cs typeface="Arial" panose="020B0604020202020204" pitchFamily="34" charset="0"/>
              </a:rPr>
              <a:t>Attention be given to the vigorous recruitment of reservists </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2059779" y="154764"/>
            <a:ext cx="8194431" cy="1085052"/>
          </a:xfr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a:noAutofit/>
          </a:bodyPr>
          <a:lstStyle/>
          <a:p>
            <a:pPr lvl="2" algn="ctr"/>
            <a:r>
              <a:rPr lang="en-ZA" sz="3200" b="1" dirty="0">
                <a:latin typeface="Arial" panose="020B0604020202020204" pitchFamily="34" charset="0"/>
                <a:cs typeface="Arial" panose="020B0604020202020204" pitchFamily="34" charset="0"/>
              </a:rPr>
              <a:t>RECOMMENDATIONS TO NATIONAL MINISTER OF POLICE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8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5" name="Content Placeholder 4"/>
          <p:cNvGraphicFramePr>
            <a:graphicFrameLocks noGrp="1"/>
          </p:cNvGraphicFramePr>
          <p:nvPr>
            <p:ph idx="1"/>
            <p:extLst/>
          </p:nvPr>
        </p:nvGraphicFramePr>
        <p:xfrm>
          <a:off x="952500" y="1295401"/>
          <a:ext cx="10408992" cy="5060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43117" y="1504662"/>
            <a:ext cx="10887075" cy="4939814"/>
          </a:xfrm>
          <a:prstGeom prst="rect">
            <a:avLst/>
          </a:prstGeom>
          <a:solidFill>
            <a:schemeClr val="bg1"/>
          </a:solidFill>
          <a:effectLst>
            <a:glow rad="139700">
              <a:schemeClr val="accent4">
                <a:satMod val="175000"/>
                <a:alpha val="40000"/>
              </a:schemeClr>
            </a:glow>
          </a:effectLst>
        </p:spPr>
        <p:txBody>
          <a:bodyPr wrap="square" rtlCol="0">
            <a:spAutoFit/>
          </a:bodyPr>
          <a:lstStyle/>
          <a:p>
            <a:pPr marL="457200" lvl="0" indent="-457200" algn="just">
              <a:buFont typeface="Arial" panose="020B0604020202020204" pitchFamily="34" charset="0"/>
              <a:buChar char="•"/>
              <a:defRPr/>
            </a:pPr>
            <a:r>
              <a:rPr lang="en-ZA" sz="2100" dirty="0">
                <a:latin typeface="Arial" panose="020B0604020202020204" pitchFamily="34" charset="0"/>
                <a:cs typeface="Arial" panose="020B0604020202020204" pitchFamily="34" charset="0"/>
              </a:rPr>
              <a:t>Project proposal for the curbing of abalone poaching in the Overstrand area be implemented urgently</a:t>
            </a:r>
          </a:p>
          <a:p>
            <a:pPr marL="457200" lvl="0" indent="-457200" algn="just">
              <a:buFont typeface="Arial" panose="020B0604020202020204" pitchFamily="34" charset="0"/>
              <a:buChar char="•"/>
              <a:defRPr/>
            </a:pPr>
            <a:r>
              <a:rPr lang="en-ZA" sz="2100" dirty="0">
                <a:latin typeface="Arial" panose="020B0604020202020204" pitchFamily="34" charset="0"/>
                <a:cs typeface="Arial" panose="020B0604020202020204" pitchFamily="34" charset="0"/>
              </a:rPr>
              <a:t>Allegations be investigated that State Security had sent out alerts prior to attacks on SAPS and DAFF property</a:t>
            </a:r>
          </a:p>
          <a:p>
            <a:pPr marL="457200" lvl="0" indent="-457200" algn="just">
              <a:buFont typeface="Arial" panose="020B0604020202020204" pitchFamily="34" charset="0"/>
              <a:buChar char="•"/>
              <a:defRPr/>
            </a:pPr>
            <a:r>
              <a:rPr lang="en-ZA" sz="2100" dirty="0">
                <a:latin typeface="Arial" panose="020B0604020202020204" pitchFamily="34" charset="0"/>
                <a:cs typeface="Arial" panose="020B0604020202020204" pitchFamily="34" charset="0"/>
              </a:rPr>
              <a:t>Ensure that the NISCWT be urgently submitted to National Cabinet for approval</a:t>
            </a:r>
          </a:p>
          <a:p>
            <a:pPr marL="457200" lvl="0" indent="-457200" algn="just">
              <a:buFont typeface="Arial" panose="020B0604020202020204" pitchFamily="34" charset="0"/>
              <a:buChar char="•"/>
              <a:defRPr/>
            </a:pPr>
            <a:r>
              <a:rPr lang="en-ZA" sz="2100" dirty="0">
                <a:latin typeface="Arial" panose="020B0604020202020204" pitchFamily="34" charset="0"/>
                <a:cs typeface="Arial" panose="020B0604020202020204" pitchFamily="34" charset="0"/>
              </a:rPr>
              <a:t>The investigation of the cases concerning the loss of abalone be reviewed and prioritized</a:t>
            </a:r>
          </a:p>
          <a:p>
            <a:pPr marL="457200" indent="-457200" algn="just">
              <a:buFont typeface="Arial" panose="020B0604020202020204" pitchFamily="34" charset="0"/>
              <a:buChar char="•"/>
              <a:defRPr/>
            </a:pPr>
            <a:r>
              <a:rPr lang="en-ZA" sz="2100" dirty="0">
                <a:latin typeface="Arial" panose="020B0604020202020204" pitchFamily="34" charset="0"/>
                <a:cs typeface="Arial" panose="020B0604020202020204" pitchFamily="34" charset="0"/>
              </a:rPr>
              <a:t>Abalone related crimes be categorized as organized crime, the same as rhino poaching</a:t>
            </a:r>
          </a:p>
          <a:p>
            <a:pPr marL="457200" indent="-457200" algn="just">
              <a:buFont typeface="Arial" panose="020B0604020202020204" pitchFamily="34" charset="0"/>
              <a:buChar char="•"/>
              <a:defRPr/>
            </a:pPr>
            <a:r>
              <a:rPr lang="en-US" sz="2100" dirty="0">
                <a:latin typeface="Arial" panose="020B0604020202020204" pitchFamily="34" charset="0"/>
                <a:cs typeface="Arial" panose="020B0604020202020204" pitchFamily="34" charset="0"/>
              </a:rPr>
              <a:t>Possibility be investigated to establish a crime prevention water wing to police small harbors</a:t>
            </a:r>
          </a:p>
          <a:p>
            <a:pPr marL="457200" indent="-457200" algn="just">
              <a:buFont typeface="Arial" panose="020B0604020202020204" pitchFamily="34" charset="0"/>
              <a:buChar char="•"/>
              <a:defRPr/>
            </a:pPr>
            <a:r>
              <a:rPr lang="en-ZA" sz="2100" dirty="0">
                <a:latin typeface="Arial" panose="020B0604020202020204" pitchFamily="34" charset="0"/>
                <a:cs typeface="Arial" panose="020B0604020202020204" pitchFamily="34" charset="0"/>
              </a:rPr>
              <a:t>Ensure that projects in relation to abalone poaching are initiated and investigated by the Organized Crime Unit of SAPS </a:t>
            </a:r>
          </a:p>
          <a:p>
            <a:pPr marL="457200" indent="-457200" algn="just">
              <a:buFont typeface="Arial" panose="020B0604020202020204" pitchFamily="34" charset="0"/>
              <a:buChar char="•"/>
              <a:defRPr/>
            </a:pPr>
            <a:r>
              <a:rPr lang="en-ZA" sz="2100" dirty="0">
                <a:latin typeface="Arial" panose="020B0604020202020204" pitchFamily="34" charset="0"/>
                <a:cs typeface="Arial" panose="020B0604020202020204" pitchFamily="34" charset="0"/>
              </a:rPr>
              <a:t>Possible establishment of an Environmental Court be considered in consultation with the National Minister of Justice and Constitutional Development </a:t>
            </a:r>
            <a:endParaRPr lang="en-ZA" dirty="0"/>
          </a:p>
        </p:txBody>
      </p:sp>
      <p:sp>
        <p:nvSpPr>
          <p:cNvPr id="9" name="Title 1"/>
          <p:cNvSpPr>
            <a:spLocks noGrp="1"/>
          </p:cNvSpPr>
          <p:nvPr>
            <p:ph type="title"/>
          </p:nvPr>
        </p:nvSpPr>
        <p:spPr>
          <a:xfrm>
            <a:off x="2059780" y="168391"/>
            <a:ext cx="8194431" cy="1085052"/>
          </a:xfr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a:noAutofit/>
          </a:bodyPr>
          <a:lstStyle/>
          <a:p>
            <a:pPr lvl="2" algn="ctr"/>
            <a:r>
              <a:rPr lang="en-ZA" sz="3200" b="1" dirty="0">
                <a:latin typeface="Arial" panose="020B0604020202020204" pitchFamily="34" charset="0"/>
                <a:cs typeface="Arial" panose="020B0604020202020204" pitchFamily="34" charset="0"/>
              </a:rPr>
              <a:t>RECOMMENDATIONS TO NATIONAL MINISTER OF POLICE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14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5" name="Content Placeholder 4"/>
          <p:cNvGraphicFramePr>
            <a:graphicFrameLocks noGrp="1"/>
          </p:cNvGraphicFramePr>
          <p:nvPr>
            <p:ph idx="1"/>
            <p:extLst/>
          </p:nvPr>
        </p:nvGraphicFramePr>
        <p:xfrm>
          <a:off x="952500" y="1295401"/>
          <a:ext cx="10408992" cy="5060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16741" y="1522247"/>
            <a:ext cx="10887075" cy="3785652"/>
          </a:xfrm>
          <a:prstGeom prst="rect">
            <a:avLst/>
          </a:prstGeom>
          <a:solidFill>
            <a:schemeClr val="bg1"/>
          </a:solidFill>
          <a:effectLst>
            <a:glow rad="139700">
              <a:schemeClr val="accent3">
                <a:satMod val="175000"/>
                <a:alpha val="40000"/>
              </a:schemeClr>
            </a:glow>
          </a:effectLst>
        </p:spPr>
        <p:txBody>
          <a:bodyPr wrap="square" rtlCol="0">
            <a:spAutoFit/>
          </a:bodyPr>
          <a:lstStyle/>
          <a:p>
            <a:pPr marL="457200" lvl="0" indent="-457200" algn="just">
              <a:buFont typeface="Arial" panose="020B0604020202020204" pitchFamily="34" charset="0"/>
              <a:buChar char="•"/>
              <a:defRPr/>
            </a:pPr>
            <a:r>
              <a:rPr lang="fr-FR" sz="2400" dirty="0">
                <a:latin typeface="Arial" panose="020B0604020202020204" pitchFamily="34" charset="0"/>
                <a:cs typeface="Arial" panose="020B0604020202020204" pitchFamily="34" charset="0"/>
              </a:rPr>
              <a:t>Provincial Minister of </a:t>
            </a:r>
            <a:r>
              <a:rPr lang="en-ZA" sz="2400" dirty="0">
                <a:latin typeface="Arial" panose="020B0604020202020204" pitchFamily="34" charset="0"/>
                <a:cs typeface="Arial" panose="020B0604020202020204" pitchFamily="34" charset="0"/>
              </a:rPr>
              <a:t>Environmental Affairs address the backlog concerning the disposal of abalone at the storage facilities with the National Minister of Environmental Affairs and Fisheries</a:t>
            </a:r>
          </a:p>
          <a:p>
            <a:pPr marL="457200" lvl="0" indent="-457200" algn="just">
              <a:buFont typeface="Arial" panose="020B0604020202020204" pitchFamily="34" charset="0"/>
              <a:buChar char="•"/>
              <a:defRPr/>
            </a:pPr>
            <a:r>
              <a:rPr lang="en-ZA" sz="2400" dirty="0">
                <a:latin typeface="Arial" panose="020B0604020202020204" pitchFamily="34" charset="0"/>
                <a:cs typeface="Arial" panose="020B0604020202020204" pitchFamily="34" charset="0"/>
              </a:rPr>
              <a:t>DOCS ensure an urgent improvement in the recruitment of accredited NHW structures in the Overstrand area</a:t>
            </a:r>
            <a:endParaRPr kumimoji="0" lang="en-ZA"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defRPr/>
            </a:pPr>
            <a:r>
              <a:rPr lang="en-ZA" sz="2400" dirty="0">
                <a:latin typeface="Arial" panose="020B0604020202020204" pitchFamily="34" charset="0"/>
                <a:cs typeface="Arial" panose="020B0604020202020204" pitchFamily="34" charset="0"/>
              </a:rPr>
              <a:t>DOCS review the public needs and priority process to ensure SAPS act to the needs identified during the consultation processes</a:t>
            </a:r>
          </a:p>
          <a:p>
            <a:pPr marL="457200" lvl="0" indent="-457200" algn="just">
              <a:buFont typeface="Arial" panose="020B0604020202020204" pitchFamily="34" charset="0"/>
              <a:buChar char="•"/>
              <a:defRPr/>
            </a:pPr>
            <a:r>
              <a:rPr lang="en-ZA" sz="2400" dirty="0">
                <a:latin typeface="Arial" panose="020B0604020202020204" pitchFamily="34" charset="0"/>
                <a:cs typeface="Arial" panose="020B0604020202020204" pitchFamily="34" charset="0"/>
              </a:rPr>
              <a:t>DOCS, in conjunction with other Provincial Government Departments, consider the establishment of community safety forums in all municipal areas</a:t>
            </a:r>
            <a:r>
              <a:rPr kumimoji="0" lang="en-ZA"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sp>
        <p:nvSpPr>
          <p:cNvPr id="9" name="Title 1"/>
          <p:cNvSpPr>
            <a:spLocks noGrp="1"/>
          </p:cNvSpPr>
          <p:nvPr>
            <p:ph type="title"/>
          </p:nvPr>
        </p:nvSpPr>
        <p:spPr>
          <a:xfrm>
            <a:off x="870438" y="168391"/>
            <a:ext cx="10483362" cy="1085052"/>
          </a:xfrm>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a:noAutofit/>
          </a:bodyPr>
          <a:lstStyle/>
          <a:p>
            <a:pPr lvl="2" algn="ctr"/>
            <a:r>
              <a:rPr lang="en-ZA" sz="3200" b="1" dirty="0">
                <a:latin typeface="Arial" panose="020B0604020202020204" pitchFamily="34" charset="0"/>
                <a:cs typeface="Arial" panose="020B0604020202020204" pitchFamily="34" charset="0"/>
              </a:rPr>
              <a:t>RECOMMENDATIONS </a:t>
            </a:r>
            <a:r>
              <a:rPr lang="en-ZA" sz="3200" b="1" dirty="0">
                <a:solidFill>
                  <a:schemeClr val="dk1"/>
                </a:solidFill>
                <a:latin typeface="Arial" panose="020B0604020202020204" pitchFamily="34" charset="0"/>
                <a:cs typeface="Arial" panose="020B0604020202020204" pitchFamily="34" charset="0"/>
              </a:rPr>
              <a:t>DIRECTED TO WESTERN CAPE GOVERNMENT DEPARTMENTS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39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5" name="Content Placeholder 4"/>
          <p:cNvGraphicFramePr>
            <a:graphicFrameLocks noGrp="1"/>
          </p:cNvGraphicFramePr>
          <p:nvPr>
            <p:ph idx="1"/>
            <p:extLst/>
          </p:nvPr>
        </p:nvGraphicFramePr>
        <p:xfrm>
          <a:off x="952500" y="1295401"/>
          <a:ext cx="10408992" cy="5060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1768985" y="793752"/>
            <a:ext cx="8764199" cy="5123405"/>
          </a:xfrm>
          <a:prstGeom prst="rect">
            <a:avLst/>
          </a:prstGeom>
        </p:spPr>
      </p:pic>
    </p:spTree>
    <p:extLst>
      <p:ext uri="{BB962C8B-B14F-4D97-AF65-F5344CB8AC3E}">
        <p14:creationId xmlns:p14="http://schemas.microsoft.com/office/powerpoint/2010/main" val="23329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4599" y="233472"/>
            <a:ext cx="8596668" cy="675271"/>
          </a:xfrm>
          <a:solidFill>
            <a:schemeClr val="bg1"/>
          </a:solidFill>
          <a:effectLst>
            <a:glow rad="139700">
              <a:schemeClr val="accent2">
                <a:satMod val="175000"/>
                <a:alpha val="40000"/>
              </a:schemeClr>
            </a:glow>
          </a:effectLst>
        </p:spPr>
        <p:txBody>
          <a:bodyPr>
            <a:normAutofit fontScale="90000"/>
          </a:bodyPr>
          <a:lstStyle/>
          <a:p>
            <a:pPr algn="ctr"/>
            <a:r>
              <a:rPr lang="en-US" b="1" dirty="0">
                <a:latin typeface="Arial" panose="020B0604020202020204" pitchFamily="34" charset="0"/>
                <a:cs typeface="Arial" panose="020B0604020202020204" pitchFamily="34" charset="0"/>
              </a:rPr>
              <a:t>BACKGROUND</a:t>
            </a:r>
            <a:endParaRPr lang="en-US" dirty="0"/>
          </a:p>
        </p:txBody>
      </p:sp>
      <p:sp>
        <p:nvSpPr>
          <p:cNvPr id="4" name="Content Placeholder 6"/>
          <p:cNvSpPr>
            <a:spLocks noGrp="1"/>
          </p:cNvSpPr>
          <p:nvPr>
            <p:ph idx="1"/>
          </p:nvPr>
        </p:nvSpPr>
        <p:spPr>
          <a:xfrm>
            <a:off x="782842" y="1459523"/>
            <a:ext cx="10676466" cy="2853859"/>
          </a:xfrm>
          <a:solidFill>
            <a:schemeClr val="bg1"/>
          </a:solidFill>
          <a:effectLst>
            <a:glow rad="101600">
              <a:schemeClr val="accent2">
                <a:satMod val="175000"/>
                <a:alpha val="40000"/>
              </a:schemeClr>
            </a:glow>
          </a:effectLst>
        </p:spPr>
        <p:txBody>
          <a:bodyPr>
            <a:normAutofit/>
          </a:bodyPr>
          <a:lstStyle/>
          <a:p>
            <a:pPr marL="285750" indent="-285750" algn="just">
              <a:buFont typeface="Wingdings" pitchFamily="2" charset="2"/>
              <a:buChar char="v"/>
            </a:pPr>
            <a:r>
              <a:rPr lang="en-ZA" sz="2800" dirty="0">
                <a:latin typeface="Arial" panose="020B0604020202020204" pitchFamily="34" charset="0"/>
                <a:cs typeface="Arial" panose="020B0604020202020204" pitchFamily="34" charset="0"/>
              </a:rPr>
              <a:t>Relates to Gansbaai, Hermanus, Kleinmond and Stanford SAPS</a:t>
            </a:r>
          </a:p>
          <a:p>
            <a:pPr marL="285750" indent="-285750" algn="just">
              <a:buFont typeface="Wingdings" pitchFamily="2" charset="2"/>
              <a:buChar char="v"/>
            </a:pPr>
            <a:r>
              <a:rPr lang="en-ZA" sz="2800" dirty="0">
                <a:latin typeface="Arial" panose="020B0604020202020204" pitchFamily="34" charset="0"/>
                <a:cs typeface="Arial" panose="020B0604020202020204" pitchFamily="34" charset="0"/>
              </a:rPr>
              <a:t>SAPS unable to perform their mandate in terms of Section 205(3) of the Constitution of South Africa (Act 108 of 1996)</a:t>
            </a:r>
          </a:p>
          <a:p>
            <a:pPr marL="285750" indent="-285750" algn="just">
              <a:buFont typeface="Wingdings" pitchFamily="2" charset="2"/>
              <a:buChar char="v"/>
            </a:pPr>
            <a:r>
              <a:rPr lang="en-ZA" dirty="0">
                <a:latin typeface="Arial" panose="020B0604020202020204" pitchFamily="34" charset="0"/>
                <a:cs typeface="Arial" panose="020B0604020202020204" pitchFamily="34" charset="0"/>
              </a:rPr>
              <a:t>Specifically in relation to:</a:t>
            </a:r>
          </a:p>
          <a:p>
            <a:pPr lvl="1" algn="just">
              <a:buFont typeface="Wingdings" panose="05000000000000000000" pitchFamily="2" charset="2"/>
              <a:buChar char="§"/>
            </a:pPr>
            <a:r>
              <a:rPr lang="en-ZA" dirty="0">
                <a:latin typeface="Arial" panose="020B0604020202020204" pitchFamily="34" charset="0"/>
                <a:cs typeface="Arial" panose="020B0604020202020204" pitchFamily="34" charset="0"/>
              </a:rPr>
              <a:t>Abalone poaching</a:t>
            </a:r>
          </a:p>
          <a:p>
            <a:pPr lvl="1" algn="just">
              <a:buFont typeface="Wingdings" panose="05000000000000000000" pitchFamily="2" charset="2"/>
              <a:buChar char="§"/>
            </a:pPr>
            <a:r>
              <a:rPr lang="en-ZA" dirty="0">
                <a:latin typeface="Arial" panose="020B0604020202020204" pitchFamily="34" charset="0"/>
                <a:cs typeface="Arial" panose="020B0604020202020204" pitchFamily="34" charset="0"/>
              </a:rPr>
              <a:t>Public Protests </a:t>
            </a: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3" name="Slide Number Placeholder 2"/>
          <p:cNvSpPr>
            <a:spLocks noGrp="1"/>
          </p:cNvSpPr>
          <p:nvPr>
            <p:ph type="sldNum" sz="quarter" idx="12"/>
          </p:nvPr>
        </p:nvSpPr>
        <p:spPr/>
        <p:txBody>
          <a:bodyPr/>
          <a:lstStyle/>
          <a:p>
            <a:fld id="{7BCD5D11-AE69-499F-981D-2F810A60E5D8}" type="slidenum">
              <a:rPr lang="en-US" b="1" smtClean="0"/>
              <a:t>2</a:t>
            </a:fld>
            <a:endParaRPr lang="en-US" dirty="0"/>
          </a:p>
        </p:txBody>
      </p:sp>
    </p:spTree>
    <p:extLst>
      <p:ext uri="{BB962C8B-B14F-4D97-AF65-F5344CB8AC3E}">
        <p14:creationId xmlns:p14="http://schemas.microsoft.com/office/powerpoint/2010/main" val="76724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61" y="5926235"/>
            <a:ext cx="1752600" cy="732323"/>
          </a:xfrm>
          <a:prstGeom prst="rect">
            <a:avLst/>
          </a:prstGeom>
          <a:solidFill>
            <a:schemeClr val="accent3">
              <a:lumMod val="20000"/>
              <a:lumOff val="80000"/>
            </a:schemeClr>
          </a:solidFill>
          <a:effectLst>
            <a:glow rad="127000">
              <a:schemeClr val="bg1"/>
            </a:glow>
          </a:effectLst>
        </p:spPr>
      </p:pic>
      <p:sp>
        <p:nvSpPr>
          <p:cNvPr id="2" name="Rectangle 1"/>
          <p:cNvSpPr/>
          <p:nvPr/>
        </p:nvSpPr>
        <p:spPr>
          <a:xfrm>
            <a:off x="719013" y="2130497"/>
            <a:ext cx="9031657" cy="2308324"/>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r>
              <a:rPr lang="en-ZA" sz="3600" b="1" dirty="0">
                <a:ln w="22225">
                  <a:solidFill>
                    <a:schemeClr val="tx1"/>
                  </a:solidFill>
                  <a:prstDash val="solid"/>
                </a:ln>
                <a:solidFill>
                  <a:schemeClr val="accent2">
                    <a:lumMod val="40000"/>
                    <a:lumOff val="60000"/>
                  </a:schemeClr>
                </a:solidFill>
              </a:rPr>
              <a:t>Ability to protect and secure the </a:t>
            </a:r>
          </a:p>
          <a:p>
            <a:r>
              <a:rPr lang="en-ZA" sz="3600" b="1" dirty="0">
                <a:ln w="22225">
                  <a:solidFill>
                    <a:schemeClr val="tx1"/>
                  </a:solidFill>
                  <a:prstDash val="solid"/>
                </a:ln>
                <a:solidFill>
                  <a:schemeClr val="accent2">
                    <a:lumMod val="40000"/>
                    <a:lumOff val="60000"/>
                  </a:schemeClr>
                </a:solidFill>
              </a:rPr>
              <a:t>Inhabitants of the Republic (Overstrand) </a:t>
            </a:r>
          </a:p>
          <a:p>
            <a:r>
              <a:rPr lang="en-ZA" sz="3600" b="1" dirty="0">
                <a:ln w="22225">
                  <a:solidFill>
                    <a:schemeClr val="tx1"/>
                  </a:solidFill>
                  <a:prstDash val="solid"/>
                </a:ln>
                <a:solidFill>
                  <a:schemeClr val="accent2">
                    <a:lumMod val="40000"/>
                    <a:lumOff val="60000"/>
                  </a:schemeClr>
                </a:solidFill>
              </a:rPr>
              <a:t>and their property and the ability to uphold and enforce the law</a:t>
            </a:r>
            <a:endParaRPr lang="en-US" sz="3600" b="1" dirty="0">
              <a:ln w="22225">
                <a:solidFill>
                  <a:schemeClr val="tx1"/>
                </a:solidFill>
                <a:prstDash val="solid"/>
              </a:ln>
              <a:solidFill>
                <a:schemeClr val="accent2">
                  <a:lumMod val="40000"/>
                  <a:lumOff val="60000"/>
                </a:schemeClr>
              </a:solidFill>
            </a:endParaRPr>
          </a:p>
        </p:txBody>
      </p:sp>
      <p:sp>
        <p:nvSpPr>
          <p:cNvPr id="3" name="Rectangle 2"/>
          <p:cNvSpPr/>
          <p:nvPr/>
        </p:nvSpPr>
        <p:spPr>
          <a:xfrm>
            <a:off x="3157457" y="1238802"/>
            <a:ext cx="2622834" cy="769441"/>
          </a:xfrm>
          <a:prstGeom prst="rect">
            <a:avLst/>
          </a:prstGeom>
        </p:spPr>
        <p:txBody>
          <a:bodyPr wrap="none">
            <a:spAutoFit/>
          </a:bodyPr>
          <a:lstStyle/>
          <a:p>
            <a:pPr algn="ctr"/>
            <a:r>
              <a:rPr lang="en-ZA" sz="4400" b="1" kern="0" dirty="0">
                <a:ln w="25400">
                  <a:solidFill>
                    <a:schemeClr val="tx1">
                      <a:alpha val="94000"/>
                    </a:schemeClr>
                  </a:solidFill>
                </a:ln>
                <a:solidFill>
                  <a:schemeClr val="accent2">
                    <a:lumMod val="60000"/>
                    <a:lumOff val="40000"/>
                  </a:schemeClr>
                </a:solidFill>
              </a:rPr>
              <a:t>Mandate</a:t>
            </a:r>
            <a:r>
              <a:rPr lang="en-ZA" sz="4400" b="1" dirty="0">
                <a:ln w="25400">
                  <a:solidFill>
                    <a:schemeClr val="tx1">
                      <a:alpha val="94000"/>
                    </a:schemeClr>
                  </a:solidFill>
                </a:ln>
                <a:solidFill>
                  <a:schemeClr val="accent2">
                    <a:lumMod val="60000"/>
                    <a:lumOff val="40000"/>
                  </a:schemeClr>
                </a:solidFill>
              </a:rPr>
              <a:t>:</a:t>
            </a:r>
          </a:p>
        </p:txBody>
      </p:sp>
    </p:spTree>
    <p:extLst>
      <p:ext uri="{BB962C8B-B14F-4D97-AF65-F5344CB8AC3E}">
        <p14:creationId xmlns:p14="http://schemas.microsoft.com/office/powerpoint/2010/main" val="197475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12" name="Content Placeholder 11"/>
          <p:cNvSpPr>
            <a:spLocks noGrp="1"/>
          </p:cNvSpPr>
          <p:nvPr>
            <p:ph sz="half" idx="1"/>
          </p:nvPr>
        </p:nvSpPr>
        <p:spPr>
          <a:xfrm>
            <a:off x="778622" y="1770112"/>
            <a:ext cx="10498149" cy="3958005"/>
          </a:xfrm>
          <a:solidFill>
            <a:schemeClr val="bg1"/>
          </a:solidFill>
          <a:effectLst>
            <a:glow rad="139700">
              <a:schemeClr val="accent3">
                <a:satMod val="175000"/>
                <a:alpha val="40000"/>
              </a:schemeClr>
            </a:glow>
          </a:effectLst>
        </p:spPr>
        <p:txBody>
          <a:bodyPr>
            <a:normAutofit fontScale="55000" lnSpcReduction="20000"/>
          </a:bodyPr>
          <a:lstStyle/>
          <a:p>
            <a:pPr algn="just"/>
            <a:r>
              <a:rPr lang="en-US" sz="4000" dirty="0">
                <a:latin typeface="Arial" panose="020B0604020202020204" pitchFamily="34" charset="0"/>
                <a:cs typeface="Arial" panose="020B0604020202020204" pitchFamily="34" charset="0"/>
              </a:rPr>
              <a:t> </a:t>
            </a:r>
            <a:r>
              <a:rPr lang="en-US" sz="4500" dirty="0">
                <a:latin typeface="Arial" panose="020B0604020202020204" pitchFamily="34" charset="0"/>
                <a:cs typeface="Arial" panose="020B0604020202020204" pitchFamily="34" charset="0"/>
              </a:rPr>
              <a:t>Found opposite than required in SAPS Act</a:t>
            </a:r>
          </a:p>
          <a:p>
            <a:pPr marL="274320" lvl="1" indent="-274320">
              <a:lnSpc>
                <a:spcPct val="120000"/>
              </a:lnSpc>
              <a:spcBef>
                <a:spcPts val="0"/>
              </a:spcBef>
            </a:pPr>
            <a:r>
              <a:rPr lang="en-US" sz="4500" dirty="0">
                <a:latin typeface="Arial" panose="020B0604020202020204" pitchFamily="34" charset="0"/>
                <a:cs typeface="Arial" panose="020B0604020202020204" pitchFamily="34" charset="0"/>
              </a:rPr>
              <a:t>Station AOP’s were all </a:t>
            </a:r>
            <a:r>
              <a:rPr lang="en-ZA" sz="4500" dirty="0">
                <a:latin typeface="Arial" panose="020B0604020202020204" pitchFamily="34" charset="0"/>
                <a:cs typeface="Arial" panose="020B0604020202020204" pitchFamily="34" charset="0"/>
              </a:rPr>
              <a:t>in the same format </a:t>
            </a:r>
          </a:p>
          <a:p>
            <a:pPr marL="274320" lvl="1" indent="-274320">
              <a:lnSpc>
                <a:spcPct val="120000"/>
              </a:lnSpc>
              <a:spcBef>
                <a:spcPts val="0"/>
              </a:spcBef>
            </a:pPr>
            <a:r>
              <a:rPr lang="en-ZA" sz="4500" dirty="0">
                <a:latin typeface="Arial" panose="020B0604020202020204" pitchFamily="34" charset="0"/>
                <a:cs typeface="Arial" panose="020B0604020202020204" pitchFamily="34" charset="0"/>
              </a:rPr>
              <a:t>The second objective statement refers to addressing the contributors to crime – provincial generators. Drugs, liquor, firearms and vehicles are listed. </a:t>
            </a:r>
          </a:p>
          <a:p>
            <a:pPr marL="274320" lvl="1" indent="-274320">
              <a:lnSpc>
                <a:spcPct val="120000"/>
              </a:lnSpc>
              <a:spcBef>
                <a:spcPts val="0"/>
              </a:spcBef>
            </a:pPr>
            <a:r>
              <a:rPr lang="en-ZA" sz="4500" dirty="0">
                <a:latin typeface="Arial" panose="020B0604020202020204" pitchFamily="34" charset="0"/>
                <a:cs typeface="Arial" panose="020B0604020202020204" pitchFamily="34" charset="0"/>
              </a:rPr>
              <a:t>No actions against gang leaders or organized crime syndicates are indicated in any AOP </a:t>
            </a:r>
            <a:endParaRPr lang="en-US" sz="4500" dirty="0">
              <a:latin typeface="Arial" panose="020B0604020202020204" pitchFamily="34" charset="0"/>
              <a:cs typeface="Arial" panose="020B0604020202020204" pitchFamily="34" charset="0"/>
            </a:endParaRPr>
          </a:p>
          <a:p>
            <a:pPr marL="274320" lvl="1" indent="-274320">
              <a:lnSpc>
                <a:spcPct val="120000"/>
              </a:lnSpc>
              <a:spcBef>
                <a:spcPts val="0"/>
              </a:spcBef>
            </a:pPr>
            <a:r>
              <a:rPr lang="en-ZA" sz="4500" dirty="0">
                <a:latin typeface="Arial" panose="020B0604020202020204" pitchFamily="34" charset="0"/>
                <a:cs typeface="Arial" panose="020B0604020202020204" pitchFamily="34" charset="0"/>
              </a:rPr>
              <a:t>The 2019/2020 AOP’s was not assessed as the Office of the Provincial Commissioner indicated that: “</a:t>
            </a:r>
            <a:r>
              <a:rPr lang="en-ZA" sz="4500" i="1" dirty="0">
                <a:latin typeface="Arial" panose="020B0604020202020204" pitchFamily="34" charset="0"/>
                <a:cs typeface="Arial" panose="020B0604020202020204" pitchFamily="34" charset="0"/>
              </a:rPr>
              <a:t>it has not been finalized and is still in draft format awaiting the finalized targets</a:t>
            </a:r>
            <a:r>
              <a:rPr lang="en-ZA" sz="4500" dirty="0">
                <a:latin typeface="Arial" panose="020B0604020202020204" pitchFamily="34" charset="0"/>
                <a:cs typeface="Arial" panose="020B0604020202020204" pitchFamily="34" charset="0"/>
              </a:rPr>
              <a:t>”.  </a:t>
            </a:r>
            <a:endParaRPr lang="en-US" sz="45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10" name="Rectangle 9"/>
          <p:cNvSpPr/>
          <p:nvPr/>
        </p:nvSpPr>
        <p:spPr>
          <a:xfrm>
            <a:off x="1133764" y="4503287"/>
            <a:ext cx="9592408" cy="461665"/>
          </a:xfrm>
          <a:prstGeom prst="rect">
            <a:avLst/>
          </a:prstGeom>
        </p:spPr>
        <p:txBody>
          <a:bodyPr wrap="square">
            <a:spAutoFit/>
          </a:bodyPr>
          <a:lstStyle/>
          <a:p>
            <a:pPr marL="45720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txBox="1">
            <a:spLocks/>
          </p:cNvSpPr>
          <p:nvPr/>
        </p:nvSpPr>
        <p:spPr>
          <a:xfrm>
            <a:off x="603382" y="220280"/>
            <a:ext cx="10841626" cy="786667"/>
          </a:xfrm>
          <a:prstGeom prst="rect">
            <a:avLst/>
          </a:prstGeom>
          <a:solidFill>
            <a:schemeClr val="bg1"/>
          </a:solidFill>
          <a:ln>
            <a:solidFill>
              <a:schemeClr val="accent6">
                <a:lumMod val="75000"/>
              </a:schemeClr>
            </a:solidFill>
          </a:ln>
          <a:effectLst>
            <a:glow rad="139700">
              <a:schemeClr val="accent3">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lgn="ctr"/>
            <a:r>
              <a:rPr lang="en-ZA" sz="2400" b="1" kern="0" dirty="0">
                <a:solidFill>
                  <a:sysClr val="windowText" lastClr="000000"/>
                </a:solidFill>
                <a:latin typeface="Arial" panose="020B0604020202020204" pitchFamily="34" charset="0"/>
                <a:cs typeface="Arial" panose="020B0604020202020204" pitchFamily="34" charset="0"/>
              </a:rPr>
              <a:t>Ability to protect and secure the inhabitants of the Republic (Overstrand) and their property and the ability to uphold and enforce the law</a:t>
            </a:r>
            <a:endParaRPr lang="en-US" sz="2400" kern="0" dirty="0">
              <a:solidFill>
                <a:sysClr val="windowText" lastClr="000000"/>
              </a:solidFill>
              <a:latin typeface="Arial" panose="020B0604020202020204" pitchFamily="34" charset="0"/>
              <a:cs typeface="Arial" panose="020B0604020202020204" pitchFamily="34" charset="0"/>
            </a:endParaRPr>
          </a:p>
        </p:txBody>
      </p:sp>
      <p:sp>
        <p:nvSpPr>
          <p:cNvPr id="2" name="TextBox 1"/>
          <p:cNvSpPr txBox="1"/>
          <p:nvPr/>
        </p:nvSpPr>
        <p:spPr>
          <a:xfrm>
            <a:off x="3833002" y="1157697"/>
            <a:ext cx="419393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latin typeface="Arial" panose="020B0604020202020204" pitchFamily="34" charset="0"/>
                <a:cs typeface="Arial" panose="020B0604020202020204" pitchFamily="34" charset="0"/>
              </a:rPr>
              <a:t>Findings: Stations &amp; Clusters</a:t>
            </a:r>
          </a:p>
        </p:txBody>
      </p:sp>
    </p:spTree>
    <p:extLst>
      <p:ext uri="{BB962C8B-B14F-4D97-AF65-F5344CB8AC3E}">
        <p14:creationId xmlns:p14="http://schemas.microsoft.com/office/powerpoint/2010/main" val="110538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76758" y="1658653"/>
            <a:ext cx="5157787" cy="262533"/>
          </a:xfrm>
          <a:solidFill>
            <a:schemeClr val="bg1"/>
          </a:solidFill>
          <a:effectLst>
            <a:glow rad="139700">
              <a:schemeClr val="accent3">
                <a:satMod val="175000"/>
                <a:alpha val="40000"/>
              </a:schemeClr>
            </a:glow>
          </a:effectLst>
        </p:spPr>
        <p:txBody>
          <a:bodyPr anchor="ctr">
            <a:normAutofit fontScale="77500" lnSpcReduction="20000"/>
          </a:bodyPr>
          <a:lstStyle/>
          <a:p>
            <a:pPr algn="ctr"/>
            <a:r>
              <a:rPr lang="en-US" sz="2000" dirty="0">
                <a:latin typeface="Arial" panose="020B0604020202020204" pitchFamily="34" charset="0"/>
                <a:cs typeface="Arial" panose="020B0604020202020204" pitchFamily="34" charset="0"/>
              </a:rPr>
              <a:t>COMMUNITY NEEDS</a:t>
            </a:r>
          </a:p>
        </p:txBody>
      </p:sp>
      <p:sp>
        <p:nvSpPr>
          <p:cNvPr id="12" name="Content Placeholder 11"/>
          <p:cNvSpPr>
            <a:spLocks noGrp="1"/>
          </p:cNvSpPr>
          <p:nvPr>
            <p:ph sz="half" idx="2"/>
          </p:nvPr>
        </p:nvSpPr>
        <p:spPr>
          <a:xfrm>
            <a:off x="576759" y="2139417"/>
            <a:ext cx="5157787" cy="3911807"/>
          </a:xfrm>
          <a:solidFill>
            <a:schemeClr val="bg1"/>
          </a:solidFill>
          <a:effectLst>
            <a:glow rad="139700">
              <a:schemeClr val="accent3">
                <a:satMod val="175000"/>
                <a:alpha val="40000"/>
              </a:schemeClr>
            </a:glow>
          </a:effectLst>
        </p:spPr>
        <p:txBody>
          <a:bodyPr>
            <a:normAutofit fontScale="40000" lnSpcReduction="20000"/>
          </a:bodyPr>
          <a:lstStyle/>
          <a:p>
            <a:pPr lvl="0" algn="just">
              <a:lnSpc>
                <a:spcPct val="120000"/>
              </a:lnSpc>
              <a:spcBef>
                <a:spcPts val="0"/>
              </a:spcBef>
            </a:pPr>
            <a:r>
              <a:rPr lang="en-ZA" sz="3300" dirty="0">
                <a:latin typeface="Arial" panose="020B0604020202020204" pitchFamily="34" charset="0"/>
                <a:cs typeface="Arial" panose="020B0604020202020204" pitchFamily="34" charset="0"/>
              </a:rPr>
              <a:t>Abalone poaching is huge and what comes with this crime is scary. Young children are being bribed with high fashion clothes and drugs to become “runners‟ for the poachers. This causes children to drop out of school and families are torn apart due to children leaving home and are caught up in drug abuse. </a:t>
            </a:r>
            <a:endParaRPr lang="en-US" sz="3300" dirty="0">
              <a:latin typeface="Arial" panose="020B0604020202020204" pitchFamily="34" charset="0"/>
              <a:cs typeface="Arial" panose="020B0604020202020204" pitchFamily="34" charset="0"/>
            </a:endParaRPr>
          </a:p>
          <a:p>
            <a:pPr lvl="0" algn="just">
              <a:lnSpc>
                <a:spcPct val="120000"/>
              </a:lnSpc>
              <a:spcBef>
                <a:spcPts val="0"/>
              </a:spcBef>
            </a:pPr>
            <a:r>
              <a:rPr lang="en-ZA" sz="3300" dirty="0">
                <a:latin typeface="Arial" panose="020B0604020202020204" pitchFamily="34" charset="0"/>
                <a:cs typeface="Arial" panose="020B0604020202020204" pitchFamily="34" charset="0"/>
              </a:rPr>
              <a:t>Beaches are becoming no longer safe to enjoy and high speed vehicles take to the beaches and our roads. </a:t>
            </a:r>
            <a:endParaRPr lang="en-US" sz="3300" dirty="0">
              <a:latin typeface="Arial" panose="020B0604020202020204" pitchFamily="34" charset="0"/>
              <a:cs typeface="Arial" panose="020B0604020202020204" pitchFamily="34" charset="0"/>
            </a:endParaRPr>
          </a:p>
          <a:p>
            <a:pPr lvl="0" algn="just">
              <a:lnSpc>
                <a:spcPct val="120000"/>
              </a:lnSpc>
              <a:spcBef>
                <a:spcPts val="0"/>
              </a:spcBef>
            </a:pPr>
            <a:r>
              <a:rPr lang="en-ZA" sz="3300" dirty="0">
                <a:latin typeface="Arial" panose="020B0604020202020204" pitchFamily="34" charset="0"/>
                <a:cs typeface="Arial" panose="020B0604020202020204" pitchFamily="34" charset="0"/>
              </a:rPr>
              <a:t>Without the SAPS full manpower compliment, this is a huge task and a concern for the town. This level of crime should be rated on the top of the crime list as it is out of control.</a:t>
            </a:r>
            <a:endParaRPr lang="en-US" sz="3300" dirty="0">
              <a:latin typeface="Arial" panose="020B0604020202020204" pitchFamily="34" charset="0"/>
              <a:cs typeface="Arial" panose="020B0604020202020204" pitchFamily="34" charset="0"/>
            </a:endParaRPr>
          </a:p>
          <a:p>
            <a:pPr lvl="0" algn="just">
              <a:lnSpc>
                <a:spcPct val="120000"/>
              </a:lnSpc>
              <a:spcBef>
                <a:spcPts val="0"/>
              </a:spcBef>
            </a:pPr>
            <a:r>
              <a:rPr lang="en-ZA" sz="3300" dirty="0">
                <a:latin typeface="Arial" panose="020B0604020202020204" pitchFamily="34" charset="0"/>
                <a:cs typeface="Arial" panose="020B0604020202020204" pitchFamily="34" charset="0"/>
              </a:rPr>
              <a:t>Gangsters are coming to live in Gansbaai and without SAPS manpower, they will become uncontrollable. We recently had fatal shootings.</a:t>
            </a:r>
          </a:p>
          <a:p>
            <a:pPr lvl="0" algn="just">
              <a:lnSpc>
                <a:spcPct val="120000"/>
              </a:lnSpc>
              <a:spcBef>
                <a:spcPts val="0"/>
              </a:spcBef>
            </a:pPr>
            <a:r>
              <a:rPr lang="en-ZA" sz="3300" dirty="0">
                <a:latin typeface="Arial" panose="020B0604020202020204" pitchFamily="34" charset="0"/>
                <a:cs typeface="Arial" panose="020B0604020202020204" pitchFamily="34" charset="0"/>
              </a:rPr>
              <a:t>Not only is our concern about a shortage of SAPS members; another huge concern is the fact that liquor licences are issue very easily. </a:t>
            </a:r>
          </a:p>
          <a:p>
            <a:pPr lvl="0" algn="just">
              <a:lnSpc>
                <a:spcPct val="120000"/>
              </a:lnSpc>
              <a:spcBef>
                <a:spcPts val="0"/>
              </a:spcBef>
            </a:pPr>
            <a:r>
              <a:rPr lang="en-ZA" sz="3300" dirty="0">
                <a:latin typeface="Arial" panose="020B0604020202020204" pitchFamily="34" charset="0"/>
                <a:cs typeface="Arial" panose="020B0604020202020204" pitchFamily="34" charset="0"/>
              </a:rPr>
              <a:t>The daily challenges of our SAPS members speaks volumes as at times there is only 1 (one) vehicle or at best 2 (two) vehicles in operation. </a:t>
            </a:r>
            <a:endParaRPr lang="en-US" dirty="0"/>
          </a:p>
        </p:txBody>
      </p:sp>
      <p:sp>
        <p:nvSpPr>
          <p:cNvPr id="5" name="Text Placeholder 4"/>
          <p:cNvSpPr>
            <a:spLocks noGrp="1"/>
          </p:cNvSpPr>
          <p:nvPr>
            <p:ph type="body" sz="quarter" idx="3"/>
          </p:nvPr>
        </p:nvSpPr>
        <p:spPr>
          <a:xfrm>
            <a:off x="5929968" y="1643145"/>
            <a:ext cx="5550333" cy="293551"/>
          </a:xfrm>
          <a:solidFill>
            <a:schemeClr val="bg1"/>
          </a:solidFill>
          <a:effectLst>
            <a:glow rad="139700">
              <a:schemeClr val="accent3">
                <a:satMod val="175000"/>
                <a:alpha val="40000"/>
              </a:schemeClr>
            </a:glow>
          </a:effectLst>
        </p:spPr>
        <p:txBody>
          <a:bodyPr anchor="t">
            <a:normAutofit fontScale="62500" lnSpcReduction="20000"/>
          </a:bodyPr>
          <a:lstStyle/>
          <a:p>
            <a:pPr algn="ctr"/>
            <a:r>
              <a:rPr lang="en-US" sz="2700" dirty="0">
                <a:latin typeface="Arial" panose="020B0604020202020204" pitchFamily="34" charset="0"/>
                <a:cs typeface="Arial" panose="020B0604020202020204" pitchFamily="34" charset="0"/>
              </a:rPr>
              <a:t>SAPS RESPONSE: </a:t>
            </a:r>
            <a:r>
              <a:rPr lang="en-ZA" sz="2700" dirty="0">
                <a:latin typeface="Arial" panose="020B0604020202020204" pitchFamily="34" charset="0"/>
                <a:cs typeface="Arial" panose="020B0604020202020204" pitchFamily="34" charset="0"/>
              </a:rPr>
              <a:t>STATION AOP FOR 2018/2019</a:t>
            </a:r>
            <a:endParaRPr lang="en-US" sz="2700" dirty="0">
              <a:latin typeface="Arial" panose="020B0604020202020204" pitchFamily="34" charset="0"/>
              <a:cs typeface="Arial" panose="020B0604020202020204" pitchFamily="34" charset="0"/>
            </a:endParaRPr>
          </a:p>
          <a:p>
            <a:pPr algn="ctr"/>
            <a:endParaRPr lang="en-US" dirty="0"/>
          </a:p>
        </p:txBody>
      </p:sp>
      <p:sp>
        <p:nvSpPr>
          <p:cNvPr id="8" name="Content Placeholder 7"/>
          <p:cNvSpPr>
            <a:spLocks noGrp="1"/>
          </p:cNvSpPr>
          <p:nvPr>
            <p:ph sz="quarter" idx="4"/>
          </p:nvPr>
        </p:nvSpPr>
        <p:spPr>
          <a:xfrm>
            <a:off x="5923906" y="2154594"/>
            <a:ext cx="5550332" cy="3911807"/>
          </a:xfrm>
          <a:solidFill>
            <a:schemeClr val="bg1"/>
          </a:solidFill>
          <a:effectLst>
            <a:glow rad="139700">
              <a:schemeClr val="accent3">
                <a:satMod val="175000"/>
                <a:alpha val="40000"/>
              </a:schemeClr>
            </a:glow>
          </a:effectLst>
        </p:spPr>
        <p:txBody>
          <a:bodyPr>
            <a:normAutofit fontScale="32500" lnSpcReduction="20000"/>
          </a:bodyPr>
          <a:lstStyle/>
          <a:p>
            <a:pPr algn="just">
              <a:lnSpc>
                <a:spcPct val="120000"/>
              </a:lnSpc>
              <a:spcBef>
                <a:spcPts val="0"/>
              </a:spcBef>
            </a:pPr>
            <a:r>
              <a:rPr lang="en-ZA" sz="4000" dirty="0">
                <a:latin typeface="Arial" panose="020B0604020202020204" pitchFamily="34" charset="0"/>
                <a:cs typeface="Arial" panose="020B0604020202020204" pitchFamily="34" charset="0"/>
              </a:rPr>
              <a:t>Programme 2 include crime prevention and frontline service.   The performance indicators listed are the reduction of contact crime, contact related crime, property related crime, other serious crimes, trio crimes and crimes against women and children.  </a:t>
            </a:r>
            <a:r>
              <a:rPr lang="en-ZA" sz="4000" b="1" dirty="0">
                <a:latin typeface="Arial" panose="020B0604020202020204" pitchFamily="34" charset="0"/>
                <a:cs typeface="Arial" panose="020B0604020202020204" pitchFamily="34" charset="0"/>
              </a:rPr>
              <a:t>No reference is made to the reduction of abalone/marine related crimes.</a:t>
            </a:r>
            <a:r>
              <a:rPr lang="en-ZA"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pPr algn="just">
              <a:lnSpc>
                <a:spcPct val="120000"/>
              </a:lnSpc>
              <a:spcBef>
                <a:spcPts val="0"/>
              </a:spcBef>
            </a:pPr>
            <a:r>
              <a:rPr lang="en-ZA" sz="4000" dirty="0">
                <a:latin typeface="Arial" panose="020B0604020202020204" pitchFamily="34" charset="0"/>
                <a:cs typeface="Arial" panose="020B0604020202020204" pitchFamily="34" charset="0"/>
              </a:rPr>
              <a:t>One of the objective statements is the “effective management of Reservists at Station level”.  The Performance indicators are to focus on the number of reservists recruited and the number of active reservists.  A zero target was however set for the recruitment of reservists.  </a:t>
            </a:r>
          </a:p>
          <a:p>
            <a:pPr lvl="0" algn="just">
              <a:lnSpc>
                <a:spcPct val="120000"/>
              </a:lnSpc>
              <a:spcBef>
                <a:spcPts val="0"/>
              </a:spcBef>
            </a:pPr>
            <a:r>
              <a:rPr lang="en-ZA" sz="4000" dirty="0">
                <a:latin typeface="Arial" panose="020B0604020202020204" pitchFamily="34" charset="0"/>
                <a:cs typeface="Arial" panose="020B0604020202020204" pitchFamily="34" charset="0"/>
              </a:rPr>
              <a:t>The following is an extract from the foreword from the Station Commander of Gansbaai of the </a:t>
            </a:r>
            <a:r>
              <a:rPr lang="en-ZA" sz="4000" dirty="0" err="1">
                <a:latin typeface="Arial" panose="020B0604020202020204" pitchFamily="34" charset="0"/>
                <a:cs typeface="Arial" panose="020B0604020202020204" pitchFamily="34" charset="0"/>
              </a:rPr>
              <a:t>AOP</a:t>
            </a:r>
            <a:r>
              <a:rPr lang="en-ZA" sz="4000" dirty="0">
                <a:latin typeface="Arial" panose="020B0604020202020204" pitchFamily="34" charset="0"/>
                <a:cs typeface="Arial" panose="020B0604020202020204" pitchFamily="34" charset="0"/>
              </a:rPr>
              <a:t> of the Station: “The Annual Operational Plan for 2018/2019 serves as a standard for                                                                                                                                     the administration, budget, resource allocations and operational               priorities for SAPS Gansbaai precinct.”</a:t>
            </a:r>
          </a:p>
          <a:p>
            <a:pPr lvl="0" algn="just">
              <a:lnSpc>
                <a:spcPct val="120000"/>
              </a:lnSpc>
              <a:spcBef>
                <a:spcPts val="0"/>
              </a:spcBef>
            </a:pPr>
            <a:r>
              <a:rPr lang="en-ZA" sz="4000" dirty="0">
                <a:latin typeface="Arial" panose="020B0604020202020204" pitchFamily="34" charset="0"/>
                <a:cs typeface="Arial" panose="020B0604020202020204" pitchFamily="34" charset="0"/>
              </a:rPr>
              <a:t>Furthermore, the Station Commander of Gansbaai notes that: “Contact and Property crime is on the forefront in our community with criminals that lurk and are ready to pounce.”   </a:t>
            </a:r>
            <a:endParaRPr lang="en-US" sz="4000" dirty="0">
              <a:latin typeface="Arial" panose="020B0604020202020204" pitchFamily="34" charset="0"/>
              <a:cs typeface="Arial" panose="020B0604020202020204" pitchFamily="34" charset="0"/>
            </a:endParaRPr>
          </a:p>
          <a:p>
            <a:pPr lvl="0"/>
            <a:endParaRPr lang="en-US" dirty="0"/>
          </a:p>
          <a:p>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10" name="Rectangle 9"/>
          <p:cNvSpPr/>
          <p:nvPr/>
        </p:nvSpPr>
        <p:spPr>
          <a:xfrm>
            <a:off x="1133764" y="4503287"/>
            <a:ext cx="9592408" cy="461665"/>
          </a:xfrm>
          <a:prstGeom prst="rect">
            <a:avLst/>
          </a:prstGeom>
        </p:spPr>
        <p:txBody>
          <a:bodyPr wrap="square">
            <a:spAutoFit/>
          </a:bodyPr>
          <a:lstStyle/>
          <a:p>
            <a:pPr marL="45720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txBox="1">
            <a:spLocks/>
          </p:cNvSpPr>
          <p:nvPr/>
        </p:nvSpPr>
        <p:spPr>
          <a:xfrm>
            <a:off x="576761" y="127917"/>
            <a:ext cx="10841626" cy="786667"/>
          </a:xfrm>
          <a:prstGeom prst="rect">
            <a:avLst/>
          </a:prstGeom>
          <a:solidFill>
            <a:schemeClr val="bg1"/>
          </a:solidFill>
          <a:ln>
            <a:solidFill>
              <a:schemeClr val="accent6">
                <a:lumMod val="75000"/>
              </a:schemeClr>
            </a:solidFill>
          </a:ln>
          <a:effectLst>
            <a:glow rad="139700">
              <a:schemeClr val="accent3">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Ability to protect and secure the inhabitants of the Republic (Overstrand) and their property and the ability to uphold and enforce the law</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4598265" y="1087617"/>
            <a:ext cx="2798618" cy="369332"/>
          </a:xfrm>
          <a:prstGeom prst="rect">
            <a:avLst/>
          </a:prstGeom>
          <a:solidFill>
            <a:schemeClr val="bg1"/>
          </a:solidFill>
          <a:effectLst>
            <a:glow rad="101600">
              <a:schemeClr val="accent3">
                <a:satMod val="175000"/>
                <a:alpha val="40000"/>
              </a:schemeClr>
            </a:glow>
          </a:effectLst>
        </p:spPr>
        <p:txBody>
          <a:bodyPr wrap="square" rtlCol="0">
            <a:spAutoFit/>
          </a:bodyPr>
          <a:lstStyle/>
          <a:p>
            <a:r>
              <a:rPr lang="en-US" b="1" dirty="0">
                <a:latin typeface="Arial" panose="020B0604020202020204" pitchFamily="34" charset="0"/>
                <a:cs typeface="Arial" panose="020B0604020202020204" pitchFamily="34" charset="0"/>
              </a:rPr>
              <a:t>Station level: Gansbaai </a:t>
            </a:r>
          </a:p>
        </p:txBody>
      </p:sp>
    </p:spTree>
    <p:extLst>
      <p:ext uri="{BB962C8B-B14F-4D97-AF65-F5344CB8AC3E}">
        <p14:creationId xmlns:p14="http://schemas.microsoft.com/office/powerpoint/2010/main" val="383721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622377" y="2139417"/>
            <a:ext cx="11046304" cy="2363870"/>
          </a:xfrm>
          <a:solidFill>
            <a:schemeClr val="bg1"/>
          </a:solidFill>
          <a:effectLst>
            <a:glow rad="139700">
              <a:schemeClr val="accent3">
                <a:satMod val="175000"/>
                <a:alpha val="40000"/>
              </a:schemeClr>
            </a:glow>
          </a:effectLst>
        </p:spPr>
        <p:txBody>
          <a:bodyPr>
            <a:normAutofit/>
          </a:bodyPr>
          <a:lstStyle/>
          <a:p>
            <a:pPr algn="just"/>
            <a:r>
              <a:rPr lang="en-ZA" sz="2400" dirty="0">
                <a:latin typeface="Arial" panose="020B0604020202020204" pitchFamily="34" charset="0"/>
                <a:cs typeface="Arial" panose="020B0604020202020204" pitchFamily="34" charset="0"/>
              </a:rPr>
              <a:t>Response from SAPS to a contingency plan on abalone poaching </a:t>
            </a:r>
          </a:p>
          <a:p>
            <a:pPr algn="just"/>
            <a:r>
              <a:rPr lang="en-ZA" sz="2400" dirty="0">
                <a:latin typeface="Arial" panose="020B0604020202020204" pitchFamily="34" charset="0"/>
                <a:cs typeface="Arial" panose="020B0604020202020204" pitchFamily="34" charset="0"/>
              </a:rPr>
              <a:t>Questioned whether the response implies that the SAPS does not have a duty in terms of the prevention of abalone poaching in the Overstrand area?  </a:t>
            </a:r>
          </a:p>
          <a:p>
            <a:pPr algn="just"/>
            <a:r>
              <a:rPr lang="en-ZA" sz="2400" dirty="0">
                <a:latin typeface="Arial" panose="020B0604020202020204" pitchFamily="34" charset="0"/>
                <a:cs typeface="Arial" panose="020B0604020202020204" pitchFamily="34" charset="0"/>
              </a:rPr>
              <a:t>Provincial Commissioner replied personally</a:t>
            </a:r>
          </a:p>
          <a:p>
            <a:pPr algn="just"/>
            <a:r>
              <a:rPr lang="en-ZA" sz="2400" dirty="0">
                <a:latin typeface="Arial" panose="020B0604020202020204" pitchFamily="34" charset="0"/>
                <a:cs typeface="Arial" panose="020B0604020202020204" pitchFamily="34" charset="0"/>
              </a:rPr>
              <a:t>Organized projects to address abalone poaching as organized crime</a:t>
            </a:r>
          </a:p>
          <a:p>
            <a:pPr algn="just"/>
            <a:endParaRPr lang="en-ZA" sz="2400" dirty="0">
              <a:latin typeface="Arial" panose="020B0604020202020204" pitchFamily="34" charset="0"/>
              <a:cs typeface="Arial" panose="020B0604020202020204" pitchFamily="34" charset="0"/>
            </a:endParaRPr>
          </a:p>
          <a:p>
            <a:pPr marL="0" indent="0" algn="just">
              <a:buNone/>
            </a:pPr>
            <a:endParaRPr lang="en-US" sz="2400" dirty="0">
              <a:latin typeface="Arial" panose="020B0604020202020204" pitchFamily="34" charset="0"/>
              <a:cs typeface="Arial" panose="020B0604020202020204" pitchFamily="34" charset="0"/>
            </a:endParaRPr>
          </a:p>
          <a:p>
            <a:pPr marL="0" indent="0" algn="just">
              <a:buNone/>
            </a:pPr>
            <a:endParaRPr lang="en-US" sz="2400" kern="0" dirty="0">
              <a:solidFill>
                <a:sysClr val="windowText" lastClr="0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10" name="Rectangle 9"/>
          <p:cNvSpPr/>
          <p:nvPr/>
        </p:nvSpPr>
        <p:spPr>
          <a:xfrm>
            <a:off x="1133764" y="4503287"/>
            <a:ext cx="9592408" cy="461665"/>
          </a:xfrm>
          <a:prstGeom prst="rect">
            <a:avLst/>
          </a:prstGeom>
        </p:spPr>
        <p:txBody>
          <a:bodyPr wrap="square">
            <a:spAutoFit/>
          </a:bodyPr>
          <a:lstStyle/>
          <a:p>
            <a:pPr marL="45720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txBox="1">
            <a:spLocks/>
          </p:cNvSpPr>
          <p:nvPr/>
        </p:nvSpPr>
        <p:spPr>
          <a:xfrm>
            <a:off x="724716" y="127917"/>
            <a:ext cx="10841626" cy="786667"/>
          </a:xfrm>
          <a:prstGeom prst="rect">
            <a:avLst/>
          </a:prstGeom>
          <a:solidFill>
            <a:schemeClr val="bg1"/>
          </a:solidFill>
          <a:ln>
            <a:solidFill>
              <a:schemeClr val="accent6">
                <a:lumMod val="75000"/>
              </a:schemeClr>
            </a:solidFill>
          </a:ln>
          <a:effectLst>
            <a:glow rad="139700">
              <a:schemeClr val="accent3">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Ability to protect and secure the inhabitants of the Republic (Overstrand) and their property and the ability to uphold and enforce the law</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4949420" y="1306825"/>
            <a:ext cx="2392218" cy="430887"/>
          </a:xfrm>
          <a:prstGeom prst="rect">
            <a:avLst/>
          </a:prstGeom>
          <a:solidFill>
            <a:schemeClr val="bg1"/>
          </a:solidFill>
          <a:effectLst>
            <a:glow rad="101600">
              <a:schemeClr val="accent3">
                <a:satMod val="175000"/>
                <a:alpha val="40000"/>
              </a:scheme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Provincial level</a:t>
            </a:r>
          </a:p>
        </p:txBody>
      </p:sp>
    </p:spTree>
    <p:extLst>
      <p:ext uri="{BB962C8B-B14F-4D97-AF65-F5344CB8AC3E}">
        <p14:creationId xmlns:p14="http://schemas.microsoft.com/office/powerpoint/2010/main" val="748353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10" name="Rectangle 9"/>
          <p:cNvSpPr/>
          <p:nvPr/>
        </p:nvSpPr>
        <p:spPr>
          <a:xfrm>
            <a:off x="1133764" y="4503287"/>
            <a:ext cx="9592408" cy="461665"/>
          </a:xfrm>
          <a:prstGeom prst="rect">
            <a:avLst/>
          </a:prstGeom>
        </p:spPr>
        <p:txBody>
          <a:bodyPr wrap="square">
            <a:spAutoFit/>
          </a:bodyPr>
          <a:lstStyle/>
          <a:p>
            <a:pPr marL="45720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txBox="1">
            <a:spLocks/>
          </p:cNvSpPr>
          <p:nvPr/>
        </p:nvSpPr>
        <p:spPr>
          <a:xfrm>
            <a:off x="724716" y="127917"/>
            <a:ext cx="10841626" cy="786667"/>
          </a:xfrm>
          <a:prstGeom prst="rect">
            <a:avLst/>
          </a:prstGeom>
          <a:solidFill>
            <a:schemeClr val="bg1"/>
          </a:solidFill>
          <a:ln>
            <a:solidFill>
              <a:schemeClr val="accent6">
                <a:lumMod val="75000"/>
              </a:schemeClr>
            </a:solidFill>
          </a:ln>
          <a:effectLst>
            <a:glow rad="139700">
              <a:schemeClr val="accent3">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Ability to protect and secure the inhabitants of the Republic (Overstrand) and their property and the ability to uphold and enforce the law</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4949420" y="1101708"/>
            <a:ext cx="2392218" cy="430887"/>
          </a:xfrm>
          <a:prstGeom prst="rect">
            <a:avLst/>
          </a:prstGeom>
          <a:solidFill>
            <a:schemeClr val="bg1"/>
          </a:solidFill>
          <a:effectLst>
            <a:glow rad="101600">
              <a:schemeClr val="accent3">
                <a:satMod val="175000"/>
                <a:alpha val="40000"/>
              </a:scheme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Provincial level</a:t>
            </a: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583685530"/>
              </p:ext>
            </p:extLst>
          </p:nvPr>
        </p:nvGraphicFramePr>
        <p:xfrm>
          <a:off x="281353" y="1719719"/>
          <a:ext cx="5486402" cy="4470066"/>
        </p:xfrm>
        <a:graphic>
          <a:graphicData uri="http://schemas.openxmlformats.org/drawingml/2006/table">
            <a:tbl>
              <a:tblPr firstRow="1" firstCol="1" bandRow="1">
                <a:tableStyleId>{D7AC3CCA-C797-4891-BE02-D94E43425B78}</a:tableStyleId>
              </a:tblPr>
              <a:tblGrid>
                <a:gridCol w="1011791">
                  <a:extLst>
                    <a:ext uri="{9D8B030D-6E8A-4147-A177-3AD203B41FA5}">
                      <a16:colId xmlns:a16="http://schemas.microsoft.com/office/drawing/2014/main" val="1744277904"/>
                    </a:ext>
                  </a:extLst>
                </a:gridCol>
                <a:gridCol w="722708">
                  <a:extLst>
                    <a:ext uri="{9D8B030D-6E8A-4147-A177-3AD203B41FA5}">
                      <a16:colId xmlns:a16="http://schemas.microsoft.com/office/drawing/2014/main" val="3668948128"/>
                    </a:ext>
                  </a:extLst>
                </a:gridCol>
                <a:gridCol w="722708">
                  <a:extLst>
                    <a:ext uri="{9D8B030D-6E8A-4147-A177-3AD203B41FA5}">
                      <a16:colId xmlns:a16="http://schemas.microsoft.com/office/drawing/2014/main" val="3428951013"/>
                    </a:ext>
                  </a:extLst>
                </a:gridCol>
                <a:gridCol w="778300">
                  <a:extLst>
                    <a:ext uri="{9D8B030D-6E8A-4147-A177-3AD203B41FA5}">
                      <a16:colId xmlns:a16="http://schemas.microsoft.com/office/drawing/2014/main" val="3560432728"/>
                    </a:ext>
                  </a:extLst>
                </a:gridCol>
                <a:gridCol w="611522">
                  <a:extLst>
                    <a:ext uri="{9D8B030D-6E8A-4147-A177-3AD203B41FA5}">
                      <a16:colId xmlns:a16="http://schemas.microsoft.com/office/drawing/2014/main" val="599936878"/>
                    </a:ext>
                  </a:extLst>
                </a:gridCol>
                <a:gridCol w="722708">
                  <a:extLst>
                    <a:ext uri="{9D8B030D-6E8A-4147-A177-3AD203B41FA5}">
                      <a16:colId xmlns:a16="http://schemas.microsoft.com/office/drawing/2014/main" val="1756414382"/>
                    </a:ext>
                  </a:extLst>
                </a:gridCol>
                <a:gridCol w="916665">
                  <a:extLst>
                    <a:ext uri="{9D8B030D-6E8A-4147-A177-3AD203B41FA5}">
                      <a16:colId xmlns:a16="http://schemas.microsoft.com/office/drawing/2014/main" val="3667833069"/>
                    </a:ext>
                  </a:extLst>
                </a:gridCol>
              </a:tblGrid>
              <a:tr h="248337">
                <a:tc gridSpan="7">
                  <a:txBody>
                    <a:bodyPr/>
                    <a:lstStyle/>
                    <a:p>
                      <a:pPr marL="0" marR="0" algn="ctr">
                        <a:lnSpc>
                          <a:spcPct val="150000"/>
                        </a:lnSpc>
                        <a:spcBef>
                          <a:spcPts val="0"/>
                        </a:spcBef>
                        <a:spcAft>
                          <a:spcPts val="0"/>
                        </a:spcAft>
                      </a:pPr>
                      <a:r>
                        <a:rPr lang="en-ZA" sz="1000" b="1" dirty="0">
                          <a:effectLst/>
                        </a:rPr>
                        <a:t>OVERSTRAND STATION PRECINCTS</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4819715"/>
                  </a:ext>
                </a:extLst>
              </a:tr>
              <a:tr h="248337">
                <a:tc gridSpan="7">
                  <a:txBody>
                    <a:bodyPr/>
                    <a:lstStyle/>
                    <a:p>
                      <a:pPr marL="0" marR="0" algn="ctr">
                        <a:lnSpc>
                          <a:spcPct val="150000"/>
                        </a:lnSpc>
                        <a:spcBef>
                          <a:spcPts val="0"/>
                        </a:spcBef>
                        <a:spcAft>
                          <a:spcPts val="0"/>
                        </a:spcAft>
                      </a:pPr>
                      <a:r>
                        <a:rPr lang="en-ZA" sz="1000" b="1" dirty="0">
                          <a:effectLst/>
                        </a:rPr>
                        <a:t>Confiscations of illegal abalone</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2462942"/>
                  </a:ext>
                </a:extLst>
              </a:tr>
              <a:tr h="248337">
                <a:tc>
                  <a:txBody>
                    <a:bodyPr/>
                    <a:lstStyle/>
                    <a:p>
                      <a:pPr marL="0" marR="0" algn="ctr">
                        <a:lnSpc>
                          <a:spcPct val="150000"/>
                        </a:lnSpc>
                        <a:spcBef>
                          <a:spcPts val="0"/>
                        </a:spcBef>
                        <a:spcAft>
                          <a:spcPts val="0"/>
                        </a:spcAft>
                      </a:pPr>
                      <a:r>
                        <a:rPr lang="en-ZA" sz="1000" b="1" dirty="0">
                          <a:effectLst/>
                        </a:rPr>
                        <a:t>Financial year</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Cases</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Arrests</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Wet</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Dry</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Weight</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Value</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extLst>
                  <a:ext uri="{0D108BD9-81ED-4DB2-BD59-A6C34878D82A}">
                    <a16:rowId xmlns:a16="http://schemas.microsoft.com/office/drawing/2014/main" val="905045103"/>
                  </a:ext>
                </a:extLst>
              </a:tr>
              <a:tr h="248337">
                <a:tc>
                  <a:txBody>
                    <a:bodyPr/>
                    <a:lstStyle/>
                    <a:p>
                      <a:pPr marL="0" marR="0" algn="ctr">
                        <a:lnSpc>
                          <a:spcPct val="150000"/>
                        </a:lnSpc>
                        <a:spcBef>
                          <a:spcPts val="0"/>
                        </a:spcBef>
                        <a:spcAft>
                          <a:spcPts val="0"/>
                        </a:spcAft>
                      </a:pPr>
                      <a:r>
                        <a:rPr lang="en-ZA" sz="1000" b="1">
                          <a:effectLst/>
                        </a:rPr>
                        <a:t>2016/2017</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96</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136</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115963</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2987</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29289</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44 830 275</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extLst>
                  <a:ext uri="{0D108BD9-81ED-4DB2-BD59-A6C34878D82A}">
                    <a16:rowId xmlns:a16="http://schemas.microsoft.com/office/drawing/2014/main" val="4228596541"/>
                  </a:ext>
                </a:extLst>
              </a:tr>
              <a:tr h="248337">
                <a:tc>
                  <a:txBody>
                    <a:bodyPr/>
                    <a:lstStyle/>
                    <a:p>
                      <a:pPr marL="0" marR="0" algn="ctr">
                        <a:lnSpc>
                          <a:spcPct val="150000"/>
                        </a:lnSpc>
                        <a:spcBef>
                          <a:spcPts val="0"/>
                        </a:spcBef>
                        <a:spcAft>
                          <a:spcPts val="0"/>
                        </a:spcAft>
                      </a:pPr>
                      <a:r>
                        <a:rPr lang="en-ZA" sz="1000" b="1">
                          <a:effectLst/>
                        </a:rPr>
                        <a:t>2017/2018</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110</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153</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148340</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1312</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37216</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56 217 900</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extLst>
                  <a:ext uri="{0D108BD9-81ED-4DB2-BD59-A6C34878D82A}">
                    <a16:rowId xmlns:a16="http://schemas.microsoft.com/office/drawing/2014/main" val="2673091253"/>
                  </a:ext>
                </a:extLst>
              </a:tr>
              <a:tr h="248337">
                <a:tc>
                  <a:txBody>
                    <a:bodyPr/>
                    <a:lstStyle/>
                    <a:p>
                      <a:pPr marL="0" marR="0" algn="ctr">
                        <a:lnSpc>
                          <a:spcPct val="150000"/>
                        </a:lnSpc>
                        <a:spcBef>
                          <a:spcPts val="0"/>
                        </a:spcBef>
                        <a:spcAft>
                          <a:spcPts val="0"/>
                        </a:spcAft>
                      </a:pPr>
                      <a:r>
                        <a:rPr lang="en-ZA" sz="1000" b="1">
                          <a:effectLst/>
                        </a:rPr>
                        <a:t>2018/2019</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107</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156</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58964</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410</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14782</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0" marR="0" algn="ctr">
                        <a:lnSpc>
                          <a:spcPct val="150000"/>
                        </a:lnSpc>
                        <a:spcBef>
                          <a:spcPts val="0"/>
                        </a:spcBef>
                        <a:spcAft>
                          <a:spcPts val="0"/>
                        </a:spcAft>
                      </a:pPr>
                      <a:r>
                        <a:rPr lang="en-ZA" sz="1000" b="1">
                          <a:effectLst/>
                        </a:rPr>
                        <a:t>22 296 000</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extLst>
                  <a:ext uri="{0D108BD9-81ED-4DB2-BD59-A6C34878D82A}">
                    <a16:rowId xmlns:a16="http://schemas.microsoft.com/office/drawing/2014/main" val="2319391928"/>
                  </a:ext>
                </a:extLst>
              </a:tr>
              <a:tr h="248337">
                <a:tc gridSpan="7">
                  <a:txBody>
                    <a:bodyPr/>
                    <a:lstStyle/>
                    <a:p>
                      <a:pPr marL="0" marR="0" algn="ctr">
                        <a:lnSpc>
                          <a:spcPct val="150000"/>
                        </a:lnSpc>
                        <a:spcBef>
                          <a:spcPts val="0"/>
                        </a:spcBef>
                        <a:spcAft>
                          <a:spcPts val="0"/>
                        </a:spcAft>
                      </a:pPr>
                      <a:r>
                        <a:rPr lang="en-ZA" sz="1000" b="1" dirty="0">
                          <a:effectLst/>
                        </a:rPr>
                        <a:t>OVERBERG CLUSTER</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4603867"/>
                  </a:ext>
                </a:extLst>
              </a:tr>
              <a:tr h="248337">
                <a:tc gridSpan="7">
                  <a:txBody>
                    <a:bodyPr/>
                    <a:lstStyle/>
                    <a:p>
                      <a:pPr marL="0" marR="0" algn="ctr">
                        <a:lnSpc>
                          <a:spcPct val="150000"/>
                        </a:lnSpc>
                        <a:spcBef>
                          <a:spcPts val="0"/>
                        </a:spcBef>
                        <a:spcAft>
                          <a:spcPts val="0"/>
                        </a:spcAft>
                      </a:pPr>
                      <a:r>
                        <a:rPr lang="en-ZA" sz="1000" b="1" dirty="0">
                          <a:effectLst/>
                        </a:rPr>
                        <a:t>Confiscations of illegal abalone</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2839278"/>
                  </a:ext>
                </a:extLst>
              </a:tr>
              <a:tr h="248337">
                <a:tc>
                  <a:txBody>
                    <a:bodyPr/>
                    <a:lstStyle/>
                    <a:p>
                      <a:pPr marL="0" marR="0" algn="ctr">
                        <a:lnSpc>
                          <a:spcPct val="150000"/>
                        </a:lnSpc>
                        <a:spcBef>
                          <a:spcPts val="0"/>
                        </a:spcBef>
                        <a:spcAft>
                          <a:spcPts val="0"/>
                        </a:spcAft>
                      </a:pPr>
                      <a:r>
                        <a:rPr lang="en-ZA" sz="1000" b="1">
                          <a:effectLst/>
                        </a:rPr>
                        <a:t>Financial year</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Cases</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Arrests</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Wet</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Dry</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Weight</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Value</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extLst>
                  <a:ext uri="{0D108BD9-81ED-4DB2-BD59-A6C34878D82A}">
                    <a16:rowId xmlns:a16="http://schemas.microsoft.com/office/drawing/2014/main" val="2151129717"/>
                  </a:ext>
                </a:extLst>
              </a:tr>
              <a:tr h="248337">
                <a:tc>
                  <a:txBody>
                    <a:bodyPr/>
                    <a:lstStyle/>
                    <a:p>
                      <a:pPr marL="0" marR="0" algn="ctr">
                        <a:lnSpc>
                          <a:spcPct val="150000"/>
                        </a:lnSpc>
                        <a:spcBef>
                          <a:spcPts val="0"/>
                        </a:spcBef>
                        <a:spcAft>
                          <a:spcPts val="0"/>
                        </a:spcAft>
                      </a:pPr>
                      <a:r>
                        <a:rPr lang="en-ZA" sz="1000" b="1">
                          <a:effectLst/>
                        </a:rPr>
                        <a:t>2016/2017</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121</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176</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127323</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43098</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36141</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67 140 225</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extLst>
                  <a:ext uri="{0D108BD9-81ED-4DB2-BD59-A6C34878D82A}">
                    <a16:rowId xmlns:a16="http://schemas.microsoft.com/office/drawing/2014/main" val="1064796653"/>
                  </a:ext>
                </a:extLst>
              </a:tr>
              <a:tr h="248337">
                <a:tc>
                  <a:txBody>
                    <a:bodyPr/>
                    <a:lstStyle/>
                    <a:p>
                      <a:pPr marL="0" marR="0" algn="ctr">
                        <a:lnSpc>
                          <a:spcPct val="150000"/>
                        </a:lnSpc>
                        <a:spcBef>
                          <a:spcPts val="0"/>
                        </a:spcBef>
                        <a:spcAft>
                          <a:spcPts val="0"/>
                        </a:spcAft>
                      </a:pPr>
                      <a:r>
                        <a:rPr lang="en-ZA" sz="1000" b="1">
                          <a:effectLst/>
                        </a:rPr>
                        <a:t>2017/2018</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131</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174</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229355</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59029</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63242</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112 571 175</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extLst>
                  <a:ext uri="{0D108BD9-81ED-4DB2-BD59-A6C34878D82A}">
                    <a16:rowId xmlns:a16="http://schemas.microsoft.com/office/drawing/2014/main" val="1792584593"/>
                  </a:ext>
                </a:extLst>
              </a:tr>
              <a:tr h="248337">
                <a:tc>
                  <a:txBody>
                    <a:bodyPr/>
                    <a:lstStyle/>
                    <a:p>
                      <a:pPr marL="0" marR="0" algn="ctr">
                        <a:lnSpc>
                          <a:spcPct val="150000"/>
                        </a:lnSpc>
                        <a:spcBef>
                          <a:spcPts val="0"/>
                        </a:spcBef>
                        <a:spcAft>
                          <a:spcPts val="0"/>
                        </a:spcAft>
                      </a:pPr>
                      <a:r>
                        <a:rPr lang="en-ZA" sz="1000" b="1">
                          <a:effectLst/>
                        </a:rPr>
                        <a:t>2018/2019</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127</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204</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93914</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410</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23519</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35 402 250</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extLst>
                  <a:ext uri="{0D108BD9-81ED-4DB2-BD59-A6C34878D82A}">
                    <a16:rowId xmlns:a16="http://schemas.microsoft.com/office/drawing/2014/main" val="3189889831"/>
                  </a:ext>
                </a:extLst>
              </a:tr>
              <a:tr h="248337">
                <a:tc gridSpan="7">
                  <a:txBody>
                    <a:bodyPr/>
                    <a:lstStyle/>
                    <a:p>
                      <a:pPr marL="0" marR="0" algn="ctr">
                        <a:lnSpc>
                          <a:spcPct val="150000"/>
                        </a:lnSpc>
                        <a:spcBef>
                          <a:spcPts val="0"/>
                        </a:spcBef>
                        <a:spcAft>
                          <a:spcPts val="0"/>
                        </a:spcAft>
                      </a:pPr>
                      <a:r>
                        <a:rPr lang="en-ZA" sz="1000" b="1" dirty="0">
                          <a:effectLst/>
                        </a:rPr>
                        <a:t>WESTERN CAPE PROVINCE</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8701219"/>
                  </a:ext>
                </a:extLst>
              </a:tr>
              <a:tr h="248337">
                <a:tc gridSpan="7">
                  <a:txBody>
                    <a:bodyPr/>
                    <a:lstStyle/>
                    <a:p>
                      <a:pPr marL="0" marR="0" algn="ctr">
                        <a:lnSpc>
                          <a:spcPct val="150000"/>
                        </a:lnSpc>
                        <a:spcBef>
                          <a:spcPts val="0"/>
                        </a:spcBef>
                        <a:spcAft>
                          <a:spcPts val="0"/>
                        </a:spcAft>
                      </a:pPr>
                      <a:r>
                        <a:rPr lang="en-ZA" sz="1000" b="1" dirty="0">
                          <a:effectLst/>
                        </a:rPr>
                        <a:t>Confiscations of illegal abalone</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8478944"/>
                  </a:ext>
                </a:extLst>
              </a:tr>
              <a:tr h="248337">
                <a:tc>
                  <a:txBody>
                    <a:bodyPr/>
                    <a:lstStyle/>
                    <a:p>
                      <a:pPr marL="0" marR="0" algn="ctr">
                        <a:lnSpc>
                          <a:spcPct val="150000"/>
                        </a:lnSpc>
                        <a:spcBef>
                          <a:spcPts val="0"/>
                        </a:spcBef>
                        <a:spcAft>
                          <a:spcPts val="0"/>
                        </a:spcAft>
                      </a:pPr>
                      <a:r>
                        <a:rPr lang="en-ZA" sz="1000" b="1">
                          <a:effectLst/>
                        </a:rPr>
                        <a:t>Financial year</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Cases</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Arrests</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Wet</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Dry</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Weight</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Value</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extLst>
                  <a:ext uri="{0D108BD9-81ED-4DB2-BD59-A6C34878D82A}">
                    <a16:rowId xmlns:a16="http://schemas.microsoft.com/office/drawing/2014/main" val="3360126431"/>
                  </a:ext>
                </a:extLst>
              </a:tr>
              <a:tr h="248337">
                <a:tc>
                  <a:txBody>
                    <a:bodyPr/>
                    <a:lstStyle/>
                    <a:p>
                      <a:pPr marL="0" marR="0" algn="ctr">
                        <a:lnSpc>
                          <a:spcPct val="150000"/>
                        </a:lnSpc>
                        <a:spcBef>
                          <a:spcPts val="0"/>
                        </a:spcBef>
                        <a:spcAft>
                          <a:spcPts val="0"/>
                        </a:spcAft>
                      </a:pPr>
                      <a:r>
                        <a:rPr lang="en-ZA" sz="1000" b="1">
                          <a:effectLst/>
                        </a:rPr>
                        <a:t>2016/2017</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257</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440</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270104</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173370</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84863</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179 305 500</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extLst>
                  <a:ext uri="{0D108BD9-81ED-4DB2-BD59-A6C34878D82A}">
                    <a16:rowId xmlns:a16="http://schemas.microsoft.com/office/drawing/2014/main" val="3331915635"/>
                  </a:ext>
                </a:extLst>
              </a:tr>
              <a:tr h="248337">
                <a:tc>
                  <a:txBody>
                    <a:bodyPr/>
                    <a:lstStyle/>
                    <a:p>
                      <a:pPr marL="0" marR="0" algn="ctr">
                        <a:lnSpc>
                          <a:spcPct val="150000"/>
                        </a:lnSpc>
                        <a:spcBef>
                          <a:spcPts val="0"/>
                        </a:spcBef>
                        <a:spcAft>
                          <a:spcPts val="0"/>
                        </a:spcAft>
                      </a:pPr>
                      <a:r>
                        <a:rPr lang="en-ZA" sz="1000" b="1">
                          <a:effectLst/>
                        </a:rPr>
                        <a:t>2017/2018</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260</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441</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432788</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369244</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145121</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328 455 300</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extLst>
                  <a:ext uri="{0D108BD9-81ED-4DB2-BD59-A6C34878D82A}">
                    <a16:rowId xmlns:a16="http://schemas.microsoft.com/office/drawing/2014/main" val="3976027085"/>
                  </a:ext>
                </a:extLst>
              </a:tr>
              <a:tr h="248337">
                <a:tc>
                  <a:txBody>
                    <a:bodyPr/>
                    <a:lstStyle/>
                    <a:p>
                      <a:pPr marL="0" marR="0" algn="ctr">
                        <a:lnSpc>
                          <a:spcPct val="150000"/>
                        </a:lnSpc>
                        <a:spcBef>
                          <a:spcPts val="0"/>
                        </a:spcBef>
                        <a:spcAft>
                          <a:spcPts val="0"/>
                        </a:spcAft>
                      </a:pPr>
                      <a:r>
                        <a:rPr lang="en-ZA" sz="1000" b="1">
                          <a:effectLst/>
                        </a:rPr>
                        <a:t>2018/2019</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a:effectLst/>
                        </a:rPr>
                        <a:t>276</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499</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180385</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148435</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59940</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tc>
                  <a:txBody>
                    <a:bodyPr/>
                    <a:lstStyle/>
                    <a:p>
                      <a:pPr marL="0" marR="0" algn="ctr">
                        <a:lnSpc>
                          <a:spcPct val="150000"/>
                        </a:lnSpc>
                        <a:spcBef>
                          <a:spcPts val="0"/>
                        </a:spcBef>
                        <a:spcAft>
                          <a:spcPts val="0"/>
                        </a:spcAft>
                      </a:pPr>
                      <a:r>
                        <a:rPr lang="en-ZA" sz="1000" b="1" dirty="0">
                          <a:effectLst/>
                        </a:rPr>
                        <a:t>134 440 125</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1410" marR="61410" marT="0" marB="0">
                    <a:solidFill>
                      <a:schemeClr val="bg1">
                        <a:lumMod val="95000"/>
                      </a:schemeClr>
                    </a:solidFill>
                  </a:tcPr>
                </a:tc>
                <a:extLst>
                  <a:ext uri="{0D108BD9-81ED-4DB2-BD59-A6C34878D82A}">
                    <a16:rowId xmlns:a16="http://schemas.microsoft.com/office/drawing/2014/main" val="2382666019"/>
                  </a:ext>
                </a:extLst>
              </a:tr>
            </a:tbl>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237586329"/>
              </p:ext>
            </p:extLst>
          </p:nvPr>
        </p:nvGraphicFramePr>
        <p:xfrm>
          <a:off x="6013938" y="1719718"/>
          <a:ext cx="5908432" cy="447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454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10" name="Rectangle 9"/>
          <p:cNvSpPr/>
          <p:nvPr/>
        </p:nvSpPr>
        <p:spPr>
          <a:xfrm>
            <a:off x="1133764" y="4503287"/>
            <a:ext cx="9592408" cy="461665"/>
          </a:xfrm>
          <a:prstGeom prst="rect">
            <a:avLst/>
          </a:prstGeom>
        </p:spPr>
        <p:txBody>
          <a:bodyPr wrap="square">
            <a:spAutoFit/>
          </a:bodyPr>
          <a:lstStyle/>
          <a:p>
            <a:pPr marL="45720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txBox="1">
            <a:spLocks/>
          </p:cNvSpPr>
          <p:nvPr/>
        </p:nvSpPr>
        <p:spPr>
          <a:xfrm>
            <a:off x="724716" y="127917"/>
            <a:ext cx="10841626" cy="786667"/>
          </a:xfrm>
          <a:prstGeom prst="rect">
            <a:avLst/>
          </a:prstGeom>
          <a:solidFill>
            <a:schemeClr val="bg1"/>
          </a:solidFill>
          <a:ln>
            <a:solidFill>
              <a:schemeClr val="accent6">
                <a:lumMod val="75000"/>
              </a:schemeClr>
            </a:solidFill>
          </a:ln>
          <a:effectLst>
            <a:glow rad="139700">
              <a:schemeClr val="accent3">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Ability to protect and secure the inhabitants of the Republic (Overstrand) and their property and the ability to uphold and enforce the law</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4949420" y="1179058"/>
            <a:ext cx="2392218" cy="430887"/>
          </a:xfrm>
          <a:prstGeom prst="rect">
            <a:avLst/>
          </a:prstGeom>
          <a:solidFill>
            <a:schemeClr val="bg1"/>
          </a:solidFill>
          <a:effectLst>
            <a:glow rad="101600">
              <a:schemeClr val="accent3">
                <a:satMod val="175000"/>
                <a:alpha val="40000"/>
              </a:scheme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Provincial level</a:t>
            </a:r>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2013793471"/>
              </p:ext>
            </p:extLst>
          </p:nvPr>
        </p:nvGraphicFramePr>
        <p:xfrm>
          <a:off x="415636" y="1949583"/>
          <a:ext cx="5729893" cy="4137891"/>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half" idx="2"/>
          </p:nvPr>
        </p:nvSpPr>
        <p:spPr>
          <a:xfrm>
            <a:off x="6465755" y="2931504"/>
            <a:ext cx="5347555" cy="2174047"/>
          </a:xfrm>
          <a:solidFill>
            <a:schemeClr val="bg1"/>
          </a:solidFill>
          <a:effectLst>
            <a:glow rad="101600">
              <a:schemeClr val="accent3">
                <a:satMod val="175000"/>
                <a:alpha val="40000"/>
              </a:schemeClr>
            </a:glow>
          </a:effectLst>
        </p:spPr>
        <p:txBody>
          <a:bodyPr>
            <a:normAutofit/>
          </a:bodyPr>
          <a:lstStyle/>
          <a:p>
            <a:pPr algn="just">
              <a:spcBef>
                <a:spcPts val="2400"/>
              </a:spcBef>
            </a:pPr>
            <a:r>
              <a:rPr lang="en-ZA" sz="2300" dirty="0">
                <a:latin typeface="Arial" panose="020B0604020202020204" pitchFamily="34" charset="0"/>
                <a:cs typeface="Arial" panose="020B0604020202020204" pitchFamily="34" charset="0"/>
              </a:rPr>
              <a:t>Vast decrease in confiscations</a:t>
            </a:r>
          </a:p>
          <a:p>
            <a:pPr algn="just"/>
            <a:r>
              <a:rPr lang="en-ZA" sz="2300" dirty="0">
                <a:latin typeface="Arial" panose="020B0604020202020204" pitchFamily="34" charset="0"/>
                <a:cs typeface="Arial" panose="020B0604020202020204" pitchFamily="34" charset="0"/>
              </a:rPr>
              <a:t>Applicable to all law enforcement agencies</a:t>
            </a:r>
          </a:p>
          <a:p>
            <a:pPr algn="just"/>
            <a:r>
              <a:rPr lang="en-ZA" sz="2300" dirty="0">
                <a:latin typeface="Arial" panose="020B0604020202020204" pitchFamily="34" charset="0"/>
                <a:cs typeface="Arial" panose="020B0604020202020204" pitchFamily="34" charset="0"/>
              </a:rPr>
              <a:t>Conclusion </a:t>
            </a:r>
          </a:p>
          <a:p>
            <a:pPr algn="just"/>
            <a:r>
              <a:rPr lang="en-ZA" sz="2300" dirty="0">
                <a:latin typeface="Arial" panose="020B0604020202020204" pitchFamily="34" charset="0"/>
                <a:cs typeface="Arial" panose="020B0604020202020204" pitchFamily="34" charset="0"/>
              </a:rPr>
              <a:t>Focus</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67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0">
              <a:schemeClr val="accent6">
                <a:lumMod val="20000"/>
                <a:lumOff val="80000"/>
              </a:schemeClr>
            </a:gs>
            <a:gs pos="100000">
              <a:schemeClr val="accent6">
                <a:lumMod val="40000"/>
                <a:lumOff val="60000"/>
              </a:schemeClr>
            </a:gs>
            <a:gs pos="9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1422298" y="1603258"/>
            <a:ext cx="8661442" cy="4586527"/>
          </a:xfrm>
          <a:solidFill>
            <a:schemeClr val="bg1"/>
          </a:solidFill>
          <a:effectLst>
            <a:glow rad="139700">
              <a:schemeClr val="accent3">
                <a:satMod val="175000"/>
                <a:alpha val="40000"/>
              </a:schemeClr>
            </a:glow>
          </a:effectLst>
        </p:spPr>
        <p:txBody>
          <a:bodyPr>
            <a:noAutofit/>
          </a:bodyPr>
          <a:lstStyle/>
          <a:p>
            <a:pPr algn="just"/>
            <a:r>
              <a:rPr lang="en-ZA" sz="1600" dirty="0">
                <a:latin typeface="Arial" panose="020B0604020202020204" pitchFamily="34" charset="0"/>
                <a:cs typeface="Arial" panose="020B0604020202020204" pitchFamily="34" charset="0"/>
              </a:rPr>
              <a:t>DEA was designated as the Lead Department</a:t>
            </a:r>
          </a:p>
          <a:p>
            <a:pPr algn="just">
              <a:lnSpc>
                <a:spcPct val="100000"/>
              </a:lnSpc>
              <a:spcBef>
                <a:spcPts val="600"/>
              </a:spcBef>
            </a:pPr>
            <a:r>
              <a:rPr lang="en-ZA" sz="1600" dirty="0">
                <a:latin typeface="Arial" panose="020B0604020202020204" pitchFamily="34" charset="0"/>
                <a:cs typeface="Arial" panose="020B0604020202020204" pitchFamily="34" charset="0"/>
              </a:rPr>
              <a:t>Phakisa and law enforcement</a:t>
            </a:r>
          </a:p>
          <a:p>
            <a:pPr algn="just">
              <a:lnSpc>
                <a:spcPct val="100000"/>
              </a:lnSpc>
              <a:spcBef>
                <a:spcPts val="600"/>
              </a:spcBef>
            </a:pPr>
            <a:r>
              <a:rPr lang="en-ZA" sz="1600" dirty="0">
                <a:latin typeface="Arial" panose="020B0604020202020204" pitchFamily="34" charset="0"/>
                <a:cs typeface="Arial" panose="020B0604020202020204" pitchFamily="34" charset="0"/>
              </a:rPr>
              <a:t>Level of control</a:t>
            </a:r>
          </a:p>
          <a:p>
            <a:pPr algn="just">
              <a:lnSpc>
                <a:spcPct val="100000"/>
              </a:lnSpc>
              <a:spcBef>
                <a:spcPts val="600"/>
              </a:spcBef>
            </a:pPr>
            <a:r>
              <a:rPr lang="en-ZA" sz="1600" dirty="0">
                <a:latin typeface="Arial" panose="020B0604020202020204" pitchFamily="34" charset="0"/>
                <a:cs typeface="Arial" panose="020B0604020202020204" pitchFamily="34" charset="0"/>
              </a:rPr>
              <a:t>Drivers of Abalone poaching in the Overstrand area</a:t>
            </a:r>
          </a:p>
          <a:p>
            <a:pPr algn="just">
              <a:lnSpc>
                <a:spcPct val="100000"/>
              </a:lnSpc>
              <a:spcBef>
                <a:spcPts val="600"/>
              </a:spcBef>
            </a:pPr>
            <a:r>
              <a:rPr lang="en-ZA" sz="1600" dirty="0">
                <a:latin typeface="Arial" panose="020B0604020202020204" pitchFamily="34" charset="0"/>
                <a:cs typeface="Arial" panose="020B0604020202020204" pitchFamily="34" charset="0"/>
              </a:rPr>
              <a:t>Problem with the abalone in the Western Cape</a:t>
            </a:r>
          </a:p>
          <a:p>
            <a:pPr algn="just">
              <a:lnSpc>
                <a:spcPct val="100000"/>
              </a:lnSpc>
              <a:spcBef>
                <a:spcPts val="600"/>
              </a:spcBef>
            </a:pPr>
            <a:r>
              <a:rPr lang="en-ZA" sz="1600" dirty="0">
                <a:latin typeface="Arial" panose="020B0604020202020204" pitchFamily="34" charset="0"/>
                <a:cs typeface="Arial" panose="020B0604020202020204" pitchFamily="34" charset="0"/>
              </a:rPr>
              <a:t>Impact of attacks on SAPS and DAFF property</a:t>
            </a:r>
          </a:p>
          <a:p>
            <a:pPr algn="just">
              <a:lnSpc>
                <a:spcPct val="100000"/>
              </a:lnSpc>
              <a:spcBef>
                <a:spcPts val="600"/>
              </a:spcBef>
            </a:pPr>
            <a:r>
              <a:rPr lang="en-ZA" sz="1600" dirty="0">
                <a:latin typeface="Arial" panose="020B0604020202020204" pitchFamily="34" charset="0"/>
                <a:cs typeface="Arial" panose="020B0604020202020204" pitchFamily="34" charset="0"/>
              </a:rPr>
              <a:t>State Security alerts</a:t>
            </a:r>
          </a:p>
          <a:p>
            <a:pPr algn="just">
              <a:lnSpc>
                <a:spcPct val="100000"/>
              </a:lnSpc>
              <a:spcBef>
                <a:spcPts val="600"/>
              </a:spcBef>
            </a:pPr>
            <a:r>
              <a:rPr lang="en-ZA" sz="1600" dirty="0">
                <a:latin typeface="Arial" panose="020B0604020202020204" pitchFamily="34" charset="0"/>
                <a:cs typeface="Arial" panose="020B0604020202020204" pitchFamily="34" charset="0"/>
              </a:rPr>
              <a:t>Poacher’s reaction</a:t>
            </a:r>
          </a:p>
          <a:p>
            <a:pPr algn="just">
              <a:lnSpc>
                <a:spcPct val="100000"/>
              </a:lnSpc>
              <a:spcBef>
                <a:spcPts val="600"/>
              </a:spcBef>
            </a:pPr>
            <a:r>
              <a:rPr lang="en-ZA" sz="1600" dirty="0">
                <a:latin typeface="Arial" panose="020B0604020202020204" pitchFamily="34" charset="0"/>
                <a:cs typeface="Arial" panose="020B0604020202020204" pitchFamily="34" charset="0"/>
              </a:rPr>
              <a:t>(NISCWT) with the Police</a:t>
            </a:r>
          </a:p>
          <a:p>
            <a:pPr algn="just">
              <a:lnSpc>
                <a:spcPct val="100000"/>
              </a:lnSpc>
              <a:spcBef>
                <a:spcPts val="600"/>
              </a:spcBef>
            </a:pPr>
            <a:r>
              <a:rPr lang="en-ZA" sz="1600" dirty="0">
                <a:latin typeface="Arial" panose="020B0604020202020204" pitchFamily="34" charset="0"/>
                <a:cs typeface="Arial" panose="020B0604020202020204" pitchFamily="34" charset="0"/>
              </a:rPr>
              <a:t>Four species identified as priorities</a:t>
            </a:r>
          </a:p>
          <a:p>
            <a:pPr algn="just">
              <a:lnSpc>
                <a:spcPct val="100000"/>
              </a:lnSpc>
              <a:spcBef>
                <a:spcPts val="600"/>
              </a:spcBef>
            </a:pPr>
            <a:r>
              <a:rPr lang="en-ZA" sz="1600" dirty="0">
                <a:latin typeface="Arial" panose="020B0604020202020204" pitchFamily="34" charset="0"/>
                <a:cs typeface="Arial" panose="020B0604020202020204" pitchFamily="34" charset="0"/>
              </a:rPr>
              <a:t>JCPS cluster and the NISCWT</a:t>
            </a:r>
          </a:p>
          <a:p>
            <a:pPr algn="just">
              <a:lnSpc>
                <a:spcPct val="100000"/>
              </a:lnSpc>
              <a:spcBef>
                <a:spcPts val="600"/>
              </a:spcBef>
            </a:pPr>
            <a:r>
              <a:rPr lang="en-ZA" sz="1600" dirty="0">
                <a:latin typeface="Arial" panose="020B0604020202020204" pitchFamily="34" charset="0"/>
                <a:cs typeface="Arial" panose="020B0604020202020204" pitchFamily="34" charset="0"/>
              </a:rPr>
              <a:t>Proposed legislative changes</a:t>
            </a:r>
          </a:p>
          <a:p>
            <a:pPr algn="just">
              <a:lnSpc>
                <a:spcPct val="100000"/>
              </a:lnSpc>
              <a:spcBef>
                <a:spcPts val="600"/>
              </a:spcBef>
            </a:pPr>
            <a:r>
              <a:rPr lang="en-ZA" sz="1600" dirty="0">
                <a:latin typeface="Arial" panose="020B0604020202020204" pitchFamily="34" charset="0"/>
                <a:cs typeface="Arial" panose="020B0604020202020204" pitchFamily="34" charset="0"/>
              </a:rPr>
              <a:t>Project proposal in Overstrand</a:t>
            </a:r>
          </a:p>
          <a:p>
            <a:pPr algn="just">
              <a:lnSpc>
                <a:spcPct val="100000"/>
              </a:lnSpc>
              <a:spcBef>
                <a:spcPts val="600"/>
              </a:spcBef>
            </a:pPr>
            <a:r>
              <a:rPr lang="en-ZA" sz="1600" dirty="0">
                <a:latin typeface="Arial" panose="020B0604020202020204" pitchFamily="34" charset="0"/>
                <a:cs typeface="Arial" panose="020B0604020202020204" pitchFamily="34" charset="0"/>
              </a:rPr>
              <a:t>Prohibited diving</a:t>
            </a:r>
          </a:p>
          <a:p>
            <a:pPr marL="0" indent="0" algn="just">
              <a:lnSpc>
                <a:spcPct val="100000"/>
              </a:lnSpc>
              <a:spcBef>
                <a:spcPts val="600"/>
              </a:spcBef>
              <a:buNone/>
            </a:pPr>
            <a:endParaRPr lang="en-ZA" sz="1800" dirty="0">
              <a:latin typeface="Arial" panose="020B0604020202020204" pitchFamily="34" charset="0"/>
              <a:cs typeface="Arial" panose="020B0604020202020204" pitchFamily="34" charset="0"/>
            </a:endParaRPr>
          </a:p>
          <a:p>
            <a:pPr marL="0" indent="0" algn="just">
              <a:lnSpc>
                <a:spcPct val="100000"/>
              </a:lnSpc>
              <a:spcBef>
                <a:spcPts val="600"/>
              </a:spcBef>
              <a:buNone/>
            </a:pPr>
            <a:endParaRPr lang="en-ZA" sz="1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CD5D11-AE69-499F-981D-2F810A60E5D8}" type="slidenum">
              <a:rPr kumimoji="0" lang="en-U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clrChange>
              <a:clrFrom>
                <a:srgbClr val="FFFEFD"/>
              </a:clrFrom>
              <a:clrTo>
                <a:srgbClr val="FFFEFD">
                  <a:alpha val="0"/>
                </a:srgbClr>
              </a:clrTo>
            </a:clrChange>
          </a:blip>
          <a:stretch>
            <a:fillRect/>
          </a:stretch>
        </p:blipFill>
        <p:spPr>
          <a:xfrm>
            <a:off x="-1" y="6189785"/>
            <a:ext cx="1526105" cy="668215"/>
          </a:xfrm>
          <a:prstGeom prst="rect">
            <a:avLst/>
          </a:prstGeom>
        </p:spPr>
      </p:pic>
      <p:sp>
        <p:nvSpPr>
          <p:cNvPr id="10" name="Rectangle 9"/>
          <p:cNvSpPr/>
          <p:nvPr/>
        </p:nvSpPr>
        <p:spPr>
          <a:xfrm>
            <a:off x="1133764" y="4503287"/>
            <a:ext cx="9592408" cy="461665"/>
          </a:xfrm>
          <a:prstGeom prst="rect">
            <a:avLst/>
          </a:prstGeom>
        </p:spPr>
        <p:txBody>
          <a:bodyPr wrap="square">
            <a:spAutoFit/>
          </a:bodyPr>
          <a:lstStyle/>
          <a:p>
            <a:pPr marL="45720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txBox="1">
            <a:spLocks/>
          </p:cNvSpPr>
          <p:nvPr/>
        </p:nvSpPr>
        <p:spPr>
          <a:xfrm>
            <a:off x="576761" y="127917"/>
            <a:ext cx="10841626" cy="786667"/>
          </a:xfrm>
          <a:prstGeom prst="rect">
            <a:avLst/>
          </a:prstGeom>
          <a:solidFill>
            <a:schemeClr val="bg1"/>
          </a:solidFill>
          <a:ln>
            <a:solidFill>
              <a:schemeClr val="accent6">
                <a:lumMod val="75000"/>
              </a:schemeClr>
            </a:solidFill>
          </a:ln>
          <a:effectLst>
            <a:glow rad="139700">
              <a:schemeClr val="accent3">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Ability to protect and secure the inhabitants of the Republic (Overstrand) and their property and the ability to uphold and enforce the law</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4910567" y="1074255"/>
            <a:ext cx="1684904" cy="369332"/>
          </a:xfrm>
          <a:prstGeom prst="rect">
            <a:avLst/>
          </a:prstGeom>
          <a:solidFill>
            <a:schemeClr val="bg1"/>
          </a:solidFill>
          <a:effectLst>
            <a:glow rad="101600">
              <a:schemeClr val="accent3">
                <a:satMod val="175000"/>
                <a:alpha val="40000"/>
              </a:scheme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National level</a:t>
            </a:r>
          </a:p>
        </p:txBody>
      </p:sp>
    </p:spTree>
    <p:extLst>
      <p:ext uri="{BB962C8B-B14F-4D97-AF65-F5344CB8AC3E}">
        <p14:creationId xmlns:p14="http://schemas.microsoft.com/office/powerpoint/2010/main" val="3494850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9275</TotalTime>
  <Words>1655</Words>
  <Application>Microsoft Office PowerPoint</Application>
  <PresentationFormat>Widescreen</PresentationFormat>
  <Paragraphs>237</Paragraphs>
  <Slides>19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Trebuchet MS</vt:lpstr>
      <vt:lpstr>Wingdings</vt:lpstr>
      <vt:lpstr>Wingdings 3</vt:lpstr>
      <vt:lpstr>Office Theme</vt:lpstr>
      <vt:lpstr>Facet</vt:lpstr>
      <vt:lpstr>PowerPoint Presentation</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 TO NATIONAL MINISTER OF POLICE</vt:lpstr>
      <vt:lpstr>RECOMMENDATIONS TO NATIONAL MINISTER OF POLICE</vt:lpstr>
      <vt:lpstr>RECOMMENDATIONS DIRECTED TO WESTERN CAPE GOVERNMENT DEPARTMENTS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Deidre Foster</dc:creator>
  <cp:lastModifiedBy>Johannes J Brand</cp:lastModifiedBy>
  <cp:revision>268</cp:revision>
  <cp:lastPrinted>2020-03-05T13:00:58Z</cp:lastPrinted>
  <dcterms:created xsi:type="dcterms:W3CDTF">2019-05-30T19:53:10Z</dcterms:created>
  <dcterms:modified xsi:type="dcterms:W3CDTF">2020-03-05T13:38:50Z</dcterms:modified>
</cp:coreProperties>
</file>