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8"/>
  </p:notesMasterIdLst>
  <p:sldIdLst>
    <p:sldId id="261" r:id="rId3"/>
    <p:sldId id="257" r:id="rId4"/>
    <p:sldId id="287" r:id="rId5"/>
    <p:sldId id="309" r:id="rId6"/>
    <p:sldId id="323" r:id="rId7"/>
    <p:sldId id="311" r:id="rId8"/>
    <p:sldId id="310" r:id="rId9"/>
    <p:sldId id="300" r:id="rId10"/>
    <p:sldId id="258" r:id="rId11"/>
    <p:sldId id="262" r:id="rId12"/>
    <p:sldId id="321" r:id="rId13"/>
    <p:sldId id="289" r:id="rId14"/>
    <p:sldId id="264" r:id="rId15"/>
    <p:sldId id="304" r:id="rId16"/>
    <p:sldId id="305" r:id="rId17"/>
    <p:sldId id="322" r:id="rId18"/>
    <p:sldId id="317" r:id="rId19"/>
    <p:sldId id="302" r:id="rId20"/>
    <p:sldId id="303" r:id="rId21"/>
    <p:sldId id="307" r:id="rId22"/>
    <p:sldId id="306" r:id="rId23"/>
    <p:sldId id="308" r:id="rId24"/>
    <p:sldId id="301" r:id="rId25"/>
    <p:sldId id="266" r:id="rId26"/>
    <p:sldId id="290" r:id="rId27"/>
    <p:sldId id="296" r:id="rId28"/>
    <p:sldId id="318" r:id="rId29"/>
    <p:sldId id="319" r:id="rId30"/>
    <p:sldId id="315" r:id="rId31"/>
    <p:sldId id="320" r:id="rId32"/>
    <p:sldId id="316" r:id="rId33"/>
    <p:sldId id="312" r:id="rId34"/>
    <p:sldId id="313" r:id="rId35"/>
    <p:sldId id="314" r:id="rId36"/>
    <p:sldId id="25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A88"/>
    <a:srgbClr val="243E5E"/>
    <a:srgbClr val="8CA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3" autoAdjust="0"/>
  </p:normalViewPr>
  <p:slideViewPr>
    <p:cSldViewPr snapToGrid="0" snapToObjects="1">
      <p:cViewPr varScale="1">
        <p:scale>
          <a:sx n="65" d="100"/>
          <a:sy n="65" d="100"/>
        </p:scale>
        <p:origin x="145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BC282-5AB7-4056-831A-2DB0969AB7A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ABF54ED-72CC-40D6-AB54-D39620238CCE}">
      <dgm:prSet phldrT="[Text]"/>
      <dgm:spPr/>
      <dgm:t>
        <a:bodyPr/>
        <a:lstStyle/>
        <a:p>
          <a:r>
            <a:rPr lang="en-US" b="1" dirty="0"/>
            <a:t>Deputy National Commissioner Policing</a:t>
          </a:r>
        </a:p>
      </dgm:t>
    </dgm:pt>
    <dgm:pt modelId="{FA0DC125-3FB7-46F5-B7CA-7F97D56C4379}" type="parTrans" cxnId="{86C55B89-C99F-4062-B96D-8D7247B68E57}">
      <dgm:prSet/>
      <dgm:spPr/>
      <dgm:t>
        <a:bodyPr/>
        <a:lstStyle/>
        <a:p>
          <a:endParaRPr lang="en-US" b="1"/>
        </a:p>
      </dgm:t>
    </dgm:pt>
    <dgm:pt modelId="{75E2D10C-9A7A-4F83-9E1E-0283D219C098}" type="sibTrans" cxnId="{86C55B89-C99F-4062-B96D-8D7247B68E57}">
      <dgm:prSet/>
      <dgm:spPr/>
      <dgm:t>
        <a:bodyPr/>
        <a:lstStyle/>
        <a:p>
          <a:endParaRPr lang="en-US" b="1"/>
        </a:p>
      </dgm:t>
    </dgm:pt>
    <dgm:pt modelId="{374FDBB2-8ADF-48ED-B61B-4D9EE63B1ED8}">
      <dgm:prSet phldrT="[Text]"/>
      <dgm:spPr>
        <a:solidFill>
          <a:srgbClr val="FFFF00">
            <a:alpha val="90000"/>
          </a:srgbClr>
        </a:solidFill>
      </dgm:spPr>
      <dgm:t>
        <a:bodyPr/>
        <a:lstStyle/>
        <a:p>
          <a:r>
            <a:rPr lang="en-US" b="1" dirty="0"/>
            <a:t>Divisional Commissioner</a:t>
          </a:r>
        </a:p>
        <a:p>
          <a:r>
            <a:rPr lang="en-US" b="1" dirty="0"/>
            <a:t>Visible Policing</a:t>
          </a:r>
        </a:p>
      </dgm:t>
    </dgm:pt>
    <dgm:pt modelId="{9B736A1B-542B-47E1-9C32-15F56158A980}" type="parTrans" cxnId="{41FE0B1C-4D30-400D-B894-93AE0EA100BD}">
      <dgm:prSet/>
      <dgm:spPr/>
      <dgm:t>
        <a:bodyPr/>
        <a:lstStyle/>
        <a:p>
          <a:endParaRPr lang="en-US" b="1"/>
        </a:p>
      </dgm:t>
    </dgm:pt>
    <dgm:pt modelId="{B07FE35F-701F-436C-8031-613E9740952C}" type="sibTrans" cxnId="{41FE0B1C-4D30-400D-B894-93AE0EA100BD}">
      <dgm:prSet/>
      <dgm:spPr/>
      <dgm:t>
        <a:bodyPr/>
        <a:lstStyle/>
        <a:p>
          <a:endParaRPr lang="en-US" b="1"/>
        </a:p>
      </dgm:t>
    </dgm:pt>
    <dgm:pt modelId="{58CCA31D-9FDE-4840-BC20-3D2F6E631AFB}">
      <dgm:prSet phldrT="[Text]"/>
      <dgm:spPr/>
      <dgm:t>
        <a:bodyPr/>
        <a:lstStyle/>
        <a:p>
          <a:r>
            <a:rPr lang="en-US" b="1" dirty="0"/>
            <a:t>Divisional Commissioner Operational Response Services</a:t>
          </a:r>
        </a:p>
      </dgm:t>
    </dgm:pt>
    <dgm:pt modelId="{0E82287B-84F6-46AC-BFBC-6450E9B9E9E3}" type="parTrans" cxnId="{9051B28D-355F-49B2-A8CC-B050C773759C}">
      <dgm:prSet/>
      <dgm:spPr/>
      <dgm:t>
        <a:bodyPr/>
        <a:lstStyle/>
        <a:p>
          <a:endParaRPr lang="en-US" b="1"/>
        </a:p>
      </dgm:t>
    </dgm:pt>
    <dgm:pt modelId="{E978D1C2-AD59-4260-B3DC-026C4CD2FF50}" type="sibTrans" cxnId="{9051B28D-355F-49B2-A8CC-B050C773759C}">
      <dgm:prSet/>
      <dgm:spPr/>
      <dgm:t>
        <a:bodyPr/>
        <a:lstStyle/>
        <a:p>
          <a:endParaRPr lang="en-US" b="1"/>
        </a:p>
      </dgm:t>
    </dgm:pt>
    <dgm:pt modelId="{B89959BC-281E-4501-A97B-A6EC78807478}">
      <dgm:prSet phldrT="[Text]"/>
      <dgm:spPr/>
      <dgm:t>
        <a:bodyPr/>
        <a:lstStyle/>
        <a:p>
          <a:r>
            <a:rPr lang="en-US" b="1" dirty="0"/>
            <a:t>Deputy National Commissioner Crime Detection</a:t>
          </a:r>
        </a:p>
      </dgm:t>
    </dgm:pt>
    <dgm:pt modelId="{F604836D-5FA4-4819-A6DF-CEFBE59F0817}" type="parTrans" cxnId="{ADA22714-6795-4746-8C10-6198CDD8E016}">
      <dgm:prSet/>
      <dgm:spPr/>
      <dgm:t>
        <a:bodyPr/>
        <a:lstStyle/>
        <a:p>
          <a:endParaRPr lang="en-US" b="1"/>
        </a:p>
      </dgm:t>
    </dgm:pt>
    <dgm:pt modelId="{28CF6CA9-B257-4ED2-9215-1A64872C0A1F}" type="sibTrans" cxnId="{ADA22714-6795-4746-8C10-6198CDD8E016}">
      <dgm:prSet/>
      <dgm:spPr/>
      <dgm:t>
        <a:bodyPr/>
        <a:lstStyle/>
        <a:p>
          <a:endParaRPr lang="en-US" b="1"/>
        </a:p>
      </dgm:t>
    </dgm:pt>
    <dgm:pt modelId="{A1FB4267-421D-42C4-9018-B13F8BFBA433}">
      <dgm:prSet phldrT="[Text]"/>
      <dgm:spPr>
        <a:solidFill>
          <a:srgbClr val="FFFF00">
            <a:alpha val="90000"/>
          </a:srgbClr>
        </a:solidFill>
      </dgm:spPr>
      <dgm:t>
        <a:bodyPr/>
        <a:lstStyle/>
        <a:p>
          <a:r>
            <a:rPr lang="en-US" b="1" dirty="0"/>
            <a:t>Divisional Commissioner Detective Service</a:t>
          </a:r>
        </a:p>
      </dgm:t>
    </dgm:pt>
    <dgm:pt modelId="{58D5FD4A-22EB-4E5F-8D86-64974EDA164E}" type="parTrans" cxnId="{6B4A4A0B-10FA-422F-AE1E-89EE092B3942}">
      <dgm:prSet/>
      <dgm:spPr/>
      <dgm:t>
        <a:bodyPr/>
        <a:lstStyle/>
        <a:p>
          <a:endParaRPr lang="en-US" b="1"/>
        </a:p>
      </dgm:t>
    </dgm:pt>
    <dgm:pt modelId="{CFFD6938-E59B-472C-9B79-DEF07AD0FA76}" type="sibTrans" cxnId="{6B4A4A0B-10FA-422F-AE1E-89EE092B3942}">
      <dgm:prSet/>
      <dgm:spPr/>
      <dgm:t>
        <a:bodyPr/>
        <a:lstStyle/>
        <a:p>
          <a:endParaRPr lang="en-US" b="1"/>
        </a:p>
      </dgm:t>
    </dgm:pt>
    <dgm:pt modelId="{D81F73C8-3BF4-4BCF-AEB0-FE416CB6F89E}">
      <dgm:prSet/>
      <dgm:spPr/>
      <dgm:t>
        <a:bodyPr/>
        <a:lstStyle/>
        <a:p>
          <a:r>
            <a:rPr lang="en-US" b="1" dirty="0"/>
            <a:t>Divisional Commissioner Protection and Security Services</a:t>
          </a:r>
        </a:p>
      </dgm:t>
    </dgm:pt>
    <dgm:pt modelId="{7C213B8A-DEA2-4FE6-A0A7-AC0397956013}" type="parTrans" cxnId="{3CCCAD59-9C0E-4001-B4B8-8AB3BE9FEABA}">
      <dgm:prSet/>
      <dgm:spPr/>
      <dgm:t>
        <a:bodyPr/>
        <a:lstStyle/>
        <a:p>
          <a:endParaRPr lang="en-US" b="1"/>
        </a:p>
      </dgm:t>
    </dgm:pt>
    <dgm:pt modelId="{56F0B0F5-D378-4E7E-9697-941EE8C1B49C}" type="sibTrans" cxnId="{3CCCAD59-9C0E-4001-B4B8-8AB3BE9FEABA}">
      <dgm:prSet/>
      <dgm:spPr/>
      <dgm:t>
        <a:bodyPr/>
        <a:lstStyle/>
        <a:p>
          <a:endParaRPr lang="en-US" b="1"/>
        </a:p>
      </dgm:t>
    </dgm:pt>
    <dgm:pt modelId="{2535E92D-D778-4F82-A06E-097A133A4E96}">
      <dgm:prSet/>
      <dgm:spPr/>
      <dgm:t>
        <a:bodyPr/>
        <a:lstStyle/>
        <a:p>
          <a:r>
            <a:rPr lang="en-US" b="1" dirty="0"/>
            <a:t>Divisional Commissioner Forensic Services</a:t>
          </a:r>
        </a:p>
      </dgm:t>
    </dgm:pt>
    <dgm:pt modelId="{4D0E95F6-0B31-44CC-AACD-A1C7B290B8FE}" type="parTrans" cxnId="{ECBDC3EE-F80A-45EA-94A3-7575A141F694}">
      <dgm:prSet/>
      <dgm:spPr/>
      <dgm:t>
        <a:bodyPr/>
        <a:lstStyle/>
        <a:p>
          <a:endParaRPr lang="en-US" b="1"/>
        </a:p>
      </dgm:t>
    </dgm:pt>
    <dgm:pt modelId="{18423E23-0BF5-468A-B361-35C325D7B454}" type="sibTrans" cxnId="{ECBDC3EE-F80A-45EA-94A3-7575A141F694}">
      <dgm:prSet/>
      <dgm:spPr/>
      <dgm:t>
        <a:bodyPr/>
        <a:lstStyle/>
        <a:p>
          <a:endParaRPr lang="en-US" b="1"/>
        </a:p>
      </dgm:t>
    </dgm:pt>
    <dgm:pt modelId="{CAE61E57-0C80-41FA-B94D-F445F036FB57}">
      <dgm:prSet/>
      <dgm:spPr>
        <a:solidFill>
          <a:srgbClr val="FFFF00">
            <a:alpha val="90000"/>
          </a:srgbClr>
        </a:solidFill>
      </dgm:spPr>
      <dgm:t>
        <a:bodyPr/>
        <a:lstStyle/>
        <a:p>
          <a:r>
            <a:rPr lang="en-US" b="1" dirty="0"/>
            <a:t>Divisional Commissioner Crime Intelligence</a:t>
          </a:r>
        </a:p>
      </dgm:t>
    </dgm:pt>
    <dgm:pt modelId="{11DA50CE-DE67-40DB-8F42-257C9D7FEF4D}" type="parTrans" cxnId="{A14209A7-1D46-400D-BC9E-71B4E5F0BBA4}">
      <dgm:prSet/>
      <dgm:spPr/>
      <dgm:t>
        <a:bodyPr/>
        <a:lstStyle/>
        <a:p>
          <a:endParaRPr lang="en-US" b="1"/>
        </a:p>
      </dgm:t>
    </dgm:pt>
    <dgm:pt modelId="{52600C59-CE40-4205-8277-4EE7E583D3DB}" type="sibTrans" cxnId="{A14209A7-1D46-400D-BC9E-71B4E5F0BBA4}">
      <dgm:prSet/>
      <dgm:spPr/>
      <dgm:t>
        <a:bodyPr/>
        <a:lstStyle/>
        <a:p>
          <a:endParaRPr lang="en-US" b="1"/>
        </a:p>
      </dgm:t>
    </dgm:pt>
    <dgm:pt modelId="{BDDC5428-50F0-44FE-89CE-AD6A041C4DEF}" type="pres">
      <dgm:prSet presAssocID="{37ABC282-5AB7-4056-831A-2DB0969AB7AC}" presName="diagram" presStyleCnt="0">
        <dgm:presLayoutVars>
          <dgm:chPref val="1"/>
          <dgm:dir/>
          <dgm:animOne val="branch"/>
          <dgm:animLvl val="lvl"/>
          <dgm:resizeHandles/>
        </dgm:presLayoutVars>
      </dgm:prSet>
      <dgm:spPr/>
      <dgm:t>
        <a:bodyPr/>
        <a:lstStyle/>
        <a:p>
          <a:endParaRPr lang="en-US"/>
        </a:p>
      </dgm:t>
    </dgm:pt>
    <dgm:pt modelId="{E6D32779-5028-469F-AFFC-6B073FC2840B}" type="pres">
      <dgm:prSet presAssocID="{2ABF54ED-72CC-40D6-AB54-D39620238CCE}" presName="root" presStyleCnt="0"/>
      <dgm:spPr/>
    </dgm:pt>
    <dgm:pt modelId="{8F3170D4-075E-4F7C-8E0E-62F47FEFD5D8}" type="pres">
      <dgm:prSet presAssocID="{2ABF54ED-72CC-40D6-AB54-D39620238CCE}" presName="rootComposite" presStyleCnt="0"/>
      <dgm:spPr/>
    </dgm:pt>
    <dgm:pt modelId="{38AAC199-53FE-4F48-B030-F9441970B3B9}" type="pres">
      <dgm:prSet presAssocID="{2ABF54ED-72CC-40D6-AB54-D39620238CCE}" presName="rootText" presStyleLbl="node1" presStyleIdx="0" presStyleCnt="2"/>
      <dgm:spPr/>
      <dgm:t>
        <a:bodyPr/>
        <a:lstStyle/>
        <a:p>
          <a:endParaRPr lang="en-US"/>
        </a:p>
      </dgm:t>
    </dgm:pt>
    <dgm:pt modelId="{C4CCAD09-93F4-46C4-A04E-C17DB230D8C8}" type="pres">
      <dgm:prSet presAssocID="{2ABF54ED-72CC-40D6-AB54-D39620238CCE}" presName="rootConnector" presStyleLbl="node1" presStyleIdx="0" presStyleCnt="2"/>
      <dgm:spPr/>
      <dgm:t>
        <a:bodyPr/>
        <a:lstStyle/>
        <a:p>
          <a:endParaRPr lang="en-US"/>
        </a:p>
      </dgm:t>
    </dgm:pt>
    <dgm:pt modelId="{24FD3774-2566-47B5-A09A-D19717AEEB0E}" type="pres">
      <dgm:prSet presAssocID="{2ABF54ED-72CC-40D6-AB54-D39620238CCE}" presName="childShape" presStyleCnt="0"/>
      <dgm:spPr/>
    </dgm:pt>
    <dgm:pt modelId="{775B3646-50AC-4624-A0A5-42D1A9A63FAF}" type="pres">
      <dgm:prSet presAssocID="{9B736A1B-542B-47E1-9C32-15F56158A980}" presName="Name13" presStyleLbl="parChTrans1D2" presStyleIdx="0" presStyleCnt="6"/>
      <dgm:spPr/>
      <dgm:t>
        <a:bodyPr/>
        <a:lstStyle/>
        <a:p>
          <a:endParaRPr lang="en-US"/>
        </a:p>
      </dgm:t>
    </dgm:pt>
    <dgm:pt modelId="{24738AE6-1A37-4A92-8490-25DF34221F97}" type="pres">
      <dgm:prSet presAssocID="{374FDBB2-8ADF-48ED-B61B-4D9EE63B1ED8}" presName="childText" presStyleLbl="bgAcc1" presStyleIdx="0" presStyleCnt="6">
        <dgm:presLayoutVars>
          <dgm:bulletEnabled val="1"/>
        </dgm:presLayoutVars>
      </dgm:prSet>
      <dgm:spPr/>
      <dgm:t>
        <a:bodyPr/>
        <a:lstStyle/>
        <a:p>
          <a:endParaRPr lang="en-US"/>
        </a:p>
      </dgm:t>
    </dgm:pt>
    <dgm:pt modelId="{99F4105E-6DAC-4AEA-9414-4B855CD45721}" type="pres">
      <dgm:prSet presAssocID="{0E82287B-84F6-46AC-BFBC-6450E9B9E9E3}" presName="Name13" presStyleLbl="parChTrans1D2" presStyleIdx="1" presStyleCnt="6"/>
      <dgm:spPr/>
      <dgm:t>
        <a:bodyPr/>
        <a:lstStyle/>
        <a:p>
          <a:endParaRPr lang="en-US"/>
        </a:p>
      </dgm:t>
    </dgm:pt>
    <dgm:pt modelId="{A90142B3-FA48-4D69-B3A8-E392D06A2092}" type="pres">
      <dgm:prSet presAssocID="{58CCA31D-9FDE-4840-BC20-3D2F6E631AFB}" presName="childText" presStyleLbl="bgAcc1" presStyleIdx="1" presStyleCnt="6">
        <dgm:presLayoutVars>
          <dgm:bulletEnabled val="1"/>
        </dgm:presLayoutVars>
      </dgm:prSet>
      <dgm:spPr/>
      <dgm:t>
        <a:bodyPr/>
        <a:lstStyle/>
        <a:p>
          <a:endParaRPr lang="en-US"/>
        </a:p>
      </dgm:t>
    </dgm:pt>
    <dgm:pt modelId="{84A1AB3F-9CA8-4F8C-9972-586EDACD1BEE}" type="pres">
      <dgm:prSet presAssocID="{7C213B8A-DEA2-4FE6-A0A7-AC0397956013}" presName="Name13" presStyleLbl="parChTrans1D2" presStyleIdx="2" presStyleCnt="6"/>
      <dgm:spPr/>
      <dgm:t>
        <a:bodyPr/>
        <a:lstStyle/>
        <a:p>
          <a:endParaRPr lang="en-US"/>
        </a:p>
      </dgm:t>
    </dgm:pt>
    <dgm:pt modelId="{2A04363E-E57D-4499-AAE9-932CF39CCED1}" type="pres">
      <dgm:prSet presAssocID="{D81F73C8-3BF4-4BCF-AEB0-FE416CB6F89E}" presName="childText" presStyleLbl="bgAcc1" presStyleIdx="2" presStyleCnt="6">
        <dgm:presLayoutVars>
          <dgm:bulletEnabled val="1"/>
        </dgm:presLayoutVars>
      </dgm:prSet>
      <dgm:spPr/>
      <dgm:t>
        <a:bodyPr/>
        <a:lstStyle/>
        <a:p>
          <a:endParaRPr lang="en-US"/>
        </a:p>
      </dgm:t>
    </dgm:pt>
    <dgm:pt modelId="{86060AFC-E811-44AA-9AB1-39AD47808A8F}" type="pres">
      <dgm:prSet presAssocID="{B89959BC-281E-4501-A97B-A6EC78807478}" presName="root" presStyleCnt="0"/>
      <dgm:spPr/>
    </dgm:pt>
    <dgm:pt modelId="{686CD881-46A6-49BE-845F-4C78649268EC}" type="pres">
      <dgm:prSet presAssocID="{B89959BC-281E-4501-A97B-A6EC78807478}" presName="rootComposite" presStyleCnt="0"/>
      <dgm:spPr/>
    </dgm:pt>
    <dgm:pt modelId="{F313FD72-8F1B-4E57-AB01-F5A745D3367F}" type="pres">
      <dgm:prSet presAssocID="{B89959BC-281E-4501-A97B-A6EC78807478}" presName="rootText" presStyleLbl="node1" presStyleIdx="1" presStyleCnt="2"/>
      <dgm:spPr/>
      <dgm:t>
        <a:bodyPr/>
        <a:lstStyle/>
        <a:p>
          <a:endParaRPr lang="en-US"/>
        </a:p>
      </dgm:t>
    </dgm:pt>
    <dgm:pt modelId="{3A315BA4-56CC-4611-BD61-6F298B10DC28}" type="pres">
      <dgm:prSet presAssocID="{B89959BC-281E-4501-A97B-A6EC78807478}" presName="rootConnector" presStyleLbl="node1" presStyleIdx="1" presStyleCnt="2"/>
      <dgm:spPr/>
      <dgm:t>
        <a:bodyPr/>
        <a:lstStyle/>
        <a:p>
          <a:endParaRPr lang="en-US"/>
        </a:p>
      </dgm:t>
    </dgm:pt>
    <dgm:pt modelId="{2604C081-3FD1-43D8-BFA9-3657A50B21AB}" type="pres">
      <dgm:prSet presAssocID="{B89959BC-281E-4501-A97B-A6EC78807478}" presName="childShape" presStyleCnt="0"/>
      <dgm:spPr/>
    </dgm:pt>
    <dgm:pt modelId="{DE682E86-B589-4BF0-8512-7896C62F7B40}" type="pres">
      <dgm:prSet presAssocID="{58D5FD4A-22EB-4E5F-8D86-64974EDA164E}" presName="Name13" presStyleLbl="parChTrans1D2" presStyleIdx="3" presStyleCnt="6"/>
      <dgm:spPr/>
      <dgm:t>
        <a:bodyPr/>
        <a:lstStyle/>
        <a:p>
          <a:endParaRPr lang="en-US"/>
        </a:p>
      </dgm:t>
    </dgm:pt>
    <dgm:pt modelId="{40860F17-6D30-48BA-A295-6F2CCED0C662}" type="pres">
      <dgm:prSet presAssocID="{A1FB4267-421D-42C4-9018-B13F8BFBA433}" presName="childText" presStyleLbl="bgAcc1" presStyleIdx="3" presStyleCnt="6">
        <dgm:presLayoutVars>
          <dgm:bulletEnabled val="1"/>
        </dgm:presLayoutVars>
      </dgm:prSet>
      <dgm:spPr/>
      <dgm:t>
        <a:bodyPr/>
        <a:lstStyle/>
        <a:p>
          <a:endParaRPr lang="en-US"/>
        </a:p>
      </dgm:t>
    </dgm:pt>
    <dgm:pt modelId="{CBBE11F9-E17A-4981-9520-E1F4B1885DA1}" type="pres">
      <dgm:prSet presAssocID="{11DA50CE-DE67-40DB-8F42-257C9D7FEF4D}" presName="Name13" presStyleLbl="parChTrans1D2" presStyleIdx="4" presStyleCnt="6"/>
      <dgm:spPr/>
      <dgm:t>
        <a:bodyPr/>
        <a:lstStyle/>
        <a:p>
          <a:endParaRPr lang="en-US"/>
        </a:p>
      </dgm:t>
    </dgm:pt>
    <dgm:pt modelId="{CFAF3BD4-DE93-4839-BB97-EC5EFD97342D}" type="pres">
      <dgm:prSet presAssocID="{CAE61E57-0C80-41FA-B94D-F445F036FB57}" presName="childText" presStyleLbl="bgAcc1" presStyleIdx="4" presStyleCnt="6" custLinFactY="25102" custLinFactNeighborX="-2925" custLinFactNeighborY="100000">
        <dgm:presLayoutVars>
          <dgm:bulletEnabled val="1"/>
        </dgm:presLayoutVars>
      </dgm:prSet>
      <dgm:spPr/>
      <dgm:t>
        <a:bodyPr/>
        <a:lstStyle/>
        <a:p>
          <a:endParaRPr lang="en-US"/>
        </a:p>
      </dgm:t>
    </dgm:pt>
    <dgm:pt modelId="{29D15E8A-8EDC-417C-9A10-38DE881B8BEE}" type="pres">
      <dgm:prSet presAssocID="{4D0E95F6-0B31-44CC-AACD-A1C7B290B8FE}" presName="Name13" presStyleLbl="parChTrans1D2" presStyleIdx="5" presStyleCnt="6"/>
      <dgm:spPr/>
      <dgm:t>
        <a:bodyPr/>
        <a:lstStyle/>
        <a:p>
          <a:endParaRPr lang="en-US"/>
        </a:p>
      </dgm:t>
    </dgm:pt>
    <dgm:pt modelId="{FA94FE93-FDC5-4F45-99CE-A0CA8514C764}" type="pres">
      <dgm:prSet presAssocID="{2535E92D-D778-4F82-A06E-097A133A4E96}" presName="childText" presStyleLbl="bgAcc1" presStyleIdx="5" presStyleCnt="6" custLinFactY="-21671" custLinFactNeighborX="-1462" custLinFactNeighborY="-100000">
        <dgm:presLayoutVars>
          <dgm:bulletEnabled val="1"/>
        </dgm:presLayoutVars>
      </dgm:prSet>
      <dgm:spPr/>
      <dgm:t>
        <a:bodyPr/>
        <a:lstStyle/>
        <a:p>
          <a:endParaRPr lang="en-US"/>
        </a:p>
      </dgm:t>
    </dgm:pt>
  </dgm:ptLst>
  <dgm:cxnLst>
    <dgm:cxn modelId="{335AB742-F93E-4E73-8F00-0EE71E4C892B}" type="presOf" srcId="{2ABF54ED-72CC-40D6-AB54-D39620238CCE}" destId="{38AAC199-53FE-4F48-B030-F9441970B3B9}" srcOrd="0" destOrd="0" presId="urn:microsoft.com/office/officeart/2005/8/layout/hierarchy3"/>
    <dgm:cxn modelId="{86C55B89-C99F-4062-B96D-8D7247B68E57}" srcId="{37ABC282-5AB7-4056-831A-2DB0969AB7AC}" destId="{2ABF54ED-72CC-40D6-AB54-D39620238CCE}" srcOrd="0" destOrd="0" parTransId="{FA0DC125-3FB7-46F5-B7CA-7F97D56C4379}" sibTransId="{75E2D10C-9A7A-4F83-9E1E-0283D219C098}"/>
    <dgm:cxn modelId="{6B4A4A0B-10FA-422F-AE1E-89EE092B3942}" srcId="{B89959BC-281E-4501-A97B-A6EC78807478}" destId="{A1FB4267-421D-42C4-9018-B13F8BFBA433}" srcOrd="0" destOrd="0" parTransId="{58D5FD4A-22EB-4E5F-8D86-64974EDA164E}" sibTransId="{CFFD6938-E59B-472C-9B79-DEF07AD0FA76}"/>
    <dgm:cxn modelId="{9C07BC7D-6F97-4960-A766-C84406A7668A}" type="presOf" srcId="{2535E92D-D778-4F82-A06E-097A133A4E96}" destId="{FA94FE93-FDC5-4F45-99CE-A0CA8514C764}" srcOrd="0" destOrd="0" presId="urn:microsoft.com/office/officeart/2005/8/layout/hierarchy3"/>
    <dgm:cxn modelId="{41FE0B1C-4D30-400D-B894-93AE0EA100BD}" srcId="{2ABF54ED-72CC-40D6-AB54-D39620238CCE}" destId="{374FDBB2-8ADF-48ED-B61B-4D9EE63B1ED8}" srcOrd="0" destOrd="0" parTransId="{9B736A1B-542B-47E1-9C32-15F56158A980}" sibTransId="{B07FE35F-701F-436C-8031-613E9740952C}"/>
    <dgm:cxn modelId="{AFE1658B-FF1D-415F-B353-837A58095511}" type="presOf" srcId="{CAE61E57-0C80-41FA-B94D-F445F036FB57}" destId="{CFAF3BD4-DE93-4839-BB97-EC5EFD97342D}" srcOrd="0" destOrd="0" presId="urn:microsoft.com/office/officeart/2005/8/layout/hierarchy3"/>
    <dgm:cxn modelId="{9051B28D-355F-49B2-A8CC-B050C773759C}" srcId="{2ABF54ED-72CC-40D6-AB54-D39620238CCE}" destId="{58CCA31D-9FDE-4840-BC20-3D2F6E631AFB}" srcOrd="1" destOrd="0" parTransId="{0E82287B-84F6-46AC-BFBC-6450E9B9E9E3}" sibTransId="{E978D1C2-AD59-4260-B3DC-026C4CD2FF50}"/>
    <dgm:cxn modelId="{ADA22714-6795-4746-8C10-6198CDD8E016}" srcId="{37ABC282-5AB7-4056-831A-2DB0969AB7AC}" destId="{B89959BC-281E-4501-A97B-A6EC78807478}" srcOrd="1" destOrd="0" parTransId="{F604836D-5FA4-4819-A6DF-CEFBE59F0817}" sibTransId="{28CF6CA9-B257-4ED2-9215-1A64872C0A1F}"/>
    <dgm:cxn modelId="{3CCCAD59-9C0E-4001-B4B8-8AB3BE9FEABA}" srcId="{2ABF54ED-72CC-40D6-AB54-D39620238CCE}" destId="{D81F73C8-3BF4-4BCF-AEB0-FE416CB6F89E}" srcOrd="2" destOrd="0" parTransId="{7C213B8A-DEA2-4FE6-A0A7-AC0397956013}" sibTransId="{56F0B0F5-D378-4E7E-9697-941EE8C1B49C}"/>
    <dgm:cxn modelId="{EC2115B5-70F3-41A9-9C51-BBE30CF5EF9C}" type="presOf" srcId="{B89959BC-281E-4501-A97B-A6EC78807478}" destId="{3A315BA4-56CC-4611-BD61-6F298B10DC28}" srcOrd="1" destOrd="0" presId="urn:microsoft.com/office/officeart/2005/8/layout/hierarchy3"/>
    <dgm:cxn modelId="{0381B457-B4E2-4E96-B0AA-2705BEBC527A}" type="presOf" srcId="{374FDBB2-8ADF-48ED-B61B-4D9EE63B1ED8}" destId="{24738AE6-1A37-4A92-8490-25DF34221F97}" srcOrd="0" destOrd="0" presId="urn:microsoft.com/office/officeart/2005/8/layout/hierarchy3"/>
    <dgm:cxn modelId="{A14209A7-1D46-400D-BC9E-71B4E5F0BBA4}" srcId="{B89959BC-281E-4501-A97B-A6EC78807478}" destId="{CAE61E57-0C80-41FA-B94D-F445F036FB57}" srcOrd="1" destOrd="0" parTransId="{11DA50CE-DE67-40DB-8F42-257C9D7FEF4D}" sibTransId="{52600C59-CE40-4205-8277-4EE7E583D3DB}"/>
    <dgm:cxn modelId="{EDFDB8F4-A855-4DDE-B598-165A8A47E880}" type="presOf" srcId="{37ABC282-5AB7-4056-831A-2DB0969AB7AC}" destId="{BDDC5428-50F0-44FE-89CE-AD6A041C4DEF}" srcOrd="0" destOrd="0" presId="urn:microsoft.com/office/officeart/2005/8/layout/hierarchy3"/>
    <dgm:cxn modelId="{6D0029E9-05C4-4542-800C-AF7A6EC6EC3B}" type="presOf" srcId="{4D0E95F6-0B31-44CC-AACD-A1C7B290B8FE}" destId="{29D15E8A-8EDC-417C-9A10-38DE881B8BEE}" srcOrd="0" destOrd="0" presId="urn:microsoft.com/office/officeart/2005/8/layout/hierarchy3"/>
    <dgm:cxn modelId="{DD0E262C-7664-4D49-AF4A-CB7233969634}" type="presOf" srcId="{A1FB4267-421D-42C4-9018-B13F8BFBA433}" destId="{40860F17-6D30-48BA-A295-6F2CCED0C662}" srcOrd="0" destOrd="0" presId="urn:microsoft.com/office/officeart/2005/8/layout/hierarchy3"/>
    <dgm:cxn modelId="{3DE9C10F-E920-4FD8-A5CE-3E42FC8888AD}" type="presOf" srcId="{7C213B8A-DEA2-4FE6-A0A7-AC0397956013}" destId="{84A1AB3F-9CA8-4F8C-9972-586EDACD1BEE}" srcOrd="0" destOrd="0" presId="urn:microsoft.com/office/officeart/2005/8/layout/hierarchy3"/>
    <dgm:cxn modelId="{D11C9A34-2597-4D6E-831E-121D9659F8C1}" type="presOf" srcId="{0E82287B-84F6-46AC-BFBC-6450E9B9E9E3}" destId="{99F4105E-6DAC-4AEA-9414-4B855CD45721}" srcOrd="0" destOrd="0" presId="urn:microsoft.com/office/officeart/2005/8/layout/hierarchy3"/>
    <dgm:cxn modelId="{7D494CE9-2E13-434A-88B3-A5516CA9A3EB}" type="presOf" srcId="{9B736A1B-542B-47E1-9C32-15F56158A980}" destId="{775B3646-50AC-4624-A0A5-42D1A9A63FAF}" srcOrd="0" destOrd="0" presId="urn:microsoft.com/office/officeart/2005/8/layout/hierarchy3"/>
    <dgm:cxn modelId="{BAE33490-7D51-44BC-B700-A49AF5D2F3A1}" type="presOf" srcId="{2ABF54ED-72CC-40D6-AB54-D39620238CCE}" destId="{C4CCAD09-93F4-46C4-A04E-C17DB230D8C8}" srcOrd="1" destOrd="0" presId="urn:microsoft.com/office/officeart/2005/8/layout/hierarchy3"/>
    <dgm:cxn modelId="{3FE30119-6167-496E-9BE4-9783DC0E44F5}" type="presOf" srcId="{B89959BC-281E-4501-A97B-A6EC78807478}" destId="{F313FD72-8F1B-4E57-AB01-F5A745D3367F}" srcOrd="0" destOrd="0" presId="urn:microsoft.com/office/officeart/2005/8/layout/hierarchy3"/>
    <dgm:cxn modelId="{ECBDC3EE-F80A-45EA-94A3-7575A141F694}" srcId="{B89959BC-281E-4501-A97B-A6EC78807478}" destId="{2535E92D-D778-4F82-A06E-097A133A4E96}" srcOrd="2" destOrd="0" parTransId="{4D0E95F6-0B31-44CC-AACD-A1C7B290B8FE}" sibTransId="{18423E23-0BF5-468A-B361-35C325D7B454}"/>
    <dgm:cxn modelId="{794E905E-2544-4F57-A7AC-B2A73BB92E82}" type="presOf" srcId="{58D5FD4A-22EB-4E5F-8D86-64974EDA164E}" destId="{DE682E86-B589-4BF0-8512-7896C62F7B40}" srcOrd="0" destOrd="0" presId="urn:microsoft.com/office/officeart/2005/8/layout/hierarchy3"/>
    <dgm:cxn modelId="{1AF030FA-2A11-45B4-AD22-70324B34E9F3}" type="presOf" srcId="{58CCA31D-9FDE-4840-BC20-3D2F6E631AFB}" destId="{A90142B3-FA48-4D69-B3A8-E392D06A2092}" srcOrd="0" destOrd="0" presId="urn:microsoft.com/office/officeart/2005/8/layout/hierarchy3"/>
    <dgm:cxn modelId="{2D797B68-BEC2-4102-8F6F-E66F3F454722}" type="presOf" srcId="{11DA50CE-DE67-40DB-8F42-257C9D7FEF4D}" destId="{CBBE11F9-E17A-4981-9520-E1F4B1885DA1}" srcOrd="0" destOrd="0" presId="urn:microsoft.com/office/officeart/2005/8/layout/hierarchy3"/>
    <dgm:cxn modelId="{E5DD02AA-ABF8-4EAF-BFA9-6E7393FC037E}" type="presOf" srcId="{D81F73C8-3BF4-4BCF-AEB0-FE416CB6F89E}" destId="{2A04363E-E57D-4499-AAE9-932CF39CCED1}" srcOrd="0" destOrd="0" presId="urn:microsoft.com/office/officeart/2005/8/layout/hierarchy3"/>
    <dgm:cxn modelId="{5CC48806-0F4E-4C84-A032-A12EB405A013}" type="presParOf" srcId="{BDDC5428-50F0-44FE-89CE-AD6A041C4DEF}" destId="{E6D32779-5028-469F-AFFC-6B073FC2840B}" srcOrd="0" destOrd="0" presId="urn:microsoft.com/office/officeart/2005/8/layout/hierarchy3"/>
    <dgm:cxn modelId="{196CD53A-FF64-4C22-9266-C3FA4CF8EAA0}" type="presParOf" srcId="{E6D32779-5028-469F-AFFC-6B073FC2840B}" destId="{8F3170D4-075E-4F7C-8E0E-62F47FEFD5D8}" srcOrd="0" destOrd="0" presId="urn:microsoft.com/office/officeart/2005/8/layout/hierarchy3"/>
    <dgm:cxn modelId="{2E444E88-80AB-4AC6-A923-761B46666478}" type="presParOf" srcId="{8F3170D4-075E-4F7C-8E0E-62F47FEFD5D8}" destId="{38AAC199-53FE-4F48-B030-F9441970B3B9}" srcOrd="0" destOrd="0" presId="urn:microsoft.com/office/officeart/2005/8/layout/hierarchy3"/>
    <dgm:cxn modelId="{710AB390-7E1C-42EF-88E7-27E7CB3D5DA6}" type="presParOf" srcId="{8F3170D4-075E-4F7C-8E0E-62F47FEFD5D8}" destId="{C4CCAD09-93F4-46C4-A04E-C17DB230D8C8}" srcOrd="1" destOrd="0" presId="urn:microsoft.com/office/officeart/2005/8/layout/hierarchy3"/>
    <dgm:cxn modelId="{253188B1-7EE4-4A11-A377-130DB1A57979}" type="presParOf" srcId="{E6D32779-5028-469F-AFFC-6B073FC2840B}" destId="{24FD3774-2566-47B5-A09A-D19717AEEB0E}" srcOrd="1" destOrd="0" presId="urn:microsoft.com/office/officeart/2005/8/layout/hierarchy3"/>
    <dgm:cxn modelId="{3354D76D-0262-4B78-A87B-DE671E4580F1}" type="presParOf" srcId="{24FD3774-2566-47B5-A09A-D19717AEEB0E}" destId="{775B3646-50AC-4624-A0A5-42D1A9A63FAF}" srcOrd="0" destOrd="0" presId="urn:microsoft.com/office/officeart/2005/8/layout/hierarchy3"/>
    <dgm:cxn modelId="{9F9C90E7-B07F-4E4D-90A3-6388ED1A99C2}" type="presParOf" srcId="{24FD3774-2566-47B5-A09A-D19717AEEB0E}" destId="{24738AE6-1A37-4A92-8490-25DF34221F97}" srcOrd="1" destOrd="0" presId="urn:microsoft.com/office/officeart/2005/8/layout/hierarchy3"/>
    <dgm:cxn modelId="{C8EAD4AE-A12E-4DDD-8150-BE2EF97B5D77}" type="presParOf" srcId="{24FD3774-2566-47B5-A09A-D19717AEEB0E}" destId="{99F4105E-6DAC-4AEA-9414-4B855CD45721}" srcOrd="2" destOrd="0" presId="urn:microsoft.com/office/officeart/2005/8/layout/hierarchy3"/>
    <dgm:cxn modelId="{582E2966-73A8-4FFB-8078-6E07AB87F983}" type="presParOf" srcId="{24FD3774-2566-47B5-A09A-D19717AEEB0E}" destId="{A90142B3-FA48-4D69-B3A8-E392D06A2092}" srcOrd="3" destOrd="0" presId="urn:microsoft.com/office/officeart/2005/8/layout/hierarchy3"/>
    <dgm:cxn modelId="{B454B044-C8AC-48BA-80F5-F2E451FE8A6B}" type="presParOf" srcId="{24FD3774-2566-47B5-A09A-D19717AEEB0E}" destId="{84A1AB3F-9CA8-4F8C-9972-586EDACD1BEE}" srcOrd="4" destOrd="0" presId="urn:microsoft.com/office/officeart/2005/8/layout/hierarchy3"/>
    <dgm:cxn modelId="{41142AEE-ABD8-4AD8-82B2-D37C4EE7E813}" type="presParOf" srcId="{24FD3774-2566-47B5-A09A-D19717AEEB0E}" destId="{2A04363E-E57D-4499-AAE9-932CF39CCED1}" srcOrd="5" destOrd="0" presId="urn:microsoft.com/office/officeart/2005/8/layout/hierarchy3"/>
    <dgm:cxn modelId="{5477B443-9CE1-48B1-AC1F-B84C03726442}" type="presParOf" srcId="{BDDC5428-50F0-44FE-89CE-AD6A041C4DEF}" destId="{86060AFC-E811-44AA-9AB1-39AD47808A8F}" srcOrd="1" destOrd="0" presId="urn:microsoft.com/office/officeart/2005/8/layout/hierarchy3"/>
    <dgm:cxn modelId="{0A81CF53-808E-40FF-9DAF-A1FAFB9AB5D0}" type="presParOf" srcId="{86060AFC-E811-44AA-9AB1-39AD47808A8F}" destId="{686CD881-46A6-49BE-845F-4C78649268EC}" srcOrd="0" destOrd="0" presId="urn:microsoft.com/office/officeart/2005/8/layout/hierarchy3"/>
    <dgm:cxn modelId="{39B88C1B-B097-4B5B-8EA1-411C31B7B664}" type="presParOf" srcId="{686CD881-46A6-49BE-845F-4C78649268EC}" destId="{F313FD72-8F1B-4E57-AB01-F5A745D3367F}" srcOrd="0" destOrd="0" presId="urn:microsoft.com/office/officeart/2005/8/layout/hierarchy3"/>
    <dgm:cxn modelId="{DBA68CEF-2ABE-4673-A978-F3D5380DA15C}" type="presParOf" srcId="{686CD881-46A6-49BE-845F-4C78649268EC}" destId="{3A315BA4-56CC-4611-BD61-6F298B10DC28}" srcOrd="1" destOrd="0" presId="urn:microsoft.com/office/officeart/2005/8/layout/hierarchy3"/>
    <dgm:cxn modelId="{35303AC8-28E1-478D-A546-24FEC2CD5C13}" type="presParOf" srcId="{86060AFC-E811-44AA-9AB1-39AD47808A8F}" destId="{2604C081-3FD1-43D8-BFA9-3657A50B21AB}" srcOrd="1" destOrd="0" presId="urn:microsoft.com/office/officeart/2005/8/layout/hierarchy3"/>
    <dgm:cxn modelId="{7500E3DD-59B3-456A-96E5-FBFB674DA6FD}" type="presParOf" srcId="{2604C081-3FD1-43D8-BFA9-3657A50B21AB}" destId="{DE682E86-B589-4BF0-8512-7896C62F7B40}" srcOrd="0" destOrd="0" presId="urn:microsoft.com/office/officeart/2005/8/layout/hierarchy3"/>
    <dgm:cxn modelId="{2AFED672-BAC8-4A69-B1C9-F3668D454A71}" type="presParOf" srcId="{2604C081-3FD1-43D8-BFA9-3657A50B21AB}" destId="{40860F17-6D30-48BA-A295-6F2CCED0C662}" srcOrd="1" destOrd="0" presId="urn:microsoft.com/office/officeart/2005/8/layout/hierarchy3"/>
    <dgm:cxn modelId="{FD4744A7-8C14-4F16-A28C-74EABE8C85E7}" type="presParOf" srcId="{2604C081-3FD1-43D8-BFA9-3657A50B21AB}" destId="{CBBE11F9-E17A-4981-9520-E1F4B1885DA1}" srcOrd="2" destOrd="0" presId="urn:microsoft.com/office/officeart/2005/8/layout/hierarchy3"/>
    <dgm:cxn modelId="{3280B7F2-278C-4581-9824-4307166BBA66}" type="presParOf" srcId="{2604C081-3FD1-43D8-BFA9-3657A50B21AB}" destId="{CFAF3BD4-DE93-4839-BB97-EC5EFD97342D}" srcOrd="3" destOrd="0" presId="urn:microsoft.com/office/officeart/2005/8/layout/hierarchy3"/>
    <dgm:cxn modelId="{E1600834-88D5-4BE5-89D4-7897965C0E09}" type="presParOf" srcId="{2604C081-3FD1-43D8-BFA9-3657A50B21AB}" destId="{29D15E8A-8EDC-417C-9A10-38DE881B8BEE}" srcOrd="4" destOrd="0" presId="urn:microsoft.com/office/officeart/2005/8/layout/hierarchy3"/>
    <dgm:cxn modelId="{DA57F2E2-03BE-4161-BC25-A5F995A80E71}" type="presParOf" srcId="{2604C081-3FD1-43D8-BFA9-3657A50B21AB}" destId="{FA94FE93-FDC5-4F45-99CE-A0CA8514C764}" srcOrd="5" destOrd="0" presId="urn:microsoft.com/office/officeart/2005/8/layout/hierarchy3"/>
  </dgm:cxnLst>
  <dgm:bg>
    <a:solidFill>
      <a:schemeClr val="accent3">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AC199-53FE-4F48-B030-F9441970B3B9}">
      <dsp:nvSpPr>
        <dsp:cNvPr id="0" name=""/>
        <dsp:cNvSpPr/>
      </dsp:nvSpPr>
      <dsp:spPr>
        <a:xfrm>
          <a:off x="1924905" y="4125"/>
          <a:ext cx="2352972" cy="11764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a:t>Deputy National Commissioner Policing</a:t>
          </a:r>
        </a:p>
      </dsp:txBody>
      <dsp:txXfrm>
        <a:off x="1959363" y="38583"/>
        <a:ext cx="2284056" cy="1107570"/>
      </dsp:txXfrm>
    </dsp:sp>
    <dsp:sp modelId="{775B3646-50AC-4624-A0A5-42D1A9A63FAF}">
      <dsp:nvSpPr>
        <dsp:cNvPr id="0" name=""/>
        <dsp:cNvSpPr/>
      </dsp:nvSpPr>
      <dsp:spPr>
        <a:xfrm>
          <a:off x="2160202" y="1180611"/>
          <a:ext cx="235297" cy="882364"/>
        </a:xfrm>
        <a:custGeom>
          <a:avLst/>
          <a:gdLst/>
          <a:ahLst/>
          <a:cxnLst/>
          <a:rect l="0" t="0" r="0" b="0"/>
          <a:pathLst>
            <a:path>
              <a:moveTo>
                <a:pt x="0" y="0"/>
              </a:moveTo>
              <a:lnTo>
                <a:pt x="0" y="882364"/>
              </a:lnTo>
              <a:lnTo>
                <a:pt x="235297" y="882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38AE6-1A37-4A92-8490-25DF34221F97}">
      <dsp:nvSpPr>
        <dsp:cNvPr id="0" name=""/>
        <dsp:cNvSpPr/>
      </dsp:nvSpPr>
      <dsp:spPr>
        <a:xfrm>
          <a:off x="2395500" y="1474733"/>
          <a:ext cx="1882377" cy="1176486"/>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Divisional Commissioner</a:t>
          </a:r>
        </a:p>
        <a:p>
          <a:pPr lvl="0" algn="ctr" defTabSz="800100">
            <a:lnSpc>
              <a:spcPct val="90000"/>
            </a:lnSpc>
            <a:spcBef>
              <a:spcPct val="0"/>
            </a:spcBef>
            <a:spcAft>
              <a:spcPct val="35000"/>
            </a:spcAft>
          </a:pPr>
          <a:r>
            <a:rPr lang="en-US" sz="1800" b="1" kern="1200" dirty="0"/>
            <a:t>Visible Policing</a:t>
          </a:r>
        </a:p>
      </dsp:txBody>
      <dsp:txXfrm>
        <a:off x="2429958" y="1509191"/>
        <a:ext cx="1813461" cy="1107570"/>
      </dsp:txXfrm>
    </dsp:sp>
    <dsp:sp modelId="{99F4105E-6DAC-4AEA-9414-4B855CD45721}">
      <dsp:nvSpPr>
        <dsp:cNvPr id="0" name=""/>
        <dsp:cNvSpPr/>
      </dsp:nvSpPr>
      <dsp:spPr>
        <a:xfrm>
          <a:off x="2160202" y="1180611"/>
          <a:ext cx="235297" cy="2352972"/>
        </a:xfrm>
        <a:custGeom>
          <a:avLst/>
          <a:gdLst/>
          <a:ahLst/>
          <a:cxnLst/>
          <a:rect l="0" t="0" r="0" b="0"/>
          <a:pathLst>
            <a:path>
              <a:moveTo>
                <a:pt x="0" y="0"/>
              </a:moveTo>
              <a:lnTo>
                <a:pt x="0" y="2352972"/>
              </a:lnTo>
              <a:lnTo>
                <a:pt x="235297" y="2352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0142B3-FA48-4D69-B3A8-E392D06A2092}">
      <dsp:nvSpPr>
        <dsp:cNvPr id="0" name=""/>
        <dsp:cNvSpPr/>
      </dsp:nvSpPr>
      <dsp:spPr>
        <a:xfrm>
          <a:off x="2395500" y="2945340"/>
          <a:ext cx="1882377" cy="11764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Divisional Commissioner Operational Response Services</a:t>
          </a:r>
        </a:p>
      </dsp:txBody>
      <dsp:txXfrm>
        <a:off x="2429958" y="2979798"/>
        <a:ext cx="1813461" cy="1107570"/>
      </dsp:txXfrm>
    </dsp:sp>
    <dsp:sp modelId="{84A1AB3F-9CA8-4F8C-9972-586EDACD1BEE}">
      <dsp:nvSpPr>
        <dsp:cNvPr id="0" name=""/>
        <dsp:cNvSpPr/>
      </dsp:nvSpPr>
      <dsp:spPr>
        <a:xfrm>
          <a:off x="2160202" y="1180611"/>
          <a:ext cx="235297" cy="3823580"/>
        </a:xfrm>
        <a:custGeom>
          <a:avLst/>
          <a:gdLst/>
          <a:ahLst/>
          <a:cxnLst/>
          <a:rect l="0" t="0" r="0" b="0"/>
          <a:pathLst>
            <a:path>
              <a:moveTo>
                <a:pt x="0" y="0"/>
              </a:moveTo>
              <a:lnTo>
                <a:pt x="0" y="3823580"/>
              </a:lnTo>
              <a:lnTo>
                <a:pt x="235297" y="3823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4363E-E57D-4499-AAE9-932CF39CCED1}">
      <dsp:nvSpPr>
        <dsp:cNvPr id="0" name=""/>
        <dsp:cNvSpPr/>
      </dsp:nvSpPr>
      <dsp:spPr>
        <a:xfrm>
          <a:off x="2395500" y="4415948"/>
          <a:ext cx="1882377" cy="11764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Divisional Commissioner Protection and Security Services</a:t>
          </a:r>
        </a:p>
      </dsp:txBody>
      <dsp:txXfrm>
        <a:off x="2429958" y="4450406"/>
        <a:ext cx="1813461" cy="1107570"/>
      </dsp:txXfrm>
    </dsp:sp>
    <dsp:sp modelId="{F313FD72-8F1B-4E57-AB01-F5A745D3367F}">
      <dsp:nvSpPr>
        <dsp:cNvPr id="0" name=""/>
        <dsp:cNvSpPr/>
      </dsp:nvSpPr>
      <dsp:spPr>
        <a:xfrm>
          <a:off x="4866121" y="4125"/>
          <a:ext cx="2352972" cy="11764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a:t>Deputy National Commissioner Crime Detection</a:t>
          </a:r>
        </a:p>
      </dsp:txBody>
      <dsp:txXfrm>
        <a:off x="4900579" y="38583"/>
        <a:ext cx="2284056" cy="1107570"/>
      </dsp:txXfrm>
    </dsp:sp>
    <dsp:sp modelId="{DE682E86-B589-4BF0-8512-7896C62F7B40}">
      <dsp:nvSpPr>
        <dsp:cNvPr id="0" name=""/>
        <dsp:cNvSpPr/>
      </dsp:nvSpPr>
      <dsp:spPr>
        <a:xfrm>
          <a:off x="5101418" y="1180611"/>
          <a:ext cx="235297" cy="882364"/>
        </a:xfrm>
        <a:custGeom>
          <a:avLst/>
          <a:gdLst/>
          <a:ahLst/>
          <a:cxnLst/>
          <a:rect l="0" t="0" r="0" b="0"/>
          <a:pathLst>
            <a:path>
              <a:moveTo>
                <a:pt x="0" y="0"/>
              </a:moveTo>
              <a:lnTo>
                <a:pt x="0" y="882364"/>
              </a:lnTo>
              <a:lnTo>
                <a:pt x="235297" y="882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60F17-6D30-48BA-A295-6F2CCED0C662}">
      <dsp:nvSpPr>
        <dsp:cNvPr id="0" name=""/>
        <dsp:cNvSpPr/>
      </dsp:nvSpPr>
      <dsp:spPr>
        <a:xfrm>
          <a:off x="5336715" y="1474733"/>
          <a:ext cx="1882377" cy="1176486"/>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Divisional Commissioner Detective Service</a:t>
          </a:r>
        </a:p>
      </dsp:txBody>
      <dsp:txXfrm>
        <a:off x="5371173" y="1509191"/>
        <a:ext cx="1813461" cy="1107570"/>
      </dsp:txXfrm>
    </dsp:sp>
    <dsp:sp modelId="{CBBE11F9-E17A-4981-9520-E1F4B1885DA1}">
      <dsp:nvSpPr>
        <dsp:cNvPr id="0" name=""/>
        <dsp:cNvSpPr/>
      </dsp:nvSpPr>
      <dsp:spPr>
        <a:xfrm>
          <a:off x="5101418" y="1180611"/>
          <a:ext cx="180237" cy="3824780"/>
        </a:xfrm>
        <a:custGeom>
          <a:avLst/>
          <a:gdLst/>
          <a:ahLst/>
          <a:cxnLst/>
          <a:rect l="0" t="0" r="0" b="0"/>
          <a:pathLst>
            <a:path>
              <a:moveTo>
                <a:pt x="0" y="0"/>
              </a:moveTo>
              <a:lnTo>
                <a:pt x="0" y="3824780"/>
              </a:lnTo>
              <a:lnTo>
                <a:pt x="180237" y="3824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F3BD4-DE93-4839-BB97-EC5EFD97342D}">
      <dsp:nvSpPr>
        <dsp:cNvPr id="0" name=""/>
        <dsp:cNvSpPr/>
      </dsp:nvSpPr>
      <dsp:spPr>
        <a:xfrm>
          <a:off x="5281655" y="4417148"/>
          <a:ext cx="1882377" cy="1176486"/>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Divisional Commissioner Crime Intelligence</a:t>
          </a:r>
        </a:p>
      </dsp:txBody>
      <dsp:txXfrm>
        <a:off x="5316113" y="4451606"/>
        <a:ext cx="1813461" cy="1107570"/>
      </dsp:txXfrm>
    </dsp:sp>
    <dsp:sp modelId="{29D15E8A-8EDC-417C-9A10-38DE881B8BEE}">
      <dsp:nvSpPr>
        <dsp:cNvPr id="0" name=""/>
        <dsp:cNvSpPr/>
      </dsp:nvSpPr>
      <dsp:spPr>
        <a:xfrm>
          <a:off x="5101418" y="1180611"/>
          <a:ext cx="207776" cy="2392137"/>
        </a:xfrm>
        <a:custGeom>
          <a:avLst/>
          <a:gdLst/>
          <a:ahLst/>
          <a:cxnLst/>
          <a:rect l="0" t="0" r="0" b="0"/>
          <a:pathLst>
            <a:path>
              <a:moveTo>
                <a:pt x="0" y="0"/>
              </a:moveTo>
              <a:lnTo>
                <a:pt x="0" y="2392137"/>
              </a:lnTo>
              <a:lnTo>
                <a:pt x="207776" y="2392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94FE93-FDC5-4F45-99CE-A0CA8514C764}">
      <dsp:nvSpPr>
        <dsp:cNvPr id="0" name=""/>
        <dsp:cNvSpPr/>
      </dsp:nvSpPr>
      <dsp:spPr>
        <a:xfrm>
          <a:off x="5309195" y="2984506"/>
          <a:ext cx="1882377" cy="11764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Divisional Commissioner Forensic Services</a:t>
          </a:r>
        </a:p>
      </dsp:txBody>
      <dsp:txXfrm>
        <a:off x="5343653" y="3018964"/>
        <a:ext cx="1813461" cy="11075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B80C1-DD18-4A43-9464-72350416B539}" type="datetimeFigureOut">
              <a:rPr lang="en-ZA" smtClean="0"/>
              <a:t>2020/03/05</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3DA40-9F00-47D2-94AC-3B18348A7FF3}" type="slidenum">
              <a:rPr lang="en-ZA" smtClean="0"/>
              <a:t>‹#›</a:t>
            </a:fld>
            <a:endParaRPr lang="en-ZA" dirty="0"/>
          </a:p>
        </p:txBody>
      </p:sp>
    </p:spTree>
    <p:extLst>
      <p:ext uri="{BB962C8B-B14F-4D97-AF65-F5344CB8AC3E}">
        <p14:creationId xmlns:p14="http://schemas.microsoft.com/office/powerpoint/2010/main" val="185235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4</a:t>
            </a:fld>
            <a:endParaRPr lang="en-ZA" dirty="0"/>
          </a:p>
        </p:txBody>
      </p:sp>
    </p:spTree>
    <p:extLst>
      <p:ext uri="{BB962C8B-B14F-4D97-AF65-F5344CB8AC3E}">
        <p14:creationId xmlns:p14="http://schemas.microsoft.com/office/powerpoint/2010/main" val="294774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28</a:t>
            </a:fld>
            <a:endParaRPr lang="en-ZA" dirty="0"/>
          </a:p>
        </p:txBody>
      </p:sp>
    </p:spTree>
    <p:extLst>
      <p:ext uri="{BB962C8B-B14F-4D97-AF65-F5344CB8AC3E}">
        <p14:creationId xmlns:p14="http://schemas.microsoft.com/office/powerpoint/2010/main" val="181329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29</a:t>
            </a:fld>
            <a:endParaRPr lang="en-ZA" dirty="0"/>
          </a:p>
        </p:txBody>
      </p:sp>
    </p:spTree>
    <p:extLst>
      <p:ext uri="{BB962C8B-B14F-4D97-AF65-F5344CB8AC3E}">
        <p14:creationId xmlns:p14="http://schemas.microsoft.com/office/powerpoint/2010/main" val="2725959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30</a:t>
            </a:fld>
            <a:endParaRPr lang="en-ZA" dirty="0"/>
          </a:p>
        </p:txBody>
      </p:sp>
    </p:spTree>
    <p:extLst>
      <p:ext uri="{BB962C8B-B14F-4D97-AF65-F5344CB8AC3E}">
        <p14:creationId xmlns:p14="http://schemas.microsoft.com/office/powerpoint/2010/main" val="313062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31</a:t>
            </a:fld>
            <a:endParaRPr lang="en-ZA" dirty="0"/>
          </a:p>
        </p:txBody>
      </p:sp>
    </p:spTree>
    <p:extLst>
      <p:ext uri="{BB962C8B-B14F-4D97-AF65-F5344CB8AC3E}">
        <p14:creationId xmlns:p14="http://schemas.microsoft.com/office/powerpoint/2010/main" val="415733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32</a:t>
            </a:fld>
            <a:endParaRPr lang="en-ZA" dirty="0"/>
          </a:p>
        </p:txBody>
      </p:sp>
    </p:spTree>
    <p:extLst>
      <p:ext uri="{BB962C8B-B14F-4D97-AF65-F5344CB8AC3E}">
        <p14:creationId xmlns:p14="http://schemas.microsoft.com/office/powerpoint/2010/main" val="3627897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33</a:t>
            </a:fld>
            <a:endParaRPr lang="en-ZA" dirty="0"/>
          </a:p>
        </p:txBody>
      </p:sp>
    </p:spTree>
    <p:extLst>
      <p:ext uri="{BB962C8B-B14F-4D97-AF65-F5344CB8AC3E}">
        <p14:creationId xmlns:p14="http://schemas.microsoft.com/office/powerpoint/2010/main" val="1498808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34</a:t>
            </a:fld>
            <a:endParaRPr lang="en-ZA" dirty="0"/>
          </a:p>
        </p:txBody>
      </p:sp>
    </p:spTree>
    <p:extLst>
      <p:ext uri="{BB962C8B-B14F-4D97-AF65-F5344CB8AC3E}">
        <p14:creationId xmlns:p14="http://schemas.microsoft.com/office/powerpoint/2010/main" val="333982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5</a:t>
            </a:fld>
            <a:endParaRPr lang="en-ZA" dirty="0"/>
          </a:p>
        </p:txBody>
      </p:sp>
    </p:spTree>
    <p:extLst>
      <p:ext uri="{BB962C8B-B14F-4D97-AF65-F5344CB8AC3E}">
        <p14:creationId xmlns:p14="http://schemas.microsoft.com/office/powerpoint/2010/main" val="81840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6</a:t>
            </a:fld>
            <a:endParaRPr lang="en-ZA" dirty="0"/>
          </a:p>
        </p:txBody>
      </p:sp>
    </p:spTree>
    <p:extLst>
      <p:ext uri="{BB962C8B-B14F-4D97-AF65-F5344CB8AC3E}">
        <p14:creationId xmlns:p14="http://schemas.microsoft.com/office/powerpoint/2010/main" val="296612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7</a:t>
            </a:fld>
            <a:endParaRPr lang="en-ZA" dirty="0"/>
          </a:p>
        </p:txBody>
      </p:sp>
    </p:spTree>
    <p:extLst>
      <p:ext uri="{BB962C8B-B14F-4D97-AF65-F5344CB8AC3E}">
        <p14:creationId xmlns:p14="http://schemas.microsoft.com/office/powerpoint/2010/main" val="182674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9</a:t>
            </a:fld>
            <a:endParaRPr lang="en-ZA" dirty="0"/>
          </a:p>
        </p:txBody>
      </p:sp>
    </p:spTree>
    <p:extLst>
      <p:ext uri="{BB962C8B-B14F-4D97-AF65-F5344CB8AC3E}">
        <p14:creationId xmlns:p14="http://schemas.microsoft.com/office/powerpoint/2010/main" val="42850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10</a:t>
            </a:fld>
            <a:endParaRPr lang="en-ZA" dirty="0"/>
          </a:p>
        </p:txBody>
      </p:sp>
    </p:spTree>
    <p:extLst>
      <p:ext uri="{BB962C8B-B14F-4D97-AF65-F5344CB8AC3E}">
        <p14:creationId xmlns:p14="http://schemas.microsoft.com/office/powerpoint/2010/main" val="163664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11</a:t>
            </a:fld>
            <a:endParaRPr lang="en-ZA" dirty="0"/>
          </a:p>
        </p:txBody>
      </p:sp>
    </p:spTree>
    <p:extLst>
      <p:ext uri="{BB962C8B-B14F-4D97-AF65-F5344CB8AC3E}">
        <p14:creationId xmlns:p14="http://schemas.microsoft.com/office/powerpoint/2010/main" val="259393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26</a:t>
            </a:fld>
            <a:endParaRPr lang="en-ZA" dirty="0"/>
          </a:p>
        </p:txBody>
      </p:sp>
    </p:spTree>
    <p:extLst>
      <p:ext uri="{BB962C8B-B14F-4D97-AF65-F5344CB8AC3E}">
        <p14:creationId xmlns:p14="http://schemas.microsoft.com/office/powerpoint/2010/main" val="258660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63DA40-9F00-47D2-94AC-3B18348A7FF3}" type="slidenum">
              <a:rPr lang="en-ZA" smtClean="0"/>
              <a:t>27</a:t>
            </a:fld>
            <a:endParaRPr lang="en-ZA" dirty="0"/>
          </a:p>
        </p:txBody>
      </p:sp>
    </p:spTree>
    <p:extLst>
      <p:ext uri="{BB962C8B-B14F-4D97-AF65-F5344CB8AC3E}">
        <p14:creationId xmlns:p14="http://schemas.microsoft.com/office/powerpoint/2010/main" val="84758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87214D-6BC4-419E-89AB-000F5125F17C}" type="datetime1">
              <a:rPr lang="en-US" smtClean="0">
                <a:solidFill>
                  <a:prstClr val="black">
                    <a:tint val="75000"/>
                  </a:prstClr>
                </a:solidFill>
              </a:rPr>
              <a:pPr/>
              <a:t>3/5/2020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9654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D2D7E-67A7-45A6-A765-4D70686ADAC5}" type="datetime1">
              <a:rPr lang="en-US" smtClean="0">
                <a:solidFill>
                  <a:prstClr val="black">
                    <a:tint val="75000"/>
                  </a:prstClr>
                </a:solidFill>
              </a:rPr>
              <a:pPr/>
              <a:t>3/5/2020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333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E9D51-FC5A-40E3-B40C-E218632E69D4}" type="datetime1">
              <a:rPr lang="en-US" smtClean="0">
                <a:solidFill>
                  <a:prstClr val="black">
                    <a:tint val="75000"/>
                  </a:prstClr>
                </a:solidFill>
              </a:rPr>
              <a:pPr/>
              <a:t>3/5/2020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218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45975A-5460-4388-87B1-8E9621605EDD}" type="datetime1">
              <a:rPr lang="en-US" smtClean="0">
                <a:solidFill>
                  <a:prstClr val="black">
                    <a:tint val="75000"/>
                  </a:prstClr>
                </a:solidFill>
              </a:rPr>
              <a:pPr/>
              <a:t>3/5/2020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0365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01B6F7-030B-4519-B62D-7BC19FE3BAE3}" type="datetime1">
              <a:rPr lang="en-US" smtClean="0">
                <a:solidFill>
                  <a:prstClr val="black">
                    <a:tint val="75000"/>
                  </a:prstClr>
                </a:solidFill>
              </a:rPr>
              <a:pPr/>
              <a:t>3/5/2020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537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99B80B-2813-4AB3-816B-079977E16CF4}" type="datetime1">
              <a:rPr lang="en-US" smtClean="0">
                <a:solidFill>
                  <a:prstClr val="black">
                    <a:tint val="75000"/>
                  </a:prstClr>
                </a:solidFill>
              </a:rPr>
              <a:pPr/>
              <a:t>3/5/2020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996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96D31-7418-4EB5-B15B-E7378015975A}" type="datetime1">
              <a:rPr lang="en-US" smtClean="0">
                <a:solidFill>
                  <a:prstClr val="black">
                    <a:tint val="75000"/>
                  </a:prstClr>
                </a:solidFill>
              </a:rPr>
              <a:pPr/>
              <a:t>3/5/2020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8186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E89FCC-88C3-42FA-849B-359DC02375A4}" type="datetime1">
              <a:rPr lang="en-US" smtClean="0">
                <a:solidFill>
                  <a:prstClr val="black">
                    <a:tint val="75000"/>
                  </a:prstClr>
                </a:solidFill>
              </a:rPr>
              <a:pPr/>
              <a:t>3/5/2020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411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F46765-9AEE-4457-9B57-AACC6895AC97}" type="datetime1">
              <a:rPr lang="en-US" smtClean="0">
                <a:solidFill>
                  <a:prstClr val="black">
                    <a:tint val="75000"/>
                  </a:prstClr>
                </a:solidFill>
              </a:rPr>
              <a:pPr/>
              <a:t>3/5/2020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0533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DCC6C-400D-4283-B858-9DDB832695BC}" type="datetime1">
              <a:rPr lang="en-US" smtClean="0">
                <a:solidFill>
                  <a:prstClr val="black">
                    <a:tint val="75000"/>
                  </a:prstClr>
                </a:solidFill>
              </a:rPr>
              <a:pPr/>
              <a:t>3/5/2020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525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82C9B3-298E-4745-8AAF-3734BE9DB68A}" type="datetime1">
              <a:rPr lang="en-US" smtClean="0">
                <a:solidFill>
                  <a:prstClr val="black">
                    <a:tint val="75000"/>
                  </a:prstClr>
                </a:solidFill>
              </a:rPr>
              <a:pPr/>
              <a:t>3/5/2020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385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07F44-070D-4A42-B8E6-59B5110574BD}" type="datetimeFigureOut">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07F44-070D-4A42-B8E6-59B5110574BD}" type="datetimeFigureOut">
              <a:rPr lang="en-US" smtClean="0"/>
              <a:pPr/>
              <a:t>3/5/2020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E3E3E-AAEA-2C4F-AAAF-D5D0D3B13C3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CE967-8B35-442F-8AA7-3E7804B35DF4}" type="datetime1">
              <a:rPr lang="en-US" smtClean="0">
                <a:solidFill>
                  <a:prstClr val="black">
                    <a:tint val="75000"/>
                  </a:prstClr>
                </a:solidFill>
              </a:rPr>
              <a:pPr/>
              <a:t>3/5/2020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E3E3E-AAEA-2C4F-AAAF-D5D0D3B13C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56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9280" y="491736"/>
            <a:ext cx="6863255" cy="3943627"/>
          </a:xfrm>
        </p:spPr>
        <p:txBody>
          <a:bodyPr>
            <a:normAutofit/>
          </a:bodyPr>
          <a:lstStyle/>
          <a:p>
            <a:pPr marL="0" indent="0" algn="r">
              <a:buNone/>
            </a:pPr>
            <a:endParaRPr lang="en-US" sz="1400" dirty="0" smtClean="0">
              <a:solidFill>
                <a:schemeClr val="accent1">
                  <a:lumMod val="75000"/>
                </a:schemeClr>
              </a:solidFill>
            </a:endParaRPr>
          </a:p>
          <a:p>
            <a:pPr marL="0" indent="0" algn="r">
              <a:buNone/>
            </a:pPr>
            <a:r>
              <a:rPr lang="en-ZA" sz="4000" b="1" dirty="0">
                <a:solidFill>
                  <a:schemeClr val="accent1">
                    <a:lumMod val="75000"/>
                  </a:schemeClr>
                </a:solidFill>
                <a:latin typeface="Arial" panose="020B0604020202020204" pitchFamily="34" charset="0"/>
                <a:cs typeface="Arial" panose="020B0604020202020204" pitchFamily="34" charset="0"/>
              </a:rPr>
              <a:t>The identification of priority crimes in South </a:t>
            </a:r>
            <a:r>
              <a:rPr lang="en-ZA" sz="4000" b="1" dirty="0" smtClean="0">
                <a:solidFill>
                  <a:schemeClr val="accent1">
                    <a:lumMod val="75000"/>
                  </a:schemeClr>
                </a:solidFill>
                <a:latin typeface="Arial" panose="020B0604020202020204" pitchFamily="34" charset="0"/>
                <a:cs typeface="Arial" panose="020B0604020202020204" pitchFamily="34" charset="0"/>
              </a:rPr>
              <a:t>Africa</a:t>
            </a:r>
            <a:endParaRPr lang="en-ZA" sz="4000" b="1" dirty="0">
              <a:solidFill>
                <a:schemeClr val="accent1">
                  <a:lumMod val="75000"/>
                </a:schemeClr>
              </a:solidFill>
              <a:latin typeface="Arial" panose="020B0604020202020204" pitchFamily="34" charset="0"/>
              <a:cs typeface="Arial" panose="020B0604020202020204" pitchFamily="34" charset="0"/>
            </a:endParaRPr>
          </a:p>
        </p:txBody>
      </p:sp>
      <p:sp>
        <p:nvSpPr>
          <p:cNvPr id="2" name="Rectangle 1"/>
          <p:cNvSpPr/>
          <p:nvPr/>
        </p:nvSpPr>
        <p:spPr>
          <a:xfrm>
            <a:off x="4398579" y="3560830"/>
            <a:ext cx="4572000" cy="1200329"/>
          </a:xfrm>
          <a:prstGeom prst="rect">
            <a:avLst/>
          </a:prstGeom>
        </p:spPr>
        <p:txBody>
          <a:bodyPr>
            <a:spAutoFit/>
          </a:bodyPr>
          <a:lstStyle/>
          <a:p>
            <a:pPr algn="r"/>
            <a:r>
              <a:rPr lang="en-ZA" sz="2400" b="1" dirty="0" smtClean="0">
                <a:solidFill>
                  <a:schemeClr val="accent1">
                    <a:lumMod val="75000"/>
                  </a:schemeClr>
                </a:solidFill>
              </a:rPr>
              <a:t>Brigadier (Dr</a:t>
            </a:r>
            <a:r>
              <a:rPr lang="en-ZA" sz="2400" b="1" dirty="0">
                <a:solidFill>
                  <a:schemeClr val="accent1">
                    <a:lumMod val="75000"/>
                  </a:schemeClr>
                </a:solidFill>
              </a:rPr>
              <a:t>) </a:t>
            </a:r>
            <a:r>
              <a:rPr lang="en-ZA" sz="2400" b="1" dirty="0" smtClean="0">
                <a:solidFill>
                  <a:schemeClr val="accent1">
                    <a:lumMod val="75000"/>
                  </a:schemeClr>
                </a:solidFill>
              </a:rPr>
              <a:t>Kobus Schwartz</a:t>
            </a:r>
            <a:endParaRPr lang="en-ZA" sz="2400" b="1" dirty="0">
              <a:solidFill>
                <a:schemeClr val="accent1">
                  <a:lumMod val="75000"/>
                </a:schemeClr>
              </a:solidFill>
            </a:endParaRPr>
          </a:p>
          <a:p>
            <a:pPr algn="r"/>
            <a:r>
              <a:rPr lang="en-ZA" sz="2400" b="1" dirty="0" smtClean="0">
                <a:solidFill>
                  <a:schemeClr val="accent1">
                    <a:lumMod val="75000"/>
                  </a:schemeClr>
                </a:solidFill>
              </a:rPr>
              <a:t>SAPS Research</a:t>
            </a:r>
            <a:endParaRPr lang="en-ZA" sz="2400" b="1" dirty="0">
              <a:solidFill>
                <a:schemeClr val="accent1">
                  <a:lumMod val="75000"/>
                </a:schemeClr>
              </a:solidFill>
            </a:endParaRPr>
          </a:p>
          <a:p>
            <a:pPr algn="r"/>
            <a:r>
              <a:rPr lang="en-ZA" sz="2400" b="1" dirty="0">
                <a:solidFill>
                  <a:schemeClr val="accent1">
                    <a:lumMod val="75000"/>
                  </a:schemeClr>
                </a:solidFill>
              </a:rPr>
              <a:t>9</a:t>
            </a:r>
            <a:r>
              <a:rPr lang="en-ZA" sz="2400" b="1" dirty="0" smtClean="0">
                <a:solidFill>
                  <a:schemeClr val="accent1">
                    <a:lumMod val="75000"/>
                  </a:schemeClr>
                </a:solidFill>
              </a:rPr>
              <a:t> March </a:t>
            </a:r>
            <a:r>
              <a:rPr lang="en-ZA" sz="2400" b="1" dirty="0">
                <a:solidFill>
                  <a:schemeClr val="accent1">
                    <a:lumMod val="75000"/>
                  </a:schemeClr>
                </a:solidFill>
              </a:rPr>
              <a:t>2020</a:t>
            </a:r>
          </a:p>
        </p:txBody>
      </p:sp>
    </p:spTree>
    <p:extLst>
      <p:ext uri="{BB962C8B-B14F-4D97-AF65-F5344CB8AC3E}">
        <p14:creationId xmlns:p14="http://schemas.microsoft.com/office/powerpoint/2010/main" val="3953837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normAutofit/>
          </a:bodyPr>
          <a:lstStyle/>
          <a:p>
            <a:r>
              <a:rPr lang="en-ZA" sz="3200" b="1" dirty="0" smtClean="0">
                <a:solidFill>
                  <a:srgbClr val="1F497D"/>
                </a:solidFill>
              </a:rPr>
              <a:t>SAPS Organisational Structure</a:t>
            </a:r>
            <a:endParaRPr lang="en-US" sz="3200" dirty="0">
              <a:solidFill>
                <a:schemeClr val="tx2"/>
              </a:solidFill>
            </a:endParaRPr>
          </a:p>
        </p:txBody>
      </p:sp>
      <p:pic>
        <p:nvPicPr>
          <p:cNvPr id="8" name="Picture 7"/>
          <p:cNvPicPr preferRelativeResize="0">
            <a:picLocks/>
          </p:cNvPicPr>
          <p:nvPr/>
        </p:nvPicPr>
        <p:blipFill rotWithShape="1">
          <a:blip r:embed="rId3"/>
          <a:srcRect r="3956" b="6913"/>
          <a:stretch/>
        </p:blipFill>
        <p:spPr>
          <a:xfrm>
            <a:off x="0" y="1167657"/>
            <a:ext cx="9144001" cy="5596559"/>
          </a:xfrm>
          <a:prstGeom prst="rect">
            <a:avLst/>
          </a:prstGeom>
        </p:spPr>
      </p:pic>
    </p:spTree>
    <p:extLst>
      <p:ext uri="{BB962C8B-B14F-4D97-AF65-F5344CB8AC3E}">
        <p14:creationId xmlns:p14="http://schemas.microsoft.com/office/powerpoint/2010/main" val="3137406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normAutofit/>
          </a:bodyPr>
          <a:lstStyle/>
          <a:p>
            <a:r>
              <a:rPr lang="en-ZA" sz="3200" b="1" dirty="0" smtClean="0">
                <a:solidFill>
                  <a:srgbClr val="1F497D"/>
                </a:solidFill>
              </a:rPr>
              <a:t>SAPS Divisions: Visible policing and Detective Services</a:t>
            </a:r>
            <a:endParaRPr lang="en-US" sz="3200" dirty="0">
              <a:solidFill>
                <a:schemeClr val="tx2"/>
              </a:solidFill>
            </a:endParaRPr>
          </a:p>
        </p:txBody>
      </p:sp>
      <p:graphicFrame>
        <p:nvGraphicFramePr>
          <p:cNvPr id="9" name="Diagram 8"/>
          <p:cNvGraphicFramePr/>
          <p:nvPr>
            <p:extLst>
              <p:ext uri="{D42A27DB-BD31-4B8C-83A1-F6EECF244321}">
                <p14:modId xmlns:p14="http://schemas.microsoft.com/office/powerpoint/2010/main" val="1406790191"/>
              </p:ext>
            </p:extLst>
          </p:nvPr>
        </p:nvGraphicFramePr>
        <p:xfrm>
          <a:off x="0" y="1261440"/>
          <a:ext cx="9143999" cy="5596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070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256" y="2660072"/>
            <a:ext cx="5313074" cy="2103318"/>
          </a:xfrm>
        </p:spPr>
        <p:txBody>
          <a:bodyPr>
            <a:normAutofit/>
          </a:bodyPr>
          <a:lstStyle/>
          <a:p>
            <a:pPr marL="0" indent="0" algn="ctr">
              <a:buNone/>
            </a:pPr>
            <a:r>
              <a:rPr lang="en-US" b="1" dirty="0" smtClean="0">
                <a:solidFill>
                  <a:srgbClr val="1F497D"/>
                </a:solidFill>
                <a:ea typeface="+mj-ea"/>
                <a:cs typeface="+mj-cs"/>
              </a:rPr>
              <a:t>SECTION 3 </a:t>
            </a:r>
          </a:p>
          <a:p>
            <a:pPr marL="0" indent="0" algn="ctr">
              <a:buNone/>
            </a:pPr>
            <a:r>
              <a:rPr lang="en-US" b="1" dirty="0">
                <a:solidFill>
                  <a:srgbClr val="1F497D"/>
                </a:solidFill>
                <a:ea typeface="+mj-ea"/>
                <a:cs typeface="+mj-cs"/>
              </a:rPr>
              <a:t>SAPS </a:t>
            </a:r>
            <a:r>
              <a:rPr lang="en-US" b="1" dirty="0" smtClean="0">
                <a:solidFill>
                  <a:srgbClr val="1F497D"/>
                </a:solidFill>
                <a:ea typeface="+mj-ea"/>
                <a:cs typeface="+mj-cs"/>
              </a:rPr>
              <a:t>Division Detective Services Mandate</a:t>
            </a:r>
            <a:endParaRPr lang="en-US" b="1" dirty="0">
              <a:solidFill>
                <a:srgbClr val="1F497D"/>
              </a:solidFill>
              <a:ea typeface="+mj-ea"/>
              <a:cs typeface="+mj-cs"/>
            </a:endParaRPr>
          </a:p>
        </p:txBody>
      </p:sp>
    </p:spTree>
    <p:extLst>
      <p:ext uri="{BB962C8B-B14F-4D97-AF65-F5344CB8AC3E}">
        <p14:creationId xmlns:p14="http://schemas.microsoft.com/office/powerpoint/2010/main" val="382247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lstStyle/>
          <a:p>
            <a:pPr lvl="0">
              <a:spcBef>
                <a:spcPct val="20000"/>
              </a:spcBef>
            </a:pPr>
            <a:r>
              <a:rPr lang="en-US" sz="3200" b="1" dirty="0" smtClean="0">
                <a:solidFill>
                  <a:srgbClr val="1F497D"/>
                </a:solidFill>
                <a:ea typeface="+mn-ea"/>
                <a:cs typeface="+mn-cs"/>
              </a:rPr>
              <a:t>SAPS Division: Detective Services </a:t>
            </a:r>
            <a:r>
              <a:rPr lang="en-US" sz="3200" b="1" dirty="0" smtClean="0">
                <a:solidFill>
                  <a:srgbClr val="1F497D"/>
                </a:solidFill>
                <a:ea typeface="+mn-ea"/>
                <a:cs typeface="+mn-cs"/>
              </a:rPr>
              <a:t/>
            </a:r>
            <a:br>
              <a:rPr lang="en-US" sz="3200" b="1" dirty="0" smtClean="0">
                <a:solidFill>
                  <a:srgbClr val="1F497D"/>
                </a:solidFill>
                <a:ea typeface="+mn-ea"/>
                <a:cs typeface="+mn-cs"/>
              </a:rPr>
            </a:br>
            <a:r>
              <a:rPr lang="en-US" sz="3200" b="1" dirty="0" smtClean="0">
                <a:solidFill>
                  <a:srgbClr val="1F497D"/>
                </a:solidFill>
                <a:ea typeface="+mn-ea"/>
                <a:cs typeface="+mn-cs"/>
              </a:rPr>
              <a:t>Mandate</a:t>
            </a:r>
            <a:endParaRPr lang="en-ZA" sz="3200" b="1" dirty="0">
              <a:solidFill>
                <a:srgbClr val="7030A0"/>
              </a:solidFill>
              <a:ea typeface="+mn-ea"/>
              <a:cs typeface="+mn-cs"/>
            </a:endParaRPr>
          </a:p>
        </p:txBody>
      </p:sp>
      <p:sp>
        <p:nvSpPr>
          <p:cNvPr id="7" name="Content Placeholder 2"/>
          <p:cNvSpPr txBox="1">
            <a:spLocks/>
          </p:cNvSpPr>
          <p:nvPr/>
        </p:nvSpPr>
        <p:spPr>
          <a:xfrm>
            <a:off x="0" y="1261441"/>
            <a:ext cx="9144000" cy="5596559"/>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a:solidFill>
                  <a:schemeClr val="accent1">
                    <a:lumMod val="75000"/>
                  </a:schemeClr>
                </a:solidFill>
              </a:rPr>
              <a:t>FCS Investigation Service </a:t>
            </a:r>
            <a:endParaRPr lang="en-ZA" b="1" dirty="0" smtClean="0">
              <a:solidFill>
                <a:schemeClr val="accent1">
                  <a:lumMod val="75000"/>
                </a:schemeClr>
              </a:solidFill>
            </a:endParaRPr>
          </a:p>
          <a:p>
            <a:pPr lvl="1"/>
            <a:r>
              <a:rPr lang="en-ZA" dirty="0" smtClean="0">
                <a:solidFill>
                  <a:schemeClr val="accent1">
                    <a:lumMod val="75000"/>
                  </a:schemeClr>
                </a:solidFill>
              </a:rPr>
              <a:t>FCS </a:t>
            </a:r>
            <a:r>
              <a:rPr lang="en-ZA" dirty="0">
                <a:solidFill>
                  <a:schemeClr val="accent1">
                    <a:lumMod val="75000"/>
                  </a:schemeClr>
                </a:solidFill>
              </a:rPr>
              <a:t>Investigations </a:t>
            </a:r>
          </a:p>
          <a:p>
            <a:pPr lvl="1"/>
            <a:r>
              <a:rPr lang="en-ZA" dirty="0">
                <a:solidFill>
                  <a:schemeClr val="accent1">
                    <a:lumMod val="75000"/>
                  </a:schemeClr>
                </a:solidFill>
              </a:rPr>
              <a:t>Forensic Social Work Services </a:t>
            </a:r>
          </a:p>
          <a:p>
            <a:pPr lvl="1"/>
            <a:r>
              <a:rPr lang="en-ZA" dirty="0">
                <a:solidFill>
                  <a:schemeClr val="accent1">
                    <a:lumMod val="75000"/>
                  </a:schemeClr>
                </a:solidFill>
              </a:rPr>
              <a:t>Serial and Electronic FCS Investigations </a:t>
            </a:r>
          </a:p>
          <a:p>
            <a:r>
              <a:rPr lang="en-ZA" b="1" dirty="0">
                <a:solidFill>
                  <a:schemeClr val="accent1">
                    <a:lumMod val="75000"/>
                  </a:schemeClr>
                </a:solidFill>
              </a:rPr>
              <a:t>Crime Investigation Service </a:t>
            </a:r>
            <a:endParaRPr lang="en-ZA" b="1" dirty="0" smtClean="0">
              <a:solidFill>
                <a:schemeClr val="accent1">
                  <a:lumMod val="75000"/>
                </a:schemeClr>
              </a:solidFill>
            </a:endParaRPr>
          </a:p>
          <a:p>
            <a:pPr lvl="1"/>
            <a:r>
              <a:rPr lang="en-ZA" dirty="0" smtClean="0">
                <a:solidFill>
                  <a:schemeClr val="accent1">
                    <a:lumMod val="75000"/>
                  </a:schemeClr>
                </a:solidFill>
              </a:rPr>
              <a:t>Crime </a:t>
            </a:r>
            <a:r>
              <a:rPr lang="en-ZA" dirty="0">
                <a:solidFill>
                  <a:schemeClr val="accent1">
                    <a:lumMod val="75000"/>
                  </a:schemeClr>
                </a:solidFill>
              </a:rPr>
              <a:t>Investigation Coordination Group A </a:t>
            </a:r>
          </a:p>
          <a:p>
            <a:pPr lvl="1"/>
            <a:r>
              <a:rPr lang="en-ZA" dirty="0">
                <a:solidFill>
                  <a:schemeClr val="accent1">
                    <a:lumMod val="75000"/>
                  </a:schemeClr>
                </a:solidFill>
              </a:rPr>
              <a:t>Crime Investigation Coordination Group B </a:t>
            </a:r>
          </a:p>
          <a:p>
            <a:pPr lvl="1"/>
            <a:r>
              <a:rPr lang="en-ZA" dirty="0">
                <a:solidFill>
                  <a:schemeClr val="accent1">
                    <a:lumMod val="75000"/>
                  </a:schemeClr>
                </a:solidFill>
              </a:rPr>
              <a:t>Crime Investigation Coordination Group C </a:t>
            </a:r>
          </a:p>
          <a:p>
            <a:pPr lvl="1"/>
            <a:r>
              <a:rPr lang="en-ZA" dirty="0">
                <a:solidFill>
                  <a:schemeClr val="accent1">
                    <a:lumMod val="75000"/>
                  </a:schemeClr>
                </a:solidFill>
              </a:rPr>
              <a:t>Harmful Occult Related Practices, Missing Persons and Crime Stop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3200" b="0" i="0" u="none" strike="noStrike" kern="1200" cap="none" spc="0" normalizeH="0" baseline="0" noProof="0" dirty="0" smtClean="0">
              <a:ln>
                <a:noFill/>
              </a:ln>
              <a:solidFill>
                <a:schemeClr val="accent1">
                  <a:lumMod val="75000"/>
                </a:schemeClr>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4188464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lstStyle/>
          <a:p>
            <a:pPr lvl="0">
              <a:spcBef>
                <a:spcPct val="20000"/>
              </a:spcBef>
            </a:pPr>
            <a:r>
              <a:rPr lang="en-US" sz="3200" b="1" dirty="0" smtClean="0">
                <a:solidFill>
                  <a:srgbClr val="1F497D"/>
                </a:solidFill>
                <a:ea typeface="+mn-ea"/>
                <a:cs typeface="+mn-cs"/>
              </a:rPr>
              <a:t>SAPS Division: Detective Services </a:t>
            </a:r>
            <a:r>
              <a:rPr lang="en-US" sz="3200" b="1" dirty="0" smtClean="0">
                <a:solidFill>
                  <a:srgbClr val="1F497D"/>
                </a:solidFill>
                <a:ea typeface="+mn-ea"/>
                <a:cs typeface="+mn-cs"/>
              </a:rPr>
              <a:t/>
            </a:r>
            <a:br>
              <a:rPr lang="en-US" sz="3200" b="1" dirty="0" smtClean="0">
                <a:solidFill>
                  <a:srgbClr val="1F497D"/>
                </a:solidFill>
                <a:ea typeface="+mn-ea"/>
                <a:cs typeface="+mn-cs"/>
              </a:rPr>
            </a:br>
            <a:r>
              <a:rPr lang="en-US" sz="3200" b="1" dirty="0" smtClean="0">
                <a:solidFill>
                  <a:srgbClr val="1F497D"/>
                </a:solidFill>
                <a:ea typeface="+mn-ea"/>
                <a:cs typeface="+mn-cs"/>
              </a:rPr>
              <a:t>Mandate</a:t>
            </a:r>
            <a:endParaRPr lang="en-ZA" sz="3200" b="1" dirty="0">
              <a:solidFill>
                <a:srgbClr val="7030A0"/>
              </a:solidFill>
              <a:ea typeface="+mn-ea"/>
              <a:cs typeface="+mn-cs"/>
            </a:endParaRPr>
          </a:p>
        </p:txBody>
      </p:sp>
      <p:sp>
        <p:nvSpPr>
          <p:cNvPr id="7" name="Content Placeholder 2"/>
          <p:cNvSpPr txBox="1">
            <a:spLocks/>
          </p:cNvSpPr>
          <p:nvPr/>
        </p:nvSpPr>
        <p:spPr>
          <a:xfrm>
            <a:off x="0" y="1234409"/>
            <a:ext cx="9144000" cy="5623591"/>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smtClean="0">
                <a:solidFill>
                  <a:schemeClr val="accent1">
                    <a:lumMod val="75000"/>
                  </a:schemeClr>
                </a:solidFill>
              </a:rPr>
              <a:t>Specific </a:t>
            </a:r>
            <a:r>
              <a:rPr lang="en-ZA" b="1" dirty="0">
                <a:solidFill>
                  <a:schemeClr val="accent1">
                    <a:lumMod val="75000"/>
                  </a:schemeClr>
                </a:solidFill>
              </a:rPr>
              <a:t>Crime Investigations </a:t>
            </a:r>
            <a:endParaRPr lang="en-ZA" b="1" dirty="0" smtClean="0">
              <a:solidFill>
                <a:schemeClr val="accent1">
                  <a:lumMod val="75000"/>
                </a:schemeClr>
              </a:solidFill>
            </a:endParaRPr>
          </a:p>
          <a:p>
            <a:pPr lvl="1"/>
            <a:r>
              <a:rPr lang="en-ZA" dirty="0" smtClean="0">
                <a:solidFill>
                  <a:schemeClr val="accent1">
                    <a:lumMod val="75000"/>
                  </a:schemeClr>
                </a:solidFill>
              </a:rPr>
              <a:t>Stock </a:t>
            </a:r>
            <a:r>
              <a:rPr lang="en-ZA" dirty="0">
                <a:solidFill>
                  <a:schemeClr val="accent1">
                    <a:lumMod val="75000"/>
                  </a:schemeClr>
                </a:solidFill>
              </a:rPr>
              <a:t>Theft and Endangered Species </a:t>
            </a:r>
          </a:p>
          <a:p>
            <a:pPr lvl="1"/>
            <a:r>
              <a:rPr lang="en-ZA" dirty="0">
                <a:solidFill>
                  <a:schemeClr val="accent1">
                    <a:lumMod val="75000"/>
                  </a:schemeClr>
                </a:solidFill>
              </a:rPr>
              <a:t>Vehicle Crime Investigations </a:t>
            </a:r>
          </a:p>
          <a:p>
            <a:pPr lvl="1"/>
            <a:r>
              <a:rPr lang="en-ZA" dirty="0">
                <a:solidFill>
                  <a:schemeClr val="accent1">
                    <a:lumMod val="75000"/>
                  </a:schemeClr>
                </a:solidFill>
              </a:rPr>
              <a:t>Trans National Crime Investigations </a:t>
            </a:r>
          </a:p>
          <a:p>
            <a:pPr lvl="1"/>
            <a:r>
              <a:rPr lang="en-ZA" dirty="0">
                <a:solidFill>
                  <a:schemeClr val="accent1">
                    <a:lumMod val="75000"/>
                  </a:schemeClr>
                </a:solidFill>
              </a:rPr>
              <a:t>National Investigation Unit </a:t>
            </a:r>
          </a:p>
          <a:p>
            <a:r>
              <a:rPr lang="en-ZA" b="1" dirty="0">
                <a:solidFill>
                  <a:schemeClr val="accent1">
                    <a:lumMod val="75000"/>
                  </a:schemeClr>
                </a:solidFill>
              </a:rPr>
              <a:t>Organised Crime Investigation </a:t>
            </a:r>
            <a:endParaRPr lang="en-ZA" b="1" dirty="0" smtClean="0">
              <a:solidFill>
                <a:schemeClr val="accent1">
                  <a:lumMod val="75000"/>
                </a:schemeClr>
              </a:solidFill>
            </a:endParaRPr>
          </a:p>
          <a:p>
            <a:pPr lvl="1"/>
            <a:r>
              <a:rPr lang="en-ZA" dirty="0" smtClean="0">
                <a:solidFill>
                  <a:schemeClr val="accent1">
                    <a:lumMod val="75000"/>
                  </a:schemeClr>
                </a:solidFill>
              </a:rPr>
              <a:t>Operational </a:t>
            </a:r>
            <a:r>
              <a:rPr lang="en-ZA" dirty="0">
                <a:solidFill>
                  <a:schemeClr val="accent1">
                    <a:lumMod val="75000"/>
                  </a:schemeClr>
                </a:solidFill>
              </a:rPr>
              <a:t>Desks </a:t>
            </a:r>
          </a:p>
          <a:p>
            <a:pPr lvl="1"/>
            <a:r>
              <a:rPr lang="en-ZA" dirty="0">
                <a:solidFill>
                  <a:schemeClr val="accent1">
                    <a:lumMod val="75000"/>
                  </a:schemeClr>
                </a:solidFill>
              </a:rPr>
              <a:t>Violent Crime </a:t>
            </a:r>
          </a:p>
          <a:p>
            <a:pPr lvl="1"/>
            <a:r>
              <a:rPr lang="en-ZA" dirty="0">
                <a:solidFill>
                  <a:schemeClr val="accent1">
                    <a:lumMod val="75000"/>
                  </a:schemeClr>
                </a:solidFill>
              </a:rPr>
              <a:t>Narcotics </a:t>
            </a:r>
          </a:p>
          <a:p>
            <a:pPr lvl="1"/>
            <a:r>
              <a:rPr lang="en-ZA" dirty="0">
                <a:solidFill>
                  <a:schemeClr val="accent1">
                    <a:lumMod val="75000"/>
                  </a:schemeClr>
                </a:solidFill>
              </a:rPr>
              <a:t>Project Investigations </a:t>
            </a:r>
            <a:endParaRPr kumimoji="0" lang="en-ZA" sz="3200" b="0" i="0" u="none" strike="noStrike" kern="1200" cap="none" spc="0" normalizeH="0" baseline="0" noProof="0" dirty="0" smtClean="0">
              <a:ln>
                <a:noFill/>
              </a:ln>
              <a:solidFill>
                <a:schemeClr val="accent1">
                  <a:lumMod val="75000"/>
                </a:schemeClr>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890274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lstStyle/>
          <a:p>
            <a:pPr lvl="0">
              <a:spcBef>
                <a:spcPct val="20000"/>
              </a:spcBef>
            </a:pPr>
            <a:r>
              <a:rPr lang="en-US" sz="3200" b="1" dirty="0" smtClean="0">
                <a:solidFill>
                  <a:srgbClr val="1F497D"/>
                </a:solidFill>
                <a:ea typeface="+mn-ea"/>
                <a:cs typeface="+mn-cs"/>
              </a:rPr>
              <a:t>SAPS Division: Detective Services </a:t>
            </a:r>
            <a:r>
              <a:rPr lang="en-US" sz="3200" b="1" dirty="0" smtClean="0">
                <a:solidFill>
                  <a:srgbClr val="1F497D"/>
                </a:solidFill>
                <a:ea typeface="+mn-ea"/>
                <a:cs typeface="+mn-cs"/>
              </a:rPr>
              <a:t/>
            </a:r>
            <a:br>
              <a:rPr lang="en-US" sz="3200" b="1" dirty="0" smtClean="0">
                <a:solidFill>
                  <a:srgbClr val="1F497D"/>
                </a:solidFill>
                <a:ea typeface="+mn-ea"/>
                <a:cs typeface="+mn-cs"/>
              </a:rPr>
            </a:br>
            <a:r>
              <a:rPr lang="en-US" sz="3200" b="1" dirty="0" smtClean="0">
                <a:solidFill>
                  <a:srgbClr val="1F497D"/>
                </a:solidFill>
                <a:ea typeface="+mn-ea"/>
                <a:cs typeface="+mn-cs"/>
              </a:rPr>
              <a:t>Mandate</a:t>
            </a:r>
            <a:endParaRPr lang="en-ZA" sz="3200" b="1" dirty="0">
              <a:solidFill>
                <a:srgbClr val="7030A0"/>
              </a:solidFill>
              <a:ea typeface="+mn-ea"/>
              <a:cs typeface="+mn-cs"/>
            </a:endParaRPr>
          </a:p>
        </p:txBody>
      </p:sp>
      <p:sp>
        <p:nvSpPr>
          <p:cNvPr id="7" name="Content Placeholder 2"/>
          <p:cNvSpPr txBox="1">
            <a:spLocks/>
          </p:cNvSpPr>
          <p:nvPr/>
        </p:nvSpPr>
        <p:spPr>
          <a:xfrm>
            <a:off x="0" y="1261441"/>
            <a:ext cx="9144000" cy="5596559"/>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smtClean="0">
                <a:solidFill>
                  <a:schemeClr val="accent1">
                    <a:lumMod val="75000"/>
                  </a:schemeClr>
                </a:solidFill>
              </a:rPr>
              <a:t>Commercial </a:t>
            </a:r>
            <a:r>
              <a:rPr lang="en-ZA" b="1" dirty="0">
                <a:solidFill>
                  <a:schemeClr val="accent1">
                    <a:lumMod val="75000"/>
                  </a:schemeClr>
                </a:solidFill>
              </a:rPr>
              <a:t>Crime Investigation </a:t>
            </a:r>
            <a:endParaRPr lang="en-ZA" b="1" dirty="0" smtClean="0">
              <a:solidFill>
                <a:schemeClr val="accent1">
                  <a:lumMod val="75000"/>
                </a:schemeClr>
              </a:solidFill>
            </a:endParaRPr>
          </a:p>
          <a:p>
            <a:pPr lvl="1"/>
            <a:r>
              <a:rPr lang="en-ZA" dirty="0" smtClean="0">
                <a:solidFill>
                  <a:schemeClr val="accent1">
                    <a:lumMod val="75000"/>
                  </a:schemeClr>
                </a:solidFill>
              </a:rPr>
              <a:t>Banking </a:t>
            </a:r>
            <a:r>
              <a:rPr lang="en-ZA" dirty="0">
                <a:solidFill>
                  <a:schemeClr val="accent1">
                    <a:lumMod val="75000"/>
                  </a:schemeClr>
                </a:solidFill>
              </a:rPr>
              <a:t>and Electronic Crime </a:t>
            </a:r>
          </a:p>
          <a:p>
            <a:pPr lvl="1"/>
            <a:r>
              <a:rPr lang="en-ZA" dirty="0">
                <a:solidFill>
                  <a:schemeClr val="accent1">
                    <a:lumMod val="75000"/>
                  </a:schemeClr>
                </a:solidFill>
              </a:rPr>
              <a:t>Fraud and Statutes </a:t>
            </a:r>
          </a:p>
          <a:p>
            <a:pPr lvl="1"/>
            <a:r>
              <a:rPr lang="en-ZA" dirty="0">
                <a:solidFill>
                  <a:schemeClr val="accent1">
                    <a:lumMod val="75000"/>
                  </a:schemeClr>
                </a:solidFill>
              </a:rPr>
              <a:t>Cyber Crime and Deep Web Investigation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3200" b="0" i="0" u="none" strike="noStrike" kern="1200" cap="none" spc="0" normalizeH="0" baseline="0" noProof="0" dirty="0" smtClean="0">
              <a:ln>
                <a:noFill/>
              </a:ln>
              <a:solidFill>
                <a:schemeClr val="accent1">
                  <a:lumMod val="75000"/>
                </a:schemeClr>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2138075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256" y="2660072"/>
            <a:ext cx="5313074" cy="2103318"/>
          </a:xfrm>
        </p:spPr>
        <p:txBody>
          <a:bodyPr>
            <a:normAutofit/>
          </a:bodyPr>
          <a:lstStyle/>
          <a:p>
            <a:pPr marL="0" indent="0" algn="ctr">
              <a:buNone/>
            </a:pPr>
            <a:r>
              <a:rPr lang="en-US" b="1" dirty="0" smtClean="0">
                <a:solidFill>
                  <a:srgbClr val="1F497D"/>
                </a:solidFill>
                <a:ea typeface="+mj-ea"/>
                <a:cs typeface="+mj-cs"/>
              </a:rPr>
              <a:t>SECTION 4 </a:t>
            </a:r>
          </a:p>
          <a:p>
            <a:pPr marL="0" indent="0" algn="ctr">
              <a:buNone/>
            </a:pPr>
            <a:r>
              <a:rPr lang="en-US" b="1" dirty="0" smtClean="0">
                <a:solidFill>
                  <a:srgbClr val="1F497D"/>
                </a:solidFill>
                <a:ea typeface="+mj-ea"/>
                <a:cs typeface="+mj-cs"/>
              </a:rPr>
              <a:t>DPCI Mandate</a:t>
            </a:r>
            <a:endParaRPr lang="en-US" b="1" dirty="0">
              <a:solidFill>
                <a:srgbClr val="1F497D"/>
              </a:solidFill>
              <a:ea typeface="+mj-ea"/>
              <a:cs typeface="+mj-cs"/>
            </a:endParaRPr>
          </a:p>
        </p:txBody>
      </p:sp>
    </p:spTree>
    <p:extLst>
      <p:ext uri="{BB962C8B-B14F-4D97-AF65-F5344CB8AC3E}">
        <p14:creationId xmlns:p14="http://schemas.microsoft.com/office/powerpoint/2010/main" val="3732895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normAutofit/>
          </a:bodyPr>
          <a:lstStyle/>
          <a:p>
            <a:r>
              <a:rPr lang="en-US" sz="3200" b="1" dirty="0" smtClean="0">
                <a:solidFill>
                  <a:srgbClr val="1F497D"/>
                </a:solidFill>
              </a:rPr>
              <a:t>DPCI Mandate</a:t>
            </a:r>
            <a:endParaRPr lang="en-US" dirty="0">
              <a:solidFill>
                <a:schemeClr val="tx2"/>
              </a:solidFill>
            </a:endParaRPr>
          </a:p>
        </p:txBody>
      </p:sp>
      <p:sp>
        <p:nvSpPr>
          <p:cNvPr id="7" name="Content Placeholder 2"/>
          <p:cNvSpPr txBox="1">
            <a:spLocks/>
          </p:cNvSpPr>
          <p:nvPr/>
        </p:nvSpPr>
        <p:spPr>
          <a:xfrm>
            <a:off x="0" y="1261441"/>
            <a:ext cx="9144000" cy="5596559"/>
          </a:xfrm>
          <a:prstGeom prst="rect">
            <a:avLst/>
          </a:prstGeom>
          <a:solidFill>
            <a:schemeClr val="tx2">
              <a:lumMod val="40000"/>
              <a:lumOff val="6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dirty="0"/>
              <a:t>The Directorate for Priority Crime Investigation has been established as an independent directorate within the South African Police Service in terms of Section 17C of the South African Police Service Act, 1995 as amended by the South African Police Service Amendment Act, 2008 (Act 57 of 2008).</a:t>
            </a:r>
          </a:p>
          <a:p>
            <a:r>
              <a:rPr lang="en-ZA" dirty="0" smtClean="0"/>
              <a:t>Responsible </a:t>
            </a:r>
            <a:r>
              <a:rPr lang="en-ZA" dirty="0"/>
              <a:t>for the combating, investigation and prevention of </a:t>
            </a:r>
            <a:r>
              <a:rPr lang="en-ZA" b="1" dirty="0"/>
              <a:t>national priority crimes such as serious organized crime, serious commercial crime and serious corruption</a:t>
            </a:r>
            <a:r>
              <a:rPr lang="en-ZA" dirty="0"/>
              <a:t> in terms of Section 17B and 17D of the South African Police Service Act, 1995 as amended</a:t>
            </a:r>
            <a:r>
              <a:rPr lang="en-ZA" dirty="0" smtClean="0"/>
              <a:t>.</a:t>
            </a:r>
            <a:endParaRPr lang="en-ZA" dirty="0"/>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smtClean="0">
              <a:ln>
                <a:noFill/>
              </a:ln>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smtClean="0">
              <a:ln>
                <a:noFill/>
              </a:ln>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smtClean="0">
              <a:ln>
                <a:noFill/>
              </a:ln>
              <a:effectLst/>
              <a:uLnTx/>
              <a:uFillTx/>
              <a:latin typeface="Calibri"/>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smtClean="0">
              <a:ln>
                <a:noFill/>
              </a:ln>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3200" b="0" i="0" u="none" strike="noStrike" kern="1200" cap="none" spc="0" normalizeH="0" baseline="0" noProof="0" dirty="0" smtClean="0">
              <a:ln>
                <a:noFill/>
              </a:ln>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1623530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normAutofit/>
          </a:bodyPr>
          <a:lstStyle/>
          <a:p>
            <a:r>
              <a:rPr lang="en-US" sz="3200" b="1" dirty="0" smtClean="0">
                <a:solidFill>
                  <a:srgbClr val="1F497D"/>
                </a:solidFill>
              </a:rPr>
              <a:t>DPCI Mandate</a:t>
            </a:r>
            <a:endParaRPr lang="en-US" dirty="0">
              <a:solidFill>
                <a:schemeClr val="tx2"/>
              </a:solidFill>
            </a:endParaRPr>
          </a:p>
        </p:txBody>
      </p:sp>
      <p:sp>
        <p:nvSpPr>
          <p:cNvPr id="7" name="Content Placeholder 2"/>
          <p:cNvSpPr txBox="1">
            <a:spLocks/>
          </p:cNvSpPr>
          <p:nvPr/>
        </p:nvSpPr>
        <p:spPr>
          <a:xfrm>
            <a:off x="0" y="1261441"/>
            <a:ext cx="9144000" cy="5596559"/>
          </a:xfrm>
          <a:prstGeom prst="rect">
            <a:avLst/>
          </a:prstGeom>
          <a:solidFill>
            <a:schemeClr val="tx2">
              <a:lumMod val="40000"/>
              <a:lumOff val="60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a:t>Section: Serious Organised Crime Investigation</a:t>
            </a:r>
            <a:r>
              <a:rPr lang="en-ZA" dirty="0"/>
              <a:t/>
            </a:r>
            <a:br>
              <a:rPr lang="en-ZA" dirty="0"/>
            </a:br>
            <a:r>
              <a:rPr lang="en-ZA" dirty="0"/>
              <a:t>Serious Organised Crime Investigation is focused on Narcotics, Illicit Mining, Precious Metals and Diamonds, Ferrous and Non-Ferrous metals, </a:t>
            </a:r>
            <a:r>
              <a:rPr lang="en-ZA" b="1" dirty="0"/>
              <a:t>environmental crime</a:t>
            </a:r>
            <a:r>
              <a:rPr lang="en-ZA" dirty="0"/>
              <a:t>, Firearms and specific Violent Crimes, Human Trafficking, Crimes Against the State and Transnational Vehicle Crime</a:t>
            </a:r>
            <a:r>
              <a:rPr lang="en-ZA" dirty="0" smtClean="0"/>
              <a:t>.</a:t>
            </a:r>
          </a:p>
          <a:p>
            <a:endParaRPr lang="en-ZA" dirty="0"/>
          </a:p>
          <a:p>
            <a:r>
              <a:rPr lang="en-ZA" b="1" dirty="0"/>
              <a:t>Section: Serious Commercial Crime Investigation</a:t>
            </a:r>
            <a:r>
              <a:rPr lang="en-ZA" dirty="0"/>
              <a:t/>
            </a:r>
            <a:br>
              <a:rPr lang="en-ZA" dirty="0"/>
            </a:br>
            <a:r>
              <a:rPr lang="en-ZA" dirty="0"/>
              <a:t>Serious Corruption Investigation is focused on Corruption in the Public Sector, Private Sector, Foreign Bribery and reporting in terms of Sec 34 (3)(a) of the Prevention and Combating of Corrupt Activities Act,2004.</a:t>
            </a:r>
            <a:br>
              <a:rPr lang="en-ZA" dirty="0"/>
            </a:br>
            <a:endParaRPr lang="en-ZA" dirty="0"/>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smtClean="0">
              <a:ln>
                <a:noFill/>
              </a:ln>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smtClean="0">
              <a:ln>
                <a:noFill/>
              </a:ln>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smtClean="0">
              <a:ln>
                <a:noFill/>
              </a:ln>
              <a:effectLst/>
              <a:uLnTx/>
              <a:uFillTx/>
              <a:latin typeface="Calibri"/>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smtClean="0">
              <a:ln>
                <a:noFill/>
              </a:ln>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3200" b="0" i="0" u="none" strike="noStrike" kern="1200" cap="none" spc="0" normalizeH="0" baseline="0" noProof="0" dirty="0" smtClean="0">
              <a:ln>
                <a:noFill/>
              </a:ln>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3297154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normAutofit/>
          </a:bodyPr>
          <a:lstStyle/>
          <a:p>
            <a:r>
              <a:rPr lang="en-US" sz="3200" b="1" dirty="0" smtClean="0">
                <a:solidFill>
                  <a:srgbClr val="1F497D"/>
                </a:solidFill>
              </a:rPr>
              <a:t>DPCI Mandate</a:t>
            </a:r>
            <a:endParaRPr lang="en-US" dirty="0">
              <a:solidFill>
                <a:schemeClr val="tx2"/>
              </a:solidFill>
            </a:endParaRPr>
          </a:p>
        </p:txBody>
      </p:sp>
      <p:sp>
        <p:nvSpPr>
          <p:cNvPr id="7" name="Content Placeholder 2"/>
          <p:cNvSpPr txBox="1">
            <a:spLocks/>
          </p:cNvSpPr>
          <p:nvPr/>
        </p:nvSpPr>
        <p:spPr>
          <a:xfrm>
            <a:off x="1" y="1255190"/>
            <a:ext cx="9144000" cy="5602809"/>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sz="2800" b="1" dirty="0" smtClean="0"/>
              <a:t>Section</a:t>
            </a:r>
            <a:r>
              <a:rPr lang="en-ZA" sz="2800" b="1" dirty="0"/>
              <a:t>: Serious Corruption Investigation</a:t>
            </a:r>
            <a:r>
              <a:rPr lang="en-ZA" sz="2800" dirty="0"/>
              <a:t/>
            </a:r>
            <a:br>
              <a:rPr lang="en-ZA" sz="2800" dirty="0"/>
            </a:br>
            <a:r>
              <a:rPr lang="en-ZA" sz="2800" dirty="0"/>
              <a:t>Serious Commercial Crime Investigation is focused on Banking Crime, Serious Economic Offences and Serious </a:t>
            </a:r>
            <a:r>
              <a:rPr lang="en-ZA" sz="2800" dirty="0" smtClean="0"/>
              <a:t>Fraud</a:t>
            </a:r>
          </a:p>
          <a:p>
            <a:endParaRPr lang="en-ZA" sz="1400" dirty="0"/>
          </a:p>
          <a:p>
            <a:r>
              <a:rPr lang="en-ZA" sz="2800" b="1" dirty="0"/>
              <a:t>Section: Priority Crime Specialised Investigation</a:t>
            </a:r>
            <a:r>
              <a:rPr lang="en-ZA" sz="2800" dirty="0"/>
              <a:t/>
            </a:r>
            <a:br>
              <a:rPr lang="en-ZA" sz="2800" dirty="0"/>
            </a:br>
            <a:r>
              <a:rPr lang="en-ZA" sz="2800" dirty="0"/>
              <a:t>Priority Crime Specialised Investigation is focused on professional and specialised support capability to the Serious Organised Corruption, Serious Organised Corruption, Serious Commercial Crime and Serious Organised Crime through Specialised Technology and Cyber Crime, Financial and Asset Forfeiture and Forensic investigation services. </a:t>
            </a:r>
            <a:endParaRPr kumimoji="0" lang="en-GB" sz="2800" b="0" i="0"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74081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lstStyle/>
          <a:p>
            <a:r>
              <a:rPr lang="en-US" dirty="0" smtClean="0">
                <a:solidFill>
                  <a:schemeClr val="tx2"/>
                </a:solidFill>
              </a:rPr>
              <a:t>TABLE OF CONTENTS</a:t>
            </a:r>
            <a:endParaRPr lang="en-US" dirty="0">
              <a:solidFill>
                <a:schemeClr val="tx2"/>
              </a:solidFill>
            </a:endParaRPr>
          </a:p>
        </p:txBody>
      </p:sp>
      <p:sp>
        <p:nvSpPr>
          <p:cNvPr id="5" name="Subtitle 4"/>
          <p:cNvSpPr>
            <a:spLocks noGrp="1"/>
          </p:cNvSpPr>
          <p:nvPr>
            <p:ph type="subTitle" idx="1"/>
          </p:nvPr>
        </p:nvSpPr>
        <p:spPr>
          <a:xfrm>
            <a:off x="829701" y="2089051"/>
            <a:ext cx="8012219" cy="3584385"/>
          </a:xfrm>
        </p:spPr>
        <p:txBody>
          <a:bodyPr>
            <a:normAutofit fontScale="92500" lnSpcReduction="10000"/>
          </a:bodyPr>
          <a:lstStyle/>
          <a:p>
            <a:pPr algn="l"/>
            <a:r>
              <a:rPr lang="en-US" dirty="0" smtClean="0">
                <a:solidFill>
                  <a:schemeClr val="accent1">
                    <a:lumMod val="75000"/>
                  </a:schemeClr>
                </a:solidFill>
              </a:rPr>
              <a:t>Section 1 </a:t>
            </a:r>
            <a:r>
              <a:rPr lang="en-ZA" dirty="0">
                <a:solidFill>
                  <a:schemeClr val="accent1">
                    <a:lumMod val="75000"/>
                  </a:schemeClr>
                </a:solidFill>
              </a:rPr>
              <a:t>Overview </a:t>
            </a:r>
            <a:r>
              <a:rPr lang="en-ZA" dirty="0" smtClean="0">
                <a:solidFill>
                  <a:schemeClr val="accent1">
                    <a:lumMod val="75000"/>
                  </a:schemeClr>
                </a:solidFill>
              </a:rPr>
              <a:t>of the mandate of SAPS </a:t>
            </a:r>
          </a:p>
          <a:p>
            <a:pPr algn="l"/>
            <a:r>
              <a:rPr lang="en-ZA" dirty="0" smtClean="0">
                <a:solidFill>
                  <a:schemeClr val="accent1">
                    <a:lumMod val="75000"/>
                  </a:schemeClr>
                </a:solidFill>
              </a:rPr>
              <a:t>Section </a:t>
            </a:r>
            <a:r>
              <a:rPr lang="en-US" dirty="0" smtClean="0">
                <a:solidFill>
                  <a:schemeClr val="accent1">
                    <a:lumMod val="75000"/>
                  </a:schemeClr>
                </a:solidFill>
              </a:rPr>
              <a:t>2 </a:t>
            </a:r>
            <a:r>
              <a:rPr lang="en-ZA" dirty="0" smtClean="0">
                <a:solidFill>
                  <a:schemeClr val="accent1">
                    <a:lumMod val="75000"/>
                  </a:schemeClr>
                </a:solidFill>
              </a:rPr>
              <a:t>Organisation of SAPS </a:t>
            </a:r>
          </a:p>
          <a:p>
            <a:pPr marL="1519238" indent="-1519238" algn="l"/>
            <a:r>
              <a:rPr lang="en-US" dirty="0" smtClean="0">
                <a:solidFill>
                  <a:schemeClr val="accent1">
                    <a:lumMod val="75000"/>
                  </a:schemeClr>
                </a:solidFill>
              </a:rPr>
              <a:t>Section 3 SAPS Division </a:t>
            </a:r>
            <a:r>
              <a:rPr lang="en-ZA" dirty="0" smtClean="0">
                <a:solidFill>
                  <a:schemeClr val="accent1">
                    <a:lumMod val="75000"/>
                  </a:schemeClr>
                </a:solidFill>
              </a:rPr>
              <a:t>Detective Services Mandate</a:t>
            </a:r>
          </a:p>
          <a:p>
            <a:pPr algn="l"/>
            <a:r>
              <a:rPr lang="en-US" dirty="0">
                <a:solidFill>
                  <a:schemeClr val="accent1">
                    <a:lumMod val="75000"/>
                  </a:schemeClr>
                </a:solidFill>
              </a:rPr>
              <a:t>Section 4 </a:t>
            </a:r>
            <a:r>
              <a:rPr lang="en-ZA" dirty="0" smtClean="0">
                <a:solidFill>
                  <a:schemeClr val="accent1">
                    <a:lumMod val="75000"/>
                  </a:schemeClr>
                </a:solidFill>
              </a:rPr>
              <a:t>DPCI </a:t>
            </a:r>
            <a:r>
              <a:rPr lang="en-ZA" dirty="0" smtClean="0">
                <a:solidFill>
                  <a:schemeClr val="accent1">
                    <a:lumMod val="75000"/>
                  </a:schemeClr>
                </a:solidFill>
              </a:rPr>
              <a:t>Mandate</a:t>
            </a:r>
          </a:p>
          <a:p>
            <a:pPr algn="l"/>
            <a:r>
              <a:rPr lang="en-US" dirty="0">
                <a:solidFill>
                  <a:schemeClr val="accent1">
                    <a:lumMod val="75000"/>
                  </a:schemeClr>
                </a:solidFill>
              </a:rPr>
              <a:t>Section 5 </a:t>
            </a:r>
            <a:r>
              <a:rPr lang="en-US" dirty="0" smtClean="0">
                <a:solidFill>
                  <a:schemeClr val="accent1">
                    <a:lumMod val="75000"/>
                  </a:schemeClr>
                </a:solidFill>
              </a:rPr>
              <a:t>Crime statistics </a:t>
            </a:r>
          </a:p>
          <a:p>
            <a:pPr algn="l"/>
            <a:r>
              <a:rPr lang="en-ZA" dirty="0" smtClean="0">
                <a:solidFill>
                  <a:schemeClr val="accent1">
                    <a:lumMod val="75000"/>
                  </a:schemeClr>
                </a:solidFill>
              </a:rPr>
              <a:t>Section 6 Determination of priority crime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normAutofit/>
          </a:bodyPr>
          <a:lstStyle/>
          <a:p>
            <a:r>
              <a:rPr lang="en-US" sz="3200" b="1" dirty="0" smtClean="0">
                <a:solidFill>
                  <a:srgbClr val="1F497D"/>
                </a:solidFill>
              </a:rPr>
              <a:t>DPCI Mandate</a:t>
            </a:r>
            <a:endParaRPr lang="en-US" dirty="0">
              <a:solidFill>
                <a:schemeClr val="tx2"/>
              </a:solidFill>
            </a:endParaRPr>
          </a:p>
        </p:txBody>
      </p:sp>
      <p:sp>
        <p:nvSpPr>
          <p:cNvPr id="7" name="Content Placeholder 2"/>
          <p:cNvSpPr txBox="1">
            <a:spLocks/>
          </p:cNvSpPr>
          <p:nvPr/>
        </p:nvSpPr>
        <p:spPr>
          <a:xfrm>
            <a:off x="0" y="1261441"/>
            <a:ext cx="9144000" cy="5596559"/>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smtClean="0"/>
              <a:t>Section</a:t>
            </a:r>
            <a:r>
              <a:rPr lang="en-ZA" b="1" dirty="0"/>
              <a:t>: Priority Crime Management Centre</a:t>
            </a:r>
            <a:r>
              <a:rPr lang="en-ZA" dirty="0"/>
              <a:t/>
            </a:r>
            <a:br>
              <a:rPr lang="en-ZA" dirty="0"/>
            </a:br>
            <a:r>
              <a:rPr lang="en-ZA" dirty="0"/>
              <a:t>The Priority Crime Management Centre collects, monitors and analyses information and intelligence on identified National Priority threats for the production of tactical and strategic analysis products, and research for threat assessments and the forecasting of future developments within the National and Transnational Organised crime environment in collaboration with the relevant Intelligence Services. </a:t>
            </a:r>
            <a:endParaRPr kumimoji="0" lang="en-ZA" sz="3200" b="0" i="0" u="none" strike="noStrike" kern="1200" cap="none" spc="0" normalizeH="0" baseline="0" noProof="0" dirty="0" smtClean="0">
              <a:ln>
                <a:noFill/>
              </a:ln>
              <a:effectLst/>
              <a:uLnTx/>
              <a:uFillTx/>
              <a:latin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3200" b="0" i="0" u="none" strike="noStrike" kern="1200" cap="none" spc="0" normalizeH="0" baseline="0" noProof="0" dirty="0" smtClean="0">
              <a:ln>
                <a:noFill/>
              </a:ln>
              <a:effectLst/>
              <a:uLnTx/>
              <a:uFillTx/>
              <a:latin typeface="Calibri"/>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b="0" i="0" u="none" strike="noStrike" kern="1200" cap="none" spc="0" normalizeH="0" baseline="0" noProof="0" dirty="0" smtClean="0">
              <a:ln>
                <a:noFill/>
              </a:ln>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b="0" i="0" u="none" strike="noStrike" kern="1200" cap="none" spc="0" normalizeH="0" baseline="0" noProof="0" dirty="0" smtClean="0">
              <a:ln>
                <a:noFill/>
              </a:ln>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1501976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normAutofit/>
          </a:bodyPr>
          <a:lstStyle/>
          <a:p>
            <a:r>
              <a:rPr lang="en-US" sz="3200" b="1" dirty="0" smtClean="0">
                <a:solidFill>
                  <a:srgbClr val="1F497D"/>
                </a:solidFill>
              </a:rPr>
              <a:t>DPCI Mandate: Endangered Species</a:t>
            </a:r>
            <a:endParaRPr lang="en-US" dirty="0">
              <a:solidFill>
                <a:schemeClr val="tx2"/>
              </a:solidFill>
            </a:endParaRPr>
          </a:p>
        </p:txBody>
      </p:sp>
      <p:pic>
        <p:nvPicPr>
          <p:cNvPr id="8" name="Picture 7"/>
          <p:cNvPicPr/>
          <p:nvPr/>
        </p:nvPicPr>
        <p:blipFill>
          <a:blip r:embed="rId2">
            <a:duotone>
              <a:prstClr val="black"/>
              <a:schemeClr val="accent1">
                <a:tint val="45000"/>
                <a:satMod val="400000"/>
              </a:schemeClr>
            </a:duotone>
          </a:blip>
          <a:stretch>
            <a:fillRect/>
          </a:stretch>
        </p:blipFill>
        <p:spPr>
          <a:xfrm>
            <a:off x="0" y="1095187"/>
            <a:ext cx="9144000" cy="5762813"/>
          </a:xfrm>
          <a:prstGeom prst="rect">
            <a:avLst/>
          </a:prstGeom>
          <a:solidFill>
            <a:schemeClr val="accent5">
              <a:lumMod val="20000"/>
              <a:lumOff val="80000"/>
            </a:schemeClr>
          </a:solidFill>
        </p:spPr>
      </p:pic>
    </p:spTree>
    <p:extLst>
      <p:ext uri="{BB962C8B-B14F-4D97-AF65-F5344CB8AC3E}">
        <p14:creationId xmlns:p14="http://schemas.microsoft.com/office/powerpoint/2010/main" val="3511748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normAutofit/>
          </a:bodyPr>
          <a:lstStyle/>
          <a:p>
            <a:r>
              <a:rPr lang="en-US" sz="3200" b="1" dirty="0">
                <a:solidFill>
                  <a:srgbClr val="1F497D"/>
                </a:solidFill>
              </a:rPr>
              <a:t>DPCI Mandate: Endangered Species</a:t>
            </a:r>
            <a:endParaRPr lang="en-US" dirty="0">
              <a:solidFill>
                <a:schemeClr val="tx2"/>
              </a:solidFill>
            </a:endParaRPr>
          </a:p>
        </p:txBody>
      </p:sp>
      <p:pic>
        <p:nvPicPr>
          <p:cNvPr id="6" name="Picture 5"/>
          <p:cNvPicPr/>
          <p:nvPr/>
        </p:nvPicPr>
        <p:blipFill>
          <a:blip r:embed="rId2">
            <a:duotone>
              <a:prstClr val="black"/>
              <a:schemeClr val="accent1">
                <a:tint val="45000"/>
                <a:satMod val="400000"/>
              </a:schemeClr>
            </a:duotone>
          </a:blip>
          <a:stretch>
            <a:fillRect/>
          </a:stretch>
        </p:blipFill>
        <p:spPr>
          <a:xfrm>
            <a:off x="0" y="1261441"/>
            <a:ext cx="9144000" cy="5596559"/>
          </a:xfrm>
          <a:prstGeom prst="rect">
            <a:avLst/>
          </a:prstGeom>
        </p:spPr>
      </p:pic>
    </p:spTree>
    <p:extLst>
      <p:ext uri="{BB962C8B-B14F-4D97-AF65-F5344CB8AC3E}">
        <p14:creationId xmlns:p14="http://schemas.microsoft.com/office/powerpoint/2010/main" val="2816067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3374348"/>
            <a:ext cx="4650827" cy="1400126"/>
          </a:xfrm>
        </p:spPr>
        <p:txBody>
          <a:bodyPr>
            <a:normAutofit/>
          </a:bodyPr>
          <a:lstStyle/>
          <a:p>
            <a:pPr marL="0" indent="0" algn="ctr">
              <a:buNone/>
            </a:pPr>
            <a:r>
              <a:rPr lang="en-US" b="1" dirty="0" smtClean="0">
                <a:solidFill>
                  <a:srgbClr val="1F497D"/>
                </a:solidFill>
                <a:ea typeface="+mj-ea"/>
                <a:cs typeface="+mj-cs"/>
              </a:rPr>
              <a:t>SECTION 5</a:t>
            </a:r>
          </a:p>
          <a:p>
            <a:pPr marL="0" indent="0" algn="ctr">
              <a:buNone/>
            </a:pPr>
            <a:r>
              <a:rPr lang="en-US" b="1" dirty="0">
                <a:solidFill>
                  <a:srgbClr val="1F497D"/>
                </a:solidFill>
                <a:ea typeface="+mj-ea"/>
                <a:cs typeface="+mj-cs"/>
              </a:rPr>
              <a:t>Crime statistics </a:t>
            </a:r>
            <a:endParaRPr lang="en-ZA" b="1" dirty="0">
              <a:solidFill>
                <a:srgbClr val="7030A0"/>
              </a:solidFill>
            </a:endParaRPr>
          </a:p>
        </p:txBody>
      </p:sp>
    </p:spTree>
    <p:extLst>
      <p:ext uri="{BB962C8B-B14F-4D97-AF65-F5344CB8AC3E}">
        <p14:creationId xmlns:p14="http://schemas.microsoft.com/office/powerpoint/2010/main" val="158173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035" y="103681"/>
            <a:ext cx="7772400" cy="1157760"/>
          </a:xfrm>
        </p:spPr>
        <p:txBody>
          <a:bodyPr>
            <a:normAutofit/>
          </a:bodyPr>
          <a:lstStyle/>
          <a:p>
            <a:r>
              <a:rPr lang="en-US" sz="3200" b="1" dirty="0" smtClean="0">
                <a:solidFill>
                  <a:srgbClr val="1F497D"/>
                </a:solidFill>
              </a:rPr>
              <a:t>Crime Statistics</a:t>
            </a:r>
            <a:endParaRPr lang="en-US" dirty="0">
              <a:solidFill>
                <a:schemeClr val="tx2"/>
              </a:solidFill>
            </a:endParaRPr>
          </a:p>
        </p:txBody>
      </p:sp>
      <p:sp>
        <p:nvSpPr>
          <p:cNvPr id="7" name="Content Placeholder 2"/>
          <p:cNvSpPr txBox="1">
            <a:spLocks/>
          </p:cNvSpPr>
          <p:nvPr/>
        </p:nvSpPr>
        <p:spPr>
          <a:xfrm>
            <a:off x="457200" y="1261441"/>
            <a:ext cx="8499764" cy="559655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3000" b="0" i="0" u="none" strike="noStrike" kern="1200" cap="none" spc="0" normalizeH="0" baseline="0" noProof="0" dirty="0" smtClean="0">
                <a:ln>
                  <a:noFill/>
                </a:ln>
                <a:solidFill>
                  <a:schemeClr val="accent1">
                    <a:lumMod val="75000"/>
                  </a:schemeClr>
                </a:solidFill>
                <a:effectLst/>
                <a:uLnTx/>
                <a:uFillTx/>
                <a:latin typeface="Calibri"/>
                <a:ea typeface="+mn-ea"/>
                <a:cs typeface="+mn-cs"/>
              </a:rPr>
              <a:t>Statistics</a:t>
            </a:r>
          </a:p>
          <a:p>
            <a:pPr lvl="1" indent="-342900">
              <a:buFont typeface="Arial" panose="020B0604020202020204" pitchFamily="34" charset="0"/>
              <a:buChar char="•"/>
              <a:defRPr/>
            </a:pPr>
            <a:r>
              <a:rPr kumimoji="0" lang="en-ZA" sz="2600" b="0" i="0" u="none" strike="noStrike" kern="1200" cap="none" spc="0" normalizeH="0" baseline="0" noProof="0" dirty="0" smtClean="0">
                <a:ln>
                  <a:noFill/>
                </a:ln>
                <a:solidFill>
                  <a:schemeClr val="accent1">
                    <a:lumMod val="75000"/>
                  </a:schemeClr>
                </a:solidFill>
                <a:effectLst/>
                <a:uLnTx/>
                <a:uFillTx/>
                <a:latin typeface="Calibri"/>
                <a:ea typeface="+mn-ea"/>
                <a:cs typeface="+mn-cs"/>
              </a:rPr>
              <a:t>Data collected from cases reported</a:t>
            </a:r>
          </a:p>
          <a:p>
            <a:pPr lvl="1" indent="-342900">
              <a:buFont typeface="Arial" panose="020B0604020202020204" pitchFamily="34" charset="0"/>
              <a:buChar char="•"/>
              <a:defRPr/>
            </a:pPr>
            <a:r>
              <a:rPr lang="en-ZA" sz="2600" dirty="0" smtClean="0">
                <a:solidFill>
                  <a:schemeClr val="accent1">
                    <a:lumMod val="75000"/>
                  </a:schemeClr>
                </a:solidFill>
                <a:latin typeface="Calibri"/>
              </a:rPr>
              <a:t>Data generated by SAPS actions </a:t>
            </a:r>
          </a:p>
          <a:p>
            <a:pPr marL="0" marR="0" lvl="0" indent="0" algn="l" defTabSz="914400" rtl="0" eaLnBrk="1" fontAlgn="auto" latinLnBrk="0" hangingPunct="1">
              <a:lnSpc>
                <a:spcPct val="100000"/>
              </a:lnSpc>
              <a:spcBef>
                <a:spcPct val="20000"/>
              </a:spcBef>
              <a:spcAft>
                <a:spcPts val="0"/>
              </a:spcAft>
              <a:buClrTx/>
              <a:buSzTx/>
              <a:buNone/>
              <a:tabLst/>
              <a:defRPr/>
            </a:pPr>
            <a:endParaRPr lang="en-ZA" sz="2400" dirty="0" smtClean="0">
              <a:solidFill>
                <a:schemeClr val="accent1">
                  <a:lumMod val="75000"/>
                </a:schemeClr>
              </a:solidFill>
              <a:latin typeface="Calibri"/>
            </a:endParaRPr>
          </a:p>
          <a:p>
            <a:pPr>
              <a:defRPr/>
            </a:pPr>
            <a:r>
              <a:rPr lang="en-ZA" sz="3000" dirty="0" smtClean="0">
                <a:solidFill>
                  <a:schemeClr val="accent1">
                    <a:lumMod val="75000"/>
                  </a:schemeClr>
                </a:solidFill>
                <a:latin typeface="Calibri"/>
              </a:rPr>
              <a:t>Statistics are used to determine trends, changes in modus operandi or movement in crime</a:t>
            </a:r>
          </a:p>
          <a:p>
            <a:pPr>
              <a:defRPr/>
            </a:pPr>
            <a:endParaRPr lang="en-ZA" sz="2600" dirty="0" smtClean="0">
              <a:solidFill>
                <a:schemeClr val="accent1">
                  <a:lumMod val="75000"/>
                </a:schemeClr>
              </a:solidFill>
              <a:latin typeface="Calibri"/>
            </a:endParaRPr>
          </a:p>
          <a:p>
            <a:pPr>
              <a:defRPr/>
            </a:pPr>
            <a:r>
              <a:rPr lang="en-ZA" sz="3000" dirty="0" smtClean="0">
                <a:solidFill>
                  <a:schemeClr val="accent1">
                    <a:lumMod val="75000"/>
                  </a:schemeClr>
                </a:solidFill>
                <a:latin typeface="Calibri"/>
              </a:rPr>
              <a:t>Crime statistics are used for deployment of police resources </a:t>
            </a:r>
            <a:r>
              <a:rPr lang="en-ZA" sz="3000" dirty="0" smtClean="0">
                <a:solidFill>
                  <a:schemeClr val="accent1">
                    <a:lumMod val="75000"/>
                  </a:schemeClr>
                </a:solidFill>
                <a:latin typeface="Calibri"/>
              </a:rPr>
              <a:t>in respect of </a:t>
            </a:r>
            <a:r>
              <a:rPr lang="en-ZA" sz="3000" dirty="0" smtClean="0">
                <a:solidFill>
                  <a:schemeClr val="accent1">
                    <a:lumMod val="75000"/>
                  </a:schemeClr>
                </a:solidFill>
                <a:latin typeface="Calibri"/>
              </a:rPr>
              <a:t>basic policing, crime prevention, intelligence driven operations.</a:t>
            </a:r>
          </a:p>
          <a:p>
            <a:pPr>
              <a:defRPr/>
            </a:pPr>
            <a:endParaRPr lang="en-ZA" sz="2800" dirty="0" smtClean="0">
              <a:solidFill>
                <a:schemeClr val="accent1">
                  <a:lumMod val="75000"/>
                </a:schemeClr>
              </a:solidFill>
              <a:latin typeface="Calibri"/>
            </a:endParaRPr>
          </a:p>
          <a:p>
            <a:pPr>
              <a:defRPr/>
            </a:pPr>
            <a:r>
              <a:rPr lang="en-ZA" sz="3000" dirty="0" smtClean="0">
                <a:solidFill>
                  <a:schemeClr val="accent1">
                    <a:lumMod val="75000"/>
                  </a:schemeClr>
                </a:solidFill>
                <a:latin typeface="Calibri"/>
              </a:rPr>
              <a:t>Modus operandi analysis (done by Modus Operandi Strategic Analysis Centre – MOSAC) informs escalation of crime to DPCI – subject to DPCI agreed criteria.</a:t>
            </a:r>
          </a:p>
        </p:txBody>
      </p:sp>
    </p:spTree>
    <p:extLst>
      <p:ext uri="{BB962C8B-B14F-4D97-AF65-F5344CB8AC3E}">
        <p14:creationId xmlns:p14="http://schemas.microsoft.com/office/powerpoint/2010/main" val="2317669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1" y="2886006"/>
            <a:ext cx="5032158" cy="1978702"/>
          </a:xfrm>
        </p:spPr>
        <p:txBody>
          <a:bodyPr>
            <a:normAutofit/>
          </a:bodyPr>
          <a:lstStyle/>
          <a:p>
            <a:pPr marL="0" indent="0" algn="ctr">
              <a:buNone/>
            </a:pPr>
            <a:r>
              <a:rPr lang="en-US" b="1" dirty="0" smtClean="0">
                <a:solidFill>
                  <a:srgbClr val="1F497D"/>
                </a:solidFill>
                <a:ea typeface="+mj-ea"/>
                <a:cs typeface="+mj-cs"/>
              </a:rPr>
              <a:t>SECTION 6 </a:t>
            </a:r>
          </a:p>
          <a:p>
            <a:pPr marL="0" indent="0" algn="ctr">
              <a:buNone/>
            </a:pPr>
            <a:r>
              <a:rPr lang="en-US" b="1" dirty="0">
                <a:solidFill>
                  <a:srgbClr val="1F497D"/>
                </a:solidFill>
                <a:ea typeface="+mj-ea"/>
                <a:cs typeface="+mj-cs"/>
              </a:rPr>
              <a:t>Determination of priority crime</a:t>
            </a:r>
          </a:p>
        </p:txBody>
      </p:sp>
    </p:spTree>
    <p:extLst>
      <p:ext uri="{BB962C8B-B14F-4D97-AF65-F5344CB8AC3E}">
        <p14:creationId xmlns:p14="http://schemas.microsoft.com/office/powerpoint/2010/main" val="4175819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79351"/>
            <a:ext cx="7772400" cy="768438"/>
          </a:xfrm>
        </p:spPr>
        <p:txBody>
          <a:bodyPr>
            <a:normAutofit/>
          </a:bodyPr>
          <a:lstStyle/>
          <a:p>
            <a:pPr lvl="0">
              <a:spcBef>
                <a:spcPct val="20000"/>
              </a:spcBef>
            </a:pPr>
            <a:r>
              <a:rPr lang="en-US" sz="3200" b="1" dirty="0" smtClean="0">
                <a:solidFill>
                  <a:srgbClr val="1F497D"/>
                </a:solidFill>
                <a:ea typeface="+mn-ea"/>
                <a:cs typeface="+mn-cs"/>
              </a:rPr>
              <a:t>Priority Crime Defined</a:t>
            </a:r>
            <a:endParaRPr lang="en-ZA" sz="3200" b="1" dirty="0">
              <a:solidFill>
                <a:srgbClr val="7030A0"/>
              </a:solidFill>
              <a:ea typeface="+mn-ea"/>
              <a:cs typeface="+mn-cs"/>
            </a:endParaRPr>
          </a:p>
        </p:txBody>
      </p:sp>
      <p:sp>
        <p:nvSpPr>
          <p:cNvPr id="2" name="Slide Number Placeholder 1"/>
          <p:cNvSpPr>
            <a:spLocks noGrp="1"/>
          </p:cNvSpPr>
          <p:nvPr>
            <p:ph type="sldNum" sz="quarter" idx="12"/>
          </p:nvPr>
        </p:nvSpPr>
        <p:spPr/>
        <p:txBody>
          <a:bodyPr/>
          <a:lstStyle/>
          <a:p>
            <a:fld id="{8BCE3E3E-AAEA-2C4F-AAAF-D5D0D3B13C3A}" type="slidenum">
              <a:rPr lang="en-US" smtClean="0">
                <a:solidFill>
                  <a:prstClr val="black">
                    <a:tint val="75000"/>
                  </a:prstClr>
                </a:solidFill>
              </a:rPr>
              <a:pPr/>
              <a:t>26</a:t>
            </a:fld>
            <a:endParaRPr lang="en-US" dirty="0">
              <a:solidFill>
                <a:prstClr val="black">
                  <a:tint val="75000"/>
                </a:prstClr>
              </a:solidFill>
            </a:endParaRPr>
          </a:p>
        </p:txBody>
      </p:sp>
      <p:sp>
        <p:nvSpPr>
          <p:cNvPr id="7" name="Content Placeholder 2"/>
          <p:cNvSpPr txBox="1">
            <a:spLocks/>
          </p:cNvSpPr>
          <p:nvPr/>
        </p:nvSpPr>
        <p:spPr>
          <a:xfrm>
            <a:off x="498764" y="1637290"/>
            <a:ext cx="835429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ZA" dirty="0">
                <a:solidFill>
                  <a:schemeClr val="accent1">
                    <a:lumMod val="75000"/>
                  </a:schemeClr>
                </a:solidFill>
              </a:rPr>
              <a:t>“National priority </a:t>
            </a:r>
            <a:r>
              <a:rPr lang="en-ZA" dirty="0" smtClean="0">
                <a:solidFill>
                  <a:schemeClr val="accent1">
                    <a:lumMod val="75000"/>
                  </a:schemeClr>
                </a:solidFill>
              </a:rPr>
              <a:t>offence” </a:t>
            </a:r>
            <a:r>
              <a:rPr lang="en-ZA" dirty="0">
                <a:solidFill>
                  <a:schemeClr val="accent1">
                    <a:lumMod val="75000"/>
                  </a:schemeClr>
                </a:solidFill>
              </a:rPr>
              <a:t>is defined as organised crime, crime that requires national prevention or investigation, or crimes that requires specialised skills in the prevention or investigation thereof, as referred to in section 16(1) of the South African Police Service Act, 1995 (Act No. 68 of 1995).</a:t>
            </a:r>
            <a:endParaRPr kumimoji="0" lang="en-GB" b="0"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615427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79351"/>
            <a:ext cx="7772400" cy="768438"/>
          </a:xfrm>
        </p:spPr>
        <p:txBody>
          <a:bodyPr>
            <a:normAutofit fontScale="90000"/>
          </a:bodyPr>
          <a:lstStyle/>
          <a:p>
            <a:pPr lvl="0">
              <a:spcBef>
                <a:spcPct val="20000"/>
              </a:spcBef>
            </a:pPr>
            <a:r>
              <a:rPr lang="en-US" sz="3200" b="1" dirty="0" smtClean="0">
                <a:solidFill>
                  <a:srgbClr val="1F497D"/>
                </a:solidFill>
                <a:ea typeface="+mn-ea"/>
                <a:cs typeface="+mn-cs"/>
              </a:rPr>
              <a:t>Regulation of determination of Priority Crimes</a:t>
            </a:r>
            <a:endParaRPr lang="en-ZA" sz="3200" b="1" dirty="0">
              <a:solidFill>
                <a:srgbClr val="7030A0"/>
              </a:solidFill>
              <a:ea typeface="+mn-ea"/>
              <a:cs typeface="+mn-cs"/>
            </a:endParaRPr>
          </a:p>
        </p:txBody>
      </p:sp>
      <p:sp>
        <p:nvSpPr>
          <p:cNvPr id="2" name="Slide Number Placeholder 1"/>
          <p:cNvSpPr>
            <a:spLocks noGrp="1"/>
          </p:cNvSpPr>
          <p:nvPr>
            <p:ph type="sldNum" sz="quarter" idx="12"/>
          </p:nvPr>
        </p:nvSpPr>
        <p:spPr/>
        <p:txBody>
          <a:bodyPr/>
          <a:lstStyle/>
          <a:p>
            <a:fld id="{8BCE3E3E-AAEA-2C4F-AAAF-D5D0D3B13C3A}" type="slidenum">
              <a:rPr lang="en-US" smtClean="0">
                <a:solidFill>
                  <a:prstClr val="black">
                    <a:tint val="75000"/>
                  </a:prstClr>
                </a:solidFill>
              </a:rPr>
              <a:pPr/>
              <a:t>27</a:t>
            </a:fld>
            <a:endParaRPr lang="en-US" dirty="0">
              <a:solidFill>
                <a:prstClr val="black">
                  <a:tint val="75000"/>
                </a:prstClr>
              </a:solidFill>
            </a:endParaRPr>
          </a:p>
        </p:txBody>
      </p:sp>
      <p:sp>
        <p:nvSpPr>
          <p:cNvPr id="7" name="Content Placeholder 2"/>
          <p:cNvSpPr txBox="1">
            <a:spLocks/>
          </p:cNvSpPr>
          <p:nvPr/>
        </p:nvSpPr>
        <p:spPr>
          <a:xfrm>
            <a:off x="498764" y="1340886"/>
            <a:ext cx="8354291" cy="50154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ZA" b="1" dirty="0">
                <a:solidFill>
                  <a:schemeClr val="accent1">
                    <a:lumMod val="75000"/>
                  </a:schemeClr>
                </a:solidFill>
              </a:rPr>
              <a:t>s</a:t>
            </a:r>
            <a:r>
              <a:rPr lang="en-ZA" b="1" dirty="0" smtClean="0">
                <a:solidFill>
                  <a:schemeClr val="accent1">
                    <a:lumMod val="75000"/>
                  </a:schemeClr>
                </a:solidFill>
              </a:rPr>
              <a:t>17D</a:t>
            </a:r>
            <a:r>
              <a:rPr lang="en-ZA" b="1" dirty="0">
                <a:solidFill>
                  <a:schemeClr val="accent1">
                    <a:lumMod val="75000"/>
                  </a:schemeClr>
                </a:solidFill>
              </a:rPr>
              <a:t>. Functions of </a:t>
            </a:r>
            <a:r>
              <a:rPr lang="en-ZA" b="1" dirty="0" smtClean="0">
                <a:solidFill>
                  <a:schemeClr val="accent1">
                    <a:lumMod val="75000"/>
                  </a:schemeClr>
                </a:solidFill>
              </a:rPr>
              <a:t>Directorate </a:t>
            </a:r>
            <a:r>
              <a:rPr lang="en-ZA" dirty="0">
                <a:solidFill>
                  <a:srgbClr val="345A88"/>
                </a:solidFill>
              </a:rPr>
              <a:t>of the South African Police Service Act, 1995 </a:t>
            </a:r>
            <a:r>
              <a:rPr lang="en-ZA" dirty="0" smtClean="0">
                <a:solidFill>
                  <a:srgbClr val="345A88"/>
                </a:solidFill>
              </a:rPr>
              <a:t>(as amended)</a:t>
            </a:r>
            <a:r>
              <a:rPr lang="en-ZA" b="1" dirty="0" smtClean="0">
                <a:solidFill>
                  <a:srgbClr val="345A88"/>
                </a:solidFill>
              </a:rPr>
              <a:t>.</a:t>
            </a:r>
            <a:endParaRPr lang="en-ZA" b="1" dirty="0">
              <a:solidFill>
                <a:srgbClr val="345A88"/>
              </a:solidFill>
            </a:endParaRPr>
          </a:p>
          <a:p>
            <a:pPr marL="0" lvl="0" indent="0">
              <a:buNone/>
              <a:defRPr/>
            </a:pPr>
            <a:r>
              <a:rPr lang="en-ZA" dirty="0">
                <a:solidFill>
                  <a:schemeClr val="accent1">
                    <a:lumMod val="75000"/>
                  </a:schemeClr>
                </a:solidFill>
              </a:rPr>
              <a:t>(1) The functions of the Directorate are to prevent, combat and investigate—</a:t>
            </a:r>
          </a:p>
          <a:p>
            <a:pPr marL="0" lvl="0" indent="0">
              <a:buNone/>
              <a:defRPr/>
            </a:pPr>
            <a:endParaRPr lang="en-ZA" dirty="0" smtClean="0">
              <a:solidFill>
                <a:schemeClr val="accent1">
                  <a:lumMod val="75000"/>
                </a:schemeClr>
              </a:solidFill>
            </a:endParaRPr>
          </a:p>
          <a:p>
            <a:pPr marL="0" lvl="0" indent="0">
              <a:buNone/>
              <a:defRPr/>
            </a:pPr>
            <a:r>
              <a:rPr lang="en-ZA" dirty="0" smtClean="0">
                <a:solidFill>
                  <a:schemeClr val="accent1">
                    <a:lumMod val="75000"/>
                  </a:schemeClr>
                </a:solidFill>
              </a:rPr>
              <a:t>(</a:t>
            </a:r>
            <a:r>
              <a:rPr lang="en-ZA" dirty="0">
                <a:solidFill>
                  <a:schemeClr val="accent1">
                    <a:lumMod val="75000"/>
                  </a:schemeClr>
                </a:solidFill>
              </a:rPr>
              <a:t>a) </a:t>
            </a:r>
            <a:r>
              <a:rPr lang="en-ZA" b="1" dirty="0">
                <a:solidFill>
                  <a:srgbClr val="C00000"/>
                </a:solidFill>
              </a:rPr>
              <a:t>national priority offences, which in the opinion of the Head of the Directorate </a:t>
            </a:r>
            <a:r>
              <a:rPr lang="en-ZA" dirty="0">
                <a:solidFill>
                  <a:schemeClr val="accent1">
                    <a:lumMod val="75000"/>
                  </a:schemeClr>
                </a:solidFill>
              </a:rPr>
              <a:t>need to be addressed by the Directorate, </a:t>
            </a:r>
            <a:r>
              <a:rPr lang="en-ZA" b="1" i="1" dirty="0">
                <a:solidFill>
                  <a:schemeClr val="accent1">
                    <a:lumMod val="75000"/>
                  </a:schemeClr>
                </a:solidFill>
              </a:rPr>
              <a:t>subject to any policy guidelines issued by the Ministerial Committee</a:t>
            </a:r>
            <a:r>
              <a:rPr lang="en-ZA" dirty="0">
                <a:solidFill>
                  <a:schemeClr val="accent1">
                    <a:lumMod val="75000"/>
                  </a:schemeClr>
                </a:solidFill>
              </a:rPr>
              <a:t>; and</a:t>
            </a:r>
          </a:p>
          <a:p>
            <a:pPr marL="0" lvl="0" indent="0">
              <a:buNone/>
              <a:defRPr/>
            </a:pPr>
            <a:endParaRPr lang="en-ZA" dirty="0" smtClean="0">
              <a:solidFill>
                <a:schemeClr val="accent1">
                  <a:lumMod val="75000"/>
                </a:schemeClr>
              </a:solidFill>
            </a:endParaRPr>
          </a:p>
          <a:p>
            <a:pPr marL="0" lvl="0" indent="0">
              <a:buNone/>
              <a:defRPr/>
            </a:pPr>
            <a:r>
              <a:rPr lang="en-ZA" dirty="0" smtClean="0">
                <a:solidFill>
                  <a:schemeClr val="accent1">
                    <a:lumMod val="75000"/>
                  </a:schemeClr>
                </a:solidFill>
              </a:rPr>
              <a:t>(</a:t>
            </a:r>
            <a:r>
              <a:rPr lang="en-ZA" dirty="0">
                <a:solidFill>
                  <a:schemeClr val="accent1">
                    <a:lumMod val="75000"/>
                  </a:schemeClr>
                </a:solidFill>
              </a:rPr>
              <a:t>b) any other offence or category of offences </a:t>
            </a:r>
            <a:r>
              <a:rPr lang="en-ZA" b="1" dirty="0">
                <a:solidFill>
                  <a:srgbClr val="C00000"/>
                </a:solidFill>
              </a:rPr>
              <a:t>referred to it from time to time by the National Commissioner</a:t>
            </a:r>
            <a:r>
              <a:rPr lang="en-ZA" dirty="0">
                <a:solidFill>
                  <a:schemeClr val="accent1">
                    <a:lumMod val="75000"/>
                  </a:schemeClr>
                </a:solidFill>
              </a:rPr>
              <a:t>, </a:t>
            </a:r>
            <a:r>
              <a:rPr lang="en-ZA" b="1" i="1" dirty="0">
                <a:solidFill>
                  <a:schemeClr val="accent1">
                    <a:lumMod val="75000"/>
                  </a:schemeClr>
                </a:solidFill>
              </a:rPr>
              <a:t>subject to any policy guidelines issued by the Ministerial Committee</a:t>
            </a:r>
            <a:r>
              <a:rPr lang="en-ZA" dirty="0" smtClean="0">
                <a:solidFill>
                  <a:schemeClr val="accent1">
                    <a:lumMod val="75000"/>
                  </a:schemeClr>
                </a:solidFill>
              </a:rPr>
              <a:t>.</a:t>
            </a:r>
            <a:endParaRPr lang="en-ZA" dirty="0">
              <a:solidFill>
                <a:schemeClr val="accent1">
                  <a:lumMod val="75000"/>
                </a:schemeClr>
              </a:solidFill>
            </a:endParaRPr>
          </a:p>
        </p:txBody>
      </p:sp>
    </p:spTree>
    <p:extLst>
      <p:ext uri="{BB962C8B-B14F-4D97-AF65-F5344CB8AC3E}">
        <p14:creationId xmlns:p14="http://schemas.microsoft.com/office/powerpoint/2010/main" val="1118013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79351"/>
            <a:ext cx="7772400" cy="768438"/>
          </a:xfrm>
        </p:spPr>
        <p:txBody>
          <a:bodyPr>
            <a:normAutofit fontScale="90000"/>
          </a:bodyPr>
          <a:lstStyle/>
          <a:p>
            <a:pPr lvl="0">
              <a:spcBef>
                <a:spcPct val="20000"/>
              </a:spcBef>
            </a:pPr>
            <a:r>
              <a:rPr lang="en-US" sz="3200" b="1" dirty="0" smtClean="0">
                <a:solidFill>
                  <a:srgbClr val="1F497D"/>
                </a:solidFill>
                <a:ea typeface="+mn-ea"/>
                <a:cs typeface="+mn-cs"/>
              </a:rPr>
              <a:t>Regulation of determination of Priority Crimes</a:t>
            </a:r>
            <a:endParaRPr lang="en-ZA" sz="3200" b="1" dirty="0">
              <a:solidFill>
                <a:srgbClr val="7030A0"/>
              </a:solidFill>
              <a:ea typeface="+mn-ea"/>
              <a:cs typeface="+mn-cs"/>
            </a:endParaRPr>
          </a:p>
        </p:txBody>
      </p:sp>
      <p:sp>
        <p:nvSpPr>
          <p:cNvPr id="2" name="Slide Number Placeholder 1"/>
          <p:cNvSpPr>
            <a:spLocks noGrp="1"/>
          </p:cNvSpPr>
          <p:nvPr>
            <p:ph type="sldNum" sz="quarter" idx="12"/>
          </p:nvPr>
        </p:nvSpPr>
        <p:spPr/>
        <p:txBody>
          <a:bodyPr/>
          <a:lstStyle/>
          <a:p>
            <a:fld id="{8BCE3E3E-AAEA-2C4F-AAAF-D5D0D3B13C3A}" type="slidenum">
              <a:rPr lang="en-US" smtClean="0">
                <a:solidFill>
                  <a:prstClr val="black">
                    <a:tint val="75000"/>
                  </a:prstClr>
                </a:solidFill>
              </a:rPr>
              <a:pPr/>
              <a:t>28</a:t>
            </a:fld>
            <a:endParaRPr lang="en-US" dirty="0">
              <a:solidFill>
                <a:prstClr val="black">
                  <a:tint val="75000"/>
                </a:prstClr>
              </a:solidFill>
            </a:endParaRPr>
          </a:p>
        </p:txBody>
      </p:sp>
      <p:sp>
        <p:nvSpPr>
          <p:cNvPr id="7" name="Content Placeholder 2"/>
          <p:cNvSpPr txBox="1">
            <a:spLocks/>
          </p:cNvSpPr>
          <p:nvPr/>
        </p:nvSpPr>
        <p:spPr>
          <a:xfrm>
            <a:off x="498764" y="1272165"/>
            <a:ext cx="8354291" cy="544931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ZA" dirty="0" smtClean="0">
                <a:solidFill>
                  <a:schemeClr val="accent1">
                    <a:lumMod val="75000"/>
                  </a:schemeClr>
                </a:solidFill>
              </a:rPr>
              <a:t>(</a:t>
            </a:r>
            <a:r>
              <a:rPr lang="en-ZA" dirty="0">
                <a:solidFill>
                  <a:schemeClr val="accent1">
                    <a:lumMod val="75000"/>
                  </a:schemeClr>
                </a:solidFill>
              </a:rPr>
              <a:t>2) If, during the course of an investigation by the Directorate, evidence of any other crime is detected and the Head of the Directorate considers it </a:t>
            </a:r>
            <a:r>
              <a:rPr lang="en-ZA" b="1" dirty="0">
                <a:solidFill>
                  <a:srgbClr val="C00000"/>
                </a:solidFill>
              </a:rPr>
              <a:t>in the interests of justice, or in the public interest, he or she may extend the investigation so as to include any offence </a:t>
            </a:r>
            <a:r>
              <a:rPr lang="en-ZA" dirty="0">
                <a:solidFill>
                  <a:schemeClr val="accent1">
                    <a:lumMod val="75000"/>
                  </a:schemeClr>
                </a:solidFill>
              </a:rPr>
              <a:t>which he or she suspects to be connected with the subject of the investigation</a:t>
            </a:r>
            <a:r>
              <a:rPr lang="en-ZA" dirty="0" smtClean="0">
                <a:solidFill>
                  <a:schemeClr val="accent1">
                    <a:lumMod val="75000"/>
                  </a:schemeClr>
                </a:solidFill>
              </a:rPr>
              <a:t>.</a:t>
            </a:r>
          </a:p>
          <a:p>
            <a:pPr lvl="0">
              <a:defRPr/>
            </a:pPr>
            <a:endParaRPr lang="en-ZA" sz="1900" dirty="0">
              <a:solidFill>
                <a:schemeClr val="accent1">
                  <a:lumMod val="75000"/>
                </a:schemeClr>
              </a:solidFill>
            </a:endParaRPr>
          </a:p>
          <a:p>
            <a:pPr marL="0" lvl="0" indent="0">
              <a:buNone/>
              <a:defRPr/>
            </a:pPr>
            <a:r>
              <a:rPr lang="en-ZA" dirty="0">
                <a:solidFill>
                  <a:schemeClr val="accent1">
                    <a:lumMod val="75000"/>
                  </a:schemeClr>
                </a:solidFill>
              </a:rPr>
              <a:t>(3) The Head of the Directorate </a:t>
            </a:r>
            <a:r>
              <a:rPr lang="en-ZA" dirty="0" smtClean="0">
                <a:solidFill>
                  <a:schemeClr val="accent1">
                    <a:lumMod val="75000"/>
                  </a:schemeClr>
                </a:solidFill>
              </a:rPr>
              <a:t>may </a:t>
            </a:r>
            <a:r>
              <a:rPr lang="en-ZA" b="1" dirty="0" smtClean="0">
                <a:solidFill>
                  <a:schemeClr val="accent1">
                    <a:lumMod val="75000"/>
                  </a:schemeClr>
                </a:solidFill>
              </a:rPr>
              <a:t>request </a:t>
            </a:r>
            <a:r>
              <a:rPr lang="en-ZA" b="1" dirty="0">
                <a:solidFill>
                  <a:schemeClr val="accent1">
                    <a:lumMod val="75000"/>
                  </a:schemeClr>
                </a:solidFill>
              </a:rPr>
              <a:t>the National Director of Public Prosecutions </a:t>
            </a:r>
            <a:r>
              <a:rPr lang="en-ZA" dirty="0">
                <a:solidFill>
                  <a:schemeClr val="accent1">
                    <a:lumMod val="75000"/>
                  </a:schemeClr>
                </a:solidFill>
              </a:rPr>
              <a:t>to designate a Director of Public Prosecutions </a:t>
            </a:r>
            <a:r>
              <a:rPr lang="en-ZA" b="1" dirty="0">
                <a:solidFill>
                  <a:schemeClr val="accent1">
                    <a:lumMod val="75000"/>
                  </a:schemeClr>
                </a:solidFill>
              </a:rPr>
              <a:t>to exercise the powers of section 28 of the National Prosecuting Authority Act</a:t>
            </a:r>
            <a:r>
              <a:rPr lang="en-ZA" dirty="0">
                <a:solidFill>
                  <a:schemeClr val="accent1">
                    <a:lumMod val="75000"/>
                  </a:schemeClr>
                </a:solidFill>
              </a:rPr>
              <a:t>, 1998 (Act No. 32 of 1998).</a:t>
            </a:r>
            <a:endParaRPr kumimoji="0" lang="en-GB" b="0"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2736936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79351"/>
            <a:ext cx="7772400" cy="768438"/>
          </a:xfrm>
        </p:spPr>
        <p:txBody>
          <a:bodyPr>
            <a:normAutofit fontScale="90000"/>
          </a:bodyPr>
          <a:lstStyle/>
          <a:p>
            <a:pPr lvl="0">
              <a:spcBef>
                <a:spcPct val="20000"/>
              </a:spcBef>
            </a:pPr>
            <a:r>
              <a:rPr lang="en-ZA" sz="3200" b="1" dirty="0">
                <a:solidFill>
                  <a:srgbClr val="1F497D"/>
                </a:solidFill>
                <a:ea typeface="+mn-ea"/>
                <a:cs typeface="+mn-cs"/>
              </a:rPr>
              <a:t>OFFENCES THAT MAY BE ADDRESSED BY </a:t>
            </a:r>
            <a:r>
              <a:rPr lang="en-ZA" sz="3200" b="1" dirty="0" smtClean="0">
                <a:solidFill>
                  <a:srgbClr val="1F497D"/>
                </a:solidFill>
                <a:ea typeface="+mn-ea"/>
                <a:cs typeface="+mn-cs"/>
              </a:rPr>
              <a:t/>
            </a:r>
            <a:br>
              <a:rPr lang="en-ZA" sz="3200" b="1" dirty="0" smtClean="0">
                <a:solidFill>
                  <a:srgbClr val="1F497D"/>
                </a:solidFill>
                <a:ea typeface="+mn-ea"/>
                <a:cs typeface="+mn-cs"/>
              </a:rPr>
            </a:br>
            <a:r>
              <a:rPr lang="en-ZA" sz="3200" b="1" dirty="0" smtClean="0">
                <a:solidFill>
                  <a:srgbClr val="1F497D"/>
                </a:solidFill>
                <a:ea typeface="+mn-ea"/>
                <a:cs typeface="+mn-cs"/>
              </a:rPr>
              <a:t>THE </a:t>
            </a:r>
            <a:r>
              <a:rPr lang="en-ZA" sz="3200" b="1" dirty="0">
                <a:solidFill>
                  <a:srgbClr val="1F497D"/>
                </a:solidFill>
                <a:ea typeface="+mn-ea"/>
                <a:cs typeface="+mn-cs"/>
              </a:rPr>
              <a:t>DIRECTORATE</a:t>
            </a:r>
            <a:endParaRPr lang="en-ZA" sz="3200" b="1" dirty="0">
              <a:solidFill>
                <a:srgbClr val="7030A0"/>
              </a:solidFill>
              <a:ea typeface="+mn-ea"/>
              <a:cs typeface="+mn-cs"/>
            </a:endParaRPr>
          </a:p>
        </p:txBody>
      </p:sp>
      <p:sp>
        <p:nvSpPr>
          <p:cNvPr id="2" name="Slide Number Placeholder 1"/>
          <p:cNvSpPr>
            <a:spLocks noGrp="1"/>
          </p:cNvSpPr>
          <p:nvPr>
            <p:ph type="sldNum" sz="quarter" idx="12"/>
          </p:nvPr>
        </p:nvSpPr>
        <p:spPr/>
        <p:txBody>
          <a:bodyPr/>
          <a:lstStyle/>
          <a:p>
            <a:fld id="{8BCE3E3E-AAEA-2C4F-AAAF-D5D0D3B13C3A}" type="slidenum">
              <a:rPr lang="en-US" smtClean="0">
                <a:solidFill>
                  <a:prstClr val="black">
                    <a:tint val="75000"/>
                  </a:prstClr>
                </a:solidFill>
              </a:rPr>
              <a:pPr/>
              <a:t>29</a:t>
            </a:fld>
            <a:endParaRPr lang="en-US" dirty="0">
              <a:solidFill>
                <a:prstClr val="black">
                  <a:tint val="75000"/>
                </a:prstClr>
              </a:solidFill>
            </a:endParaRPr>
          </a:p>
        </p:txBody>
      </p:sp>
      <p:sp>
        <p:nvSpPr>
          <p:cNvPr id="7" name="Content Placeholder 2"/>
          <p:cNvSpPr txBox="1">
            <a:spLocks/>
          </p:cNvSpPr>
          <p:nvPr/>
        </p:nvSpPr>
        <p:spPr>
          <a:xfrm>
            <a:off x="498763" y="1147789"/>
            <a:ext cx="8790709" cy="554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sz="2800" dirty="0">
                <a:solidFill>
                  <a:schemeClr val="tx2"/>
                </a:solidFill>
              </a:rPr>
              <a:t>Any other national priority offence </a:t>
            </a:r>
            <a:r>
              <a:rPr lang="en-ZA" sz="2800" dirty="0" smtClean="0">
                <a:solidFill>
                  <a:schemeClr val="tx2"/>
                </a:solidFill>
              </a:rPr>
              <a:t>which </a:t>
            </a:r>
            <a:r>
              <a:rPr lang="en-ZA" sz="2800" dirty="0">
                <a:solidFill>
                  <a:schemeClr val="tx2"/>
                </a:solidFill>
              </a:rPr>
              <a:t>a Provincial Commissioner requests the National Head </a:t>
            </a:r>
            <a:r>
              <a:rPr lang="en-ZA" sz="2800" dirty="0" smtClean="0">
                <a:solidFill>
                  <a:schemeClr val="tx2"/>
                </a:solidFill>
              </a:rPr>
              <a:t>of </a:t>
            </a:r>
            <a:r>
              <a:rPr lang="en-ZA" sz="2800" dirty="0">
                <a:solidFill>
                  <a:schemeClr val="tx2"/>
                </a:solidFill>
              </a:rPr>
              <a:t>the Directorate to prevent or investigate, </a:t>
            </a:r>
            <a:r>
              <a:rPr lang="en-ZA" sz="2800" b="1" dirty="0">
                <a:solidFill>
                  <a:srgbClr val="C00000"/>
                </a:solidFill>
              </a:rPr>
              <a:t>may be addressed </a:t>
            </a:r>
            <a:r>
              <a:rPr lang="en-ZA" sz="2800" dirty="0">
                <a:solidFill>
                  <a:schemeClr val="tx2"/>
                </a:solidFill>
              </a:rPr>
              <a:t>by the Directorate, </a:t>
            </a:r>
            <a:r>
              <a:rPr lang="en-ZA" sz="2800" dirty="0">
                <a:solidFill>
                  <a:srgbClr val="C00000"/>
                </a:solidFill>
              </a:rPr>
              <a:t>depending on the following factors</a:t>
            </a:r>
            <a:r>
              <a:rPr lang="en-ZA" sz="2800" dirty="0">
                <a:solidFill>
                  <a:schemeClr val="tx2"/>
                </a:solidFill>
              </a:rPr>
              <a:t>: </a:t>
            </a:r>
          </a:p>
          <a:p>
            <a:pPr lvl="1"/>
            <a:r>
              <a:rPr lang="en-ZA" sz="2400" dirty="0" smtClean="0">
                <a:solidFill>
                  <a:schemeClr val="tx2"/>
                </a:solidFill>
              </a:rPr>
              <a:t>Monetary </a:t>
            </a:r>
            <a:r>
              <a:rPr lang="en-ZA" sz="2400" dirty="0">
                <a:solidFill>
                  <a:schemeClr val="tx2"/>
                </a:solidFill>
              </a:rPr>
              <a:t>value; </a:t>
            </a:r>
          </a:p>
          <a:p>
            <a:pPr lvl="1"/>
            <a:r>
              <a:rPr lang="en-ZA" sz="2400" dirty="0" smtClean="0">
                <a:solidFill>
                  <a:schemeClr val="tx2"/>
                </a:solidFill>
              </a:rPr>
              <a:t>Complexity </a:t>
            </a:r>
            <a:r>
              <a:rPr lang="en-ZA" sz="2400" dirty="0">
                <a:solidFill>
                  <a:schemeClr val="tx2"/>
                </a:solidFill>
              </a:rPr>
              <a:t>of the case; </a:t>
            </a:r>
          </a:p>
          <a:p>
            <a:pPr lvl="1"/>
            <a:r>
              <a:rPr lang="en-ZA" sz="2400" dirty="0" smtClean="0">
                <a:solidFill>
                  <a:schemeClr val="tx2"/>
                </a:solidFill>
              </a:rPr>
              <a:t>Extent </a:t>
            </a:r>
            <a:r>
              <a:rPr lang="en-ZA" sz="2400" dirty="0">
                <a:solidFill>
                  <a:schemeClr val="tx2"/>
                </a:solidFill>
              </a:rPr>
              <a:t>of the case; </a:t>
            </a:r>
          </a:p>
          <a:p>
            <a:pPr lvl="1"/>
            <a:r>
              <a:rPr lang="en-ZA" sz="2400" dirty="0" smtClean="0">
                <a:solidFill>
                  <a:schemeClr val="tx2"/>
                </a:solidFill>
              </a:rPr>
              <a:t>Public </a:t>
            </a:r>
            <a:r>
              <a:rPr lang="en-ZA" sz="2400" dirty="0">
                <a:solidFill>
                  <a:schemeClr val="tx2"/>
                </a:solidFill>
              </a:rPr>
              <a:t>interest; </a:t>
            </a:r>
          </a:p>
          <a:p>
            <a:pPr lvl="1"/>
            <a:r>
              <a:rPr lang="en-ZA" sz="2400" dirty="0" smtClean="0">
                <a:solidFill>
                  <a:schemeClr val="tx2"/>
                </a:solidFill>
              </a:rPr>
              <a:t>Urgency</a:t>
            </a:r>
            <a:r>
              <a:rPr lang="en-ZA" sz="2400" dirty="0">
                <a:solidFill>
                  <a:schemeClr val="tx2"/>
                </a:solidFill>
              </a:rPr>
              <a:t>; and </a:t>
            </a:r>
          </a:p>
          <a:p>
            <a:pPr lvl="1"/>
            <a:r>
              <a:rPr lang="en-ZA" sz="2400" dirty="0" smtClean="0">
                <a:solidFill>
                  <a:schemeClr val="tx2"/>
                </a:solidFill>
              </a:rPr>
              <a:t>Organised </a:t>
            </a:r>
            <a:r>
              <a:rPr lang="en-ZA" sz="2400" dirty="0">
                <a:solidFill>
                  <a:schemeClr val="tx2"/>
                </a:solidFill>
              </a:rPr>
              <a:t>fashion. </a:t>
            </a:r>
          </a:p>
        </p:txBody>
      </p:sp>
    </p:spTree>
    <p:extLst>
      <p:ext uri="{BB962C8B-B14F-4D97-AF65-F5344CB8AC3E}">
        <p14:creationId xmlns:p14="http://schemas.microsoft.com/office/powerpoint/2010/main" val="926317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303449"/>
            <a:ext cx="5318760" cy="1302155"/>
          </a:xfrm>
        </p:spPr>
        <p:txBody>
          <a:bodyPr>
            <a:normAutofit fontScale="85000" lnSpcReduction="10000"/>
          </a:bodyPr>
          <a:lstStyle/>
          <a:p>
            <a:pPr marL="0" indent="0" algn="ctr">
              <a:buNone/>
            </a:pPr>
            <a:r>
              <a:rPr lang="en-US" b="1" dirty="0" smtClean="0">
                <a:solidFill>
                  <a:srgbClr val="1F497D"/>
                </a:solidFill>
                <a:ea typeface="+mj-ea"/>
                <a:cs typeface="+mj-cs"/>
              </a:rPr>
              <a:t>SECTION 1</a:t>
            </a:r>
          </a:p>
          <a:p>
            <a:pPr marL="0" indent="0" algn="ctr">
              <a:buNone/>
            </a:pPr>
            <a:r>
              <a:rPr lang="en-ZA" b="1" dirty="0">
                <a:solidFill>
                  <a:srgbClr val="1F497D"/>
                </a:solidFill>
                <a:ea typeface="+mj-ea"/>
                <a:cs typeface="+mj-cs"/>
              </a:rPr>
              <a:t>Overview of the mandate of SAPS </a:t>
            </a:r>
            <a:r>
              <a:rPr lang="en-US" b="1" dirty="0">
                <a:solidFill>
                  <a:srgbClr val="7030A0"/>
                </a:solidFill>
              </a:rPr>
              <a:t/>
            </a:r>
            <a:br>
              <a:rPr lang="en-US" b="1" dirty="0">
                <a:solidFill>
                  <a:srgbClr val="7030A0"/>
                </a:solidFill>
              </a:rPr>
            </a:br>
            <a:endParaRPr lang="en-ZA" b="1" dirty="0">
              <a:solidFill>
                <a:srgbClr val="7030A0"/>
              </a:solidFill>
            </a:endParaRPr>
          </a:p>
        </p:txBody>
      </p:sp>
    </p:spTree>
    <p:extLst>
      <p:ext uri="{BB962C8B-B14F-4D97-AF65-F5344CB8AC3E}">
        <p14:creationId xmlns:p14="http://schemas.microsoft.com/office/powerpoint/2010/main" val="3093747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79351"/>
            <a:ext cx="7772400" cy="768438"/>
          </a:xfrm>
        </p:spPr>
        <p:txBody>
          <a:bodyPr>
            <a:normAutofit fontScale="90000"/>
          </a:bodyPr>
          <a:lstStyle/>
          <a:p>
            <a:pPr lvl="0">
              <a:spcBef>
                <a:spcPct val="20000"/>
              </a:spcBef>
            </a:pPr>
            <a:r>
              <a:rPr lang="en-US" sz="3200" b="1" dirty="0" smtClean="0">
                <a:solidFill>
                  <a:srgbClr val="1F497D"/>
                </a:solidFill>
                <a:ea typeface="+mn-ea"/>
                <a:cs typeface="+mn-cs"/>
              </a:rPr>
              <a:t>Regulation of determination of Priority Crimes</a:t>
            </a:r>
            <a:r>
              <a:rPr lang="en-US" sz="3200" b="1" dirty="0">
                <a:solidFill>
                  <a:srgbClr val="1F497D"/>
                </a:solidFill>
                <a:ea typeface="+mn-ea"/>
                <a:cs typeface="+mn-cs"/>
              </a:rPr>
              <a:t/>
            </a:r>
            <a:br>
              <a:rPr lang="en-US" sz="3200" b="1" dirty="0">
                <a:solidFill>
                  <a:srgbClr val="1F497D"/>
                </a:solidFill>
                <a:ea typeface="+mn-ea"/>
                <a:cs typeface="+mn-cs"/>
              </a:rPr>
            </a:br>
            <a:r>
              <a:rPr lang="en-US" sz="3200" b="1" dirty="0" smtClean="0">
                <a:solidFill>
                  <a:srgbClr val="1F497D"/>
                </a:solidFill>
                <a:ea typeface="+mn-ea"/>
                <a:cs typeface="+mn-cs"/>
              </a:rPr>
              <a:t>Coordination </a:t>
            </a:r>
            <a:r>
              <a:rPr lang="en-US" sz="3200" b="1" dirty="0">
                <a:solidFill>
                  <a:srgbClr val="1F497D"/>
                </a:solidFill>
                <a:ea typeface="+mn-ea"/>
                <a:cs typeface="+mn-cs"/>
              </a:rPr>
              <a:t>by Cabinet.</a:t>
            </a:r>
            <a:endParaRPr lang="en-ZA" sz="3200" b="1" dirty="0">
              <a:solidFill>
                <a:srgbClr val="7030A0"/>
              </a:solidFill>
              <a:ea typeface="+mn-ea"/>
              <a:cs typeface="+mn-cs"/>
            </a:endParaRPr>
          </a:p>
        </p:txBody>
      </p:sp>
      <p:sp>
        <p:nvSpPr>
          <p:cNvPr id="2" name="Slide Number Placeholder 1"/>
          <p:cNvSpPr>
            <a:spLocks noGrp="1"/>
          </p:cNvSpPr>
          <p:nvPr>
            <p:ph type="sldNum" sz="quarter" idx="12"/>
          </p:nvPr>
        </p:nvSpPr>
        <p:spPr/>
        <p:txBody>
          <a:bodyPr/>
          <a:lstStyle/>
          <a:p>
            <a:fld id="{8BCE3E3E-AAEA-2C4F-AAAF-D5D0D3B13C3A}" type="slidenum">
              <a:rPr lang="en-US" smtClean="0">
                <a:solidFill>
                  <a:prstClr val="black">
                    <a:tint val="75000"/>
                  </a:prstClr>
                </a:solidFill>
              </a:rPr>
              <a:pPr/>
              <a:t>30</a:t>
            </a:fld>
            <a:endParaRPr lang="en-US" dirty="0">
              <a:solidFill>
                <a:prstClr val="black">
                  <a:tint val="75000"/>
                </a:prstClr>
              </a:solidFill>
            </a:endParaRPr>
          </a:p>
        </p:txBody>
      </p:sp>
      <p:sp>
        <p:nvSpPr>
          <p:cNvPr id="6" name="Rectangle 5"/>
          <p:cNvSpPr/>
          <p:nvPr/>
        </p:nvSpPr>
        <p:spPr>
          <a:xfrm>
            <a:off x="353291" y="1462703"/>
            <a:ext cx="8894618" cy="4893647"/>
          </a:xfrm>
          <a:prstGeom prst="rect">
            <a:avLst/>
          </a:prstGeom>
        </p:spPr>
        <p:txBody>
          <a:bodyPr wrap="square">
            <a:spAutoFit/>
          </a:bodyPr>
          <a:lstStyle/>
          <a:p>
            <a:r>
              <a:rPr lang="en-ZA" sz="2400" b="1" dirty="0">
                <a:solidFill>
                  <a:srgbClr val="345A88"/>
                </a:solidFill>
              </a:rPr>
              <a:t>The Ministerial Committee may determine</a:t>
            </a:r>
            <a:r>
              <a:rPr lang="en-ZA" sz="2400" dirty="0" smtClean="0">
                <a:solidFill>
                  <a:srgbClr val="345A88"/>
                </a:solidFill>
              </a:rPr>
              <a:t>—</a:t>
            </a:r>
          </a:p>
          <a:p>
            <a:endParaRPr lang="en-ZA" sz="2400" dirty="0">
              <a:solidFill>
                <a:srgbClr val="345A88"/>
              </a:solidFill>
            </a:endParaRPr>
          </a:p>
          <a:p>
            <a:pPr marL="457200" indent="-457200">
              <a:buAutoNum type="alphaLcParenBoth"/>
            </a:pPr>
            <a:r>
              <a:rPr lang="en-ZA" sz="2400" dirty="0" smtClean="0">
                <a:solidFill>
                  <a:srgbClr val="345A88"/>
                </a:solidFill>
              </a:rPr>
              <a:t>policy </a:t>
            </a:r>
            <a:r>
              <a:rPr lang="en-ZA" sz="2400" dirty="0">
                <a:solidFill>
                  <a:srgbClr val="345A88"/>
                </a:solidFill>
              </a:rPr>
              <a:t>guidelines in respect of the functioning of the Directorate</a:t>
            </a:r>
            <a:r>
              <a:rPr lang="en-ZA" sz="2400" dirty="0" smtClean="0">
                <a:solidFill>
                  <a:srgbClr val="345A88"/>
                </a:solidFill>
              </a:rPr>
              <a:t>;</a:t>
            </a:r>
          </a:p>
          <a:p>
            <a:pPr marL="457200" indent="-457200">
              <a:buAutoNum type="alphaLcParenBoth"/>
            </a:pPr>
            <a:endParaRPr lang="en-ZA" sz="2400" dirty="0">
              <a:solidFill>
                <a:srgbClr val="345A88"/>
              </a:solidFill>
            </a:endParaRPr>
          </a:p>
          <a:p>
            <a:r>
              <a:rPr lang="en-ZA" sz="2400" dirty="0">
                <a:solidFill>
                  <a:srgbClr val="345A88"/>
                </a:solidFill>
              </a:rPr>
              <a:t>(b</a:t>
            </a:r>
            <a:r>
              <a:rPr lang="en-ZA" sz="2400" b="1" i="1" dirty="0">
                <a:solidFill>
                  <a:srgbClr val="345A88"/>
                </a:solidFill>
              </a:rPr>
              <a:t>) policy guidelines for the selection of national priority offences by the Head of the Directorate</a:t>
            </a:r>
            <a:r>
              <a:rPr lang="en-ZA" sz="2400" dirty="0">
                <a:solidFill>
                  <a:srgbClr val="345A88"/>
                </a:solidFill>
              </a:rPr>
              <a:t> in terms of section 17D(1)(a</a:t>
            </a:r>
            <a:r>
              <a:rPr lang="en-ZA" sz="2400" dirty="0" smtClean="0">
                <a:solidFill>
                  <a:srgbClr val="345A88"/>
                </a:solidFill>
              </a:rPr>
              <a:t>);</a:t>
            </a:r>
          </a:p>
          <a:p>
            <a:endParaRPr lang="en-ZA" sz="2400" dirty="0">
              <a:solidFill>
                <a:srgbClr val="345A88"/>
              </a:solidFill>
            </a:endParaRPr>
          </a:p>
          <a:p>
            <a:r>
              <a:rPr lang="en-ZA" sz="2400" dirty="0">
                <a:solidFill>
                  <a:srgbClr val="345A88"/>
                </a:solidFill>
              </a:rPr>
              <a:t>(c</a:t>
            </a:r>
            <a:r>
              <a:rPr lang="en-ZA" sz="2400" b="1" i="1" dirty="0">
                <a:solidFill>
                  <a:srgbClr val="345A88"/>
                </a:solidFill>
              </a:rPr>
              <a:t>) policy guidelines for the referral to the Directorate by the National Commissioner </a:t>
            </a:r>
            <a:r>
              <a:rPr lang="en-ZA" sz="2400" dirty="0">
                <a:solidFill>
                  <a:srgbClr val="345A88"/>
                </a:solidFill>
              </a:rPr>
              <a:t>of any offence or category of offences for investigation by the Directorate in terms of section 17D(1)(b</a:t>
            </a:r>
            <a:r>
              <a:rPr lang="en-ZA" sz="2400" dirty="0" smtClean="0">
                <a:solidFill>
                  <a:srgbClr val="345A88"/>
                </a:solidFill>
              </a:rPr>
              <a:t>);</a:t>
            </a:r>
          </a:p>
          <a:p>
            <a:endParaRPr lang="en-ZA" sz="2400" dirty="0">
              <a:solidFill>
                <a:srgbClr val="345A88"/>
              </a:solidFill>
            </a:endParaRPr>
          </a:p>
          <a:p>
            <a:r>
              <a:rPr lang="en-ZA" sz="2400" dirty="0">
                <a:solidFill>
                  <a:srgbClr val="345A88"/>
                </a:solidFill>
              </a:rPr>
              <a:t>(d) procedures to coordinate the activities of the Directorate and other relevant Government departments or institutions.</a:t>
            </a:r>
          </a:p>
        </p:txBody>
      </p:sp>
    </p:spTree>
    <p:extLst>
      <p:ext uri="{BB962C8B-B14F-4D97-AF65-F5344CB8AC3E}">
        <p14:creationId xmlns:p14="http://schemas.microsoft.com/office/powerpoint/2010/main" val="2126674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79351"/>
            <a:ext cx="7772400" cy="768438"/>
          </a:xfrm>
        </p:spPr>
        <p:txBody>
          <a:bodyPr>
            <a:normAutofit fontScale="90000"/>
          </a:bodyPr>
          <a:lstStyle/>
          <a:p>
            <a:pPr lvl="0">
              <a:spcBef>
                <a:spcPct val="20000"/>
              </a:spcBef>
            </a:pPr>
            <a:r>
              <a:rPr lang="en-US" sz="3200" b="1" dirty="0" smtClean="0">
                <a:solidFill>
                  <a:srgbClr val="1F497D"/>
                </a:solidFill>
                <a:ea typeface="+mn-ea"/>
                <a:cs typeface="+mn-cs"/>
              </a:rPr>
              <a:t>Regulation of determination of Priority Crimes</a:t>
            </a:r>
            <a:endParaRPr lang="en-ZA" sz="3200" b="1" dirty="0">
              <a:solidFill>
                <a:srgbClr val="7030A0"/>
              </a:solidFill>
              <a:ea typeface="+mn-ea"/>
              <a:cs typeface="+mn-cs"/>
            </a:endParaRPr>
          </a:p>
        </p:txBody>
      </p:sp>
      <p:sp>
        <p:nvSpPr>
          <p:cNvPr id="2" name="Slide Number Placeholder 1"/>
          <p:cNvSpPr>
            <a:spLocks noGrp="1"/>
          </p:cNvSpPr>
          <p:nvPr>
            <p:ph type="sldNum" sz="quarter" idx="12"/>
          </p:nvPr>
        </p:nvSpPr>
        <p:spPr/>
        <p:txBody>
          <a:bodyPr/>
          <a:lstStyle/>
          <a:p>
            <a:fld id="{8BCE3E3E-AAEA-2C4F-AAAF-D5D0D3B13C3A}" type="slidenum">
              <a:rPr lang="en-US" smtClean="0">
                <a:solidFill>
                  <a:prstClr val="black">
                    <a:tint val="75000"/>
                  </a:prstClr>
                </a:solidFill>
              </a:rPr>
              <a:pPr/>
              <a:t>31</a:t>
            </a:fld>
            <a:endParaRPr lang="en-US" dirty="0">
              <a:solidFill>
                <a:prstClr val="black">
                  <a:tint val="75000"/>
                </a:prstClr>
              </a:solidFill>
            </a:endParaRPr>
          </a:p>
        </p:txBody>
      </p:sp>
      <p:sp>
        <p:nvSpPr>
          <p:cNvPr id="7" name="Content Placeholder 2"/>
          <p:cNvSpPr txBox="1">
            <a:spLocks/>
          </p:cNvSpPr>
          <p:nvPr/>
        </p:nvSpPr>
        <p:spPr>
          <a:xfrm>
            <a:off x="249382" y="1204172"/>
            <a:ext cx="8894618" cy="554874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dirty="0">
                <a:solidFill>
                  <a:schemeClr val="tx2"/>
                </a:solidFill>
              </a:rPr>
              <a:t>The policy guidelines of the Minister, </a:t>
            </a:r>
            <a:r>
              <a:rPr lang="en-ZA" dirty="0" smtClean="0">
                <a:solidFill>
                  <a:schemeClr val="tx2"/>
                </a:solidFill>
              </a:rPr>
              <a:t>as </a:t>
            </a:r>
            <a:r>
              <a:rPr lang="en-ZA" dirty="0">
                <a:solidFill>
                  <a:schemeClr val="tx2"/>
                </a:solidFill>
              </a:rPr>
              <a:t>approved by Parliament determine the parameters of the mandate of the Directorate. </a:t>
            </a:r>
          </a:p>
          <a:p>
            <a:r>
              <a:rPr lang="en-ZA" dirty="0">
                <a:solidFill>
                  <a:schemeClr val="tx2"/>
                </a:solidFill>
              </a:rPr>
              <a:t>In essence, the policy guidelines provide for: </a:t>
            </a:r>
          </a:p>
          <a:p>
            <a:r>
              <a:rPr lang="en-ZA" dirty="0" smtClean="0">
                <a:solidFill>
                  <a:schemeClr val="tx2"/>
                </a:solidFill>
              </a:rPr>
              <a:t>offences </a:t>
            </a:r>
            <a:r>
              <a:rPr lang="en-ZA" dirty="0">
                <a:solidFill>
                  <a:schemeClr val="tx2"/>
                </a:solidFill>
              </a:rPr>
              <a:t>selected by the National Head of the Directorate; </a:t>
            </a:r>
          </a:p>
          <a:p>
            <a:r>
              <a:rPr lang="en-ZA" dirty="0" smtClean="0">
                <a:solidFill>
                  <a:schemeClr val="tx2"/>
                </a:solidFill>
              </a:rPr>
              <a:t>offences </a:t>
            </a:r>
            <a:r>
              <a:rPr lang="en-ZA" dirty="0">
                <a:solidFill>
                  <a:schemeClr val="tx2"/>
                </a:solidFill>
              </a:rPr>
              <a:t>that </a:t>
            </a:r>
            <a:r>
              <a:rPr lang="en-ZA" b="1" dirty="0">
                <a:solidFill>
                  <a:srgbClr val="C00000"/>
                </a:solidFill>
              </a:rPr>
              <a:t>must</a:t>
            </a:r>
            <a:r>
              <a:rPr lang="en-ZA" dirty="0">
                <a:solidFill>
                  <a:srgbClr val="C00000"/>
                </a:solidFill>
              </a:rPr>
              <a:t> </a:t>
            </a:r>
            <a:r>
              <a:rPr lang="en-ZA" b="1" dirty="0">
                <a:solidFill>
                  <a:srgbClr val="C00000"/>
                </a:solidFill>
              </a:rPr>
              <a:t>be addressed </a:t>
            </a:r>
            <a:r>
              <a:rPr lang="en-ZA" dirty="0">
                <a:solidFill>
                  <a:schemeClr val="tx2"/>
                </a:solidFill>
              </a:rPr>
              <a:t>by the Directorate; </a:t>
            </a:r>
          </a:p>
          <a:p>
            <a:r>
              <a:rPr lang="en-ZA" dirty="0" smtClean="0">
                <a:solidFill>
                  <a:schemeClr val="tx2"/>
                </a:solidFill>
              </a:rPr>
              <a:t>offences </a:t>
            </a:r>
            <a:r>
              <a:rPr lang="en-ZA" dirty="0">
                <a:solidFill>
                  <a:schemeClr val="tx2"/>
                </a:solidFill>
              </a:rPr>
              <a:t>that </a:t>
            </a:r>
            <a:r>
              <a:rPr lang="en-ZA" b="1" dirty="0">
                <a:solidFill>
                  <a:srgbClr val="C00000"/>
                </a:solidFill>
              </a:rPr>
              <a:t>may be addressed</a:t>
            </a:r>
            <a:r>
              <a:rPr lang="en-ZA" dirty="0">
                <a:solidFill>
                  <a:srgbClr val="C00000"/>
                </a:solidFill>
              </a:rPr>
              <a:t> </a:t>
            </a:r>
            <a:r>
              <a:rPr lang="en-ZA" dirty="0">
                <a:solidFill>
                  <a:schemeClr val="tx2"/>
                </a:solidFill>
              </a:rPr>
              <a:t>by the Directorate; </a:t>
            </a:r>
          </a:p>
          <a:p>
            <a:r>
              <a:rPr lang="en-ZA" dirty="0" smtClean="0">
                <a:solidFill>
                  <a:schemeClr val="tx2"/>
                </a:solidFill>
              </a:rPr>
              <a:t>offences </a:t>
            </a:r>
            <a:r>
              <a:rPr lang="en-ZA" dirty="0">
                <a:solidFill>
                  <a:schemeClr val="tx2"/>
                </a:solidFill>
              </a:rPr>
              <a:t>referred to the Directorate by the National Commissioner; </a:t>
            </a:r>
          </a:p>
          <a:p>
            <a:r>
              <a:rPr lang="en-ZA" dirty="0" smtClean="0">
                <a:solidFill>
                  <a:schemeClr val="tx2"/>
                </a:solidFill>
              </a:rPr>
              <a:t>the </a:t>
            </a:r>
            <a:r>
              <a:rPr lang="en-ZA" dirty="0">
                <a:solidFill>
                  <a:schemeClr val="tx2"/>
                </a:solidFill>
              </a:rPr>
              <a:t>conclusion of Protocol(s) for the identification of possible offences that </a:t>
            </a:r>
            <a:r>
              <a:rPr lang="en-ZA" dirty="0" smtClean="0">
                <a:solidFill>
                  <a:schemeClr val="tx2"/>
                </a:solidFill>
              </a:rPr>
              <a:t>may </a:t>
            </a:r>
            <a:r>
              <a:rPr lang="en-ZA" dirty="0">
                <a:solidFill>
                  <a:schemeClr val="tx2"/>
                </a:solidFill>
              </a:rPr>
              <a:t>be selected by the National Head of the Directorate as well as Protocol(s) in respect of national priority offences not selected by the National Head of the Directorate; and </a:t>
            </a:r>
          </a:p>
          <a:p>
            <a:r>
              <a:rPr lang="en-ZA" dirty="0" smtClean="0">
                <a:solidFill>
                  <a:schemeClr val="tx2"/>
                </a:solidFill>
              </a:rPr>
              <a:t>transitional </a:t>
            </a:r>
            <a:r>
              <a:rPr lang="en-ZA" dirty="0">
                <a:solidFill>
                  <a:schemeClr val="tx2"/>
                </a:solidFill>
              </a:rPr>
              <a:t>arrangements. </a:t>
            </a:r>
            <a:endParaRPr kumimoji="0" lang="en-GB" b="0" i="0" u="none" strike="noStrike" kern="1200" cap="none" spc="0" normalizeH="0" baseline="0" noProof="0" dirty="0">
              <a:ln>
                <a:noFill/>
              </a:ln>
              <a:solidFill>
                <a:schemeClr val="tx2"/>
              </a:solidFill>
              <a:effectLst/>
              <a:uLnTx/>
              <a:uFillTx/>
              <a:latin typeface="Calibri"/>
            </a:endParaRPr>
          </a:p>
        </p:txBody>
      </p:sp>
    </p:spTree>
    <p:extLst>
      <p:ext uri="{BB962C8B-B14F-4D97-AF65-F5344CB8AC3E}">
        <p14:creationId xmlns:p14="http://schemas.microsoft.com/office/powerpoint/2010/main" val="1092503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79351"/>
            <a:ext cx="7772400" cy="768438"/>
          </a:xfrm>
        </p:spPr>
        <p:txBody>
          <a:bodyPr>
            <a:normAutofit/>
          </a:bodyPr>
          <a:lstStyle/>
          <a:p>
            <a:pPr lvl="0">
              <a:spcBef>
                <a:spcPct val="20000"/>
              </a:spcBef>
            </a:pPr>
            <a:r>
              <a:rPr lang="en-US" sz="3200" b="1" dirty="0" smtClean="0">
                <a:solidFill>
                  <a:srgbClr val="1F497D"/>
                </a:solidFill>
                <a:ea typeface="+mn-ea"/>
                <a:cs typeface="+mn-cs"/>
              </a:rPr>
              <a:t>Practical Considerations</a:t>
            </a:r>
            <a:endParaRPr lang="en-ZA" sz="3200" b="1" dirty="0">
              <a:solidFill>
                <a:srgbClr val="7030A0"/>
              </a:solidFill>
              <a:ea typeface="+mn-ea"/>
              <a:cs typeface="+mn-cs"/>
            </a:endParaRPr>
          </a:p>
        </p:txBody>
      </p:sp>
      <p:sp>
        <p:nvSpPr>
          <p:cNvPr id="2" name="Slide Number Placeholder 1"/>
          <p:cNvSpPr>
            <a:spLocks noGrp="1"/>
          </p:cNvSpPr>
          <p:nvPr>
            <p:ph type="sldNum" sz="quarter" idx="12"/>
          </p:nvPr>
        </p:nvSpPr>
        <p:spPr/>
        <p:txBody>
          <a:bodyPr/>
          <a:lstStyle/>
          <a:p>
            <a:fld id="{8BCE3E3E-AAEA-2C4F-AAAF-D5D0D3B13C3A}" type="slidenum">
              <a:rPr lang="en-US" smtClean="0">
                <a:solidFill>
                  <a:prstClr val="black">
                    <a:tint val="75000"/>
                  </a:prstClr>
                </a:solidFill>
              </a:rPr>
              <a:pPr/>
              <a:t>32</a:t>
            </a:fld>
            <a:endParaRPr lang="en-US" dirty="0">
              <a:solidFill>
                <a:prstClr val="black">
                  <a:tint val="75000"/>
                </a:prstClr>
              </a:solidFill>
            </a:endParaRPr>
          </a:p>
        </p:txBody>
      </p:sp>
      <p:sp>
        <p:nvSpPr>
          <p:cNvPr id="7" name="Content Placeholder 2"/>
          <p:cNvSpPr txBox="1">
            <a:spLocks/>
          </p:cNvSpPr>
          <p:nvPr/>
        </p:nvSpPr>
        <p:spPr>
          <a:xfrm>
            <a:off x="498764" y="1309256"/>
            <a:ext cx="8354291" cy="485399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ZA" sz="2800" b="1" dirty="0">
                <a:solidFill>
                  <a:schemeClr val="accent1">
                    <a:lumMod val="75000"/>
                  </a:schemeClr>
                </a:solidFill>
              </a:rPr>
              <a:t>Crimes mentioned in section 16(1) </a:t>
            </a:r>
            <a:r>
              <a:rPr lang="en-ZA" sz="2800" b="1" dirty="0" smtClean="0">
                <a:solidFill>
                  <a:schemeClr val="accent1">
                    <a:lumMod val="75000"/>
                  </a:schemeClr>
                </a:solidFill>
              </a:rPr>
              <a:t>include criminal </a:t>
            </a:r>
            <a:r>
              <a:rPr lang="en-ZA" sz="2800" b="1" dirty="0">
                <a:solidFill>
                  <a:schemeClr val="accent1">
                    <a:lumMod val="75000"/>
                  </a:schemeClr>
                </a:solidFill>
              </a:rPr>
              <a:t>conduct or endeavour </a:t>
            </a:r>
            <a:r>
              <a:rPr lang="en-ZA" sz="2800" b="1" dirty="0" smtClean="0">
                <a:solidFill>
                  <a:schemeClr val="accent1">
                    <a:lumMod val="75000"/>
                  </a:schemeClr>
                </a:solidFill>
              </a:rPr>
              <a:t>thereto -</a:t>
            </a:r>
            <a:endParaRPr lang="en-ZA" sz="2800" b="1" dirty="0">
              <a:solidFill>
                <a:schemeClr val="accent1">
                  <a:lumMod val="75000"/>
                </a:schemeClr>
              </a:solidFill>
            </a:endParaRPr>
          </a:p>
          <a:p>
            <a:pPr>
              <a:defRPr/>
            </a:pPr>
            <a:r>
              <a:rPr lang="en-ZA" sz="2400" dirty="0" smtClean="0">
                <a:solidFill>
                  <a:schemeClr val="accent1">
                    <a:lumMod val="75000"/>
                  </a:schemeClr>
                </a:solidFill>
              </a:rPr>
              <a:t>By </a:t>
            </a:r>
            <a:r>
              <a:rPr lang="en-ZA" sz="2400" dirty="0">
                <a:solidFill>
                  <a:schemeClr val="accent1">
                    <a:lumMod val="75000"/>
                  </a:schemeClr>
                </a:solidFill>
              </a:rPr>
              <a:t>any enterprise or group of persons who have a common goal in committing crimes in an organised </a:t>
            </a:r>
            <a:r>
              <a:rPr lang="en-ZA" sz="2400" dirty="0" smtClean="0">
                <a:solidFill>
                  <a:schemeClr val="accent1">
                    <a:lumMod val="75000"/>
                  </a:schemeClr>
                </a:solidFill>
              </a:rPr>
              <a:t>manner;</a:t>
            </a:r>
          </a:p>
          <a:p>
            <a:pPr>
              <a:defRPr/>
            </a:pPr>
            <a:endParaRPr lang="en-ZA" sz="2400" dirty="0">
              <a:solidFill>
                <a:schemeClr val="accent1">
                  <a:lumMod val="75000"/>
                </a:schemeClr>
              </a:solidFill>
            </a:endParaRPr>
          </a:p>
          <a:p>
            <a:pPr>
              <a:defRPr/>
            </a:pPr>
            <a:r>
              <a:rPr lang="en-ZA" sz="2400" dirty="0" smtClean="0">
                <a:solidFill>
                  <a:schemeClr val="accent1">
                    <a:lumMod val="75000"/>
                  </a:schemeClr>
                </a:solidFill>
              </a:rPr>
              <a:t>Crimes </a:t>
            </a:r>
            <a:r>
              <a:rPr lang="en-ZA" sz="2400" dirty="0">
                <a:solidFill>
                  <a:schemeClr val="accent1">
                    <a:lumMod val="75000"/>
                  </a:schemeClr>
                </a:solidFill>
              </a:rPr>
              <a:t>committed by persons in a position of trust </a:t>
            </a:r>
            <a:r>
              <a:rPr lang="en-ZA" sz="2400" dirty="0" smtClean="0">
                <a:solidFill>
                  <a:schemeClr val="accent1">
                    <a:lumMod val="75000"/>
                  </a:schemeClr>
                </a:solidFill>
              </a:rPr>
              <a:t>and making </a:t>
            </a:r>
            <a:r>
              <a:rPr lang="en-ZA" sz="2400" dirty="0">
                <a:solidFill>
                  <a:schemeClr val="accent1">
                    <a:lumMod val="75000"/>
                  </a:schemeClr>
                </a:solidFill>
              </a:rPr>
              <a:t>use of specialised or exclusive knowledge; </a:t>
            </a:r>
            <a:endParaRPr lang="en-ZA" sz="2400" dirty="0" smtClean="0">
              <a:solidFill>
                <a:schemeClr val="accent1">
                  <a:lumMod val="75000"/>
                </a:schemeClr>
              </a:solidFill>
            </a:endParaRPr>
          </a:p>
          <a:p>
            <a:pPr lvl="0">
              <a:defRPr/>
            </a:pPr>
            <a:endParaRPr lang="en-ZA" sz="1100" dirty="0" smtClean="0">
              <a:solidFill>
                <a:schemeClr val="accent1">
                  <a:lumMod val="75000"/>
                </a:schemeClr>
              </a:solidFill>
            </a:endParaRPr>
          </a:p>
          <a:p>
            <a:pPr lvl="1">
              <a:defRPr/>
            </a:pPr>
            <a:r>
              <a:rPr lang="en-ZA" sz="2400" dirty="0" smtClean="0">
                <a:solidFill>
                  <a:schemeClr val="accent1">
                    <a:lumMod val="75000"/>
                  </a:schemeClr>
                </a:solidFill>
              </a:rPr>
              <a:t>in </a:t>
            </a:r>
            <a:r>
              <a:rPr lang="en-ZA" sz="2400" dirty="0">
                <a:solidFill>
                  <a:schemeClr val="accent1">
                    <a:lumMod val="75000"/>
                  </a:schemeClr>
                </a:solidFill>
              </a:rPr>
              <a:t>respect of the revenue or expenditure of the national government; or </a:t>
            </a:r>
            <a:endParaRPr lang="en-ZA" sz="2400" dirty="0" smtClean="0">
              <a:solidFill>
                <a:schemeClr val="accent1">
                  <a:lumMod val="75000"/>
                </a:schemeClr>
              </a:solidFill>
            </a:endParaRPr>
          </a:p>
          <a:p>
            <a:pPr lvl="0">
              <a:defRPr/>
            </a:pPr>
            <a:endParaRPr lang="en-ZA" sz="1200" dirty="0" smtClean="0">
              <a:solidFill>
                <a:schemeClr val="accent1">
                  <a:lumMod val="75000"/>
                </a:schemeClr>
              </a:solidFill>
            </a:endParaRPr>
          </a:p>
          <a:p>
            <a:pPr lvl="1">
              <a:defRPr/>
            </a:pPr>
            <a:r>
              <a:rPr lang="en-ZA" sz="2400" dirty="0" smtClean="0">
                <a:solidFill>
                  <a:schemeClr val="accent1">
                    <a:lumMod val="75000"/>
                  </a:schemeClr>
                </a:solidFill>
              </a:rPr>
              <a:t>in </a:t>
            </a:r>
            <a:r>
              <a:rPr lang="en-ZA" sz="2400" dirty="0">
                <a:solidFill>
                  <a:schemeClr val="accent1">
                    <a:lumMod val="75000"/>
                  </a:schemeClr>
                </a:solidFill>
              </a:rPr>
              <a:t>respect of the national economy or the integrity of currencies; </a:t>
            </a:r>
          </a:p>
        </p:txBody>
      </p:sp>
    </p:spTree>
    <p:extLst>
      <p:ext uri="{BB962C8B-B14F-4D97-AF65-F5344CB8AC3E}">
        <p14:creationId xmlns:p14="http://schemas.microsoft.com/office/powerpoint/2010/main" val="952394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79351"/>
            <a:ext cx="7772400" cy="768438"/>
          </a:xfrm>
        </p:spPr>
        <p:txBody>
          <a:bodyPr>
            <a:normAutofit fontScale="90000"/>
          </a:bodyPr>
          <a:lstStyle/>
          <a:p>
            <a:pPr lvl="0">
              <a:spcBef>
                <a:spcPct val="20000"/>
              </a:spcBef>
            </a:pPr>
            <a:r>
              <a:rPr lang="en-US" sz="3200" b="1" dirty="0" smtClean="0">
                <a:solidFill>
                  <a:srgbClr val="1F497D"/>
                </a:solidFill>
                <a:ea typeface="+mn-ea"/>
                <a:cs typeface="+mn-cs"/>
              </a:rPr>
              <a:t>Regulation of determination of Priority Crimes</a:t>
            </a:r>
            <a:endParaRPr lang="en-ZA" sz="3200" b="1" dirty="0">
              <a:solidFill>
                <a:srgbClr val="7030A0"/>
              </a:solidFill>
              <a:ea typeface="+mn-ea"/>
              <a:cs typeface="+mn-cs"/>
            </a:endParaRPr>
          </a:p>
        </p:txBody>
      </p:sp>
      <p:sp>
        <p:nvSpPr>
          <p:cNvPr id="2" name="Slide Number Placeholder 1"/>
          <p:cNvSpPr>
            <a:spLocks noGrp="1"/>
          </p:cNvSpPr>
          <p:nvPr>
            <p:ph type="sldNum" sz="quarter" idx="12"/>
          </p:nvPr>
        </p:nvSpPr>
        <p:spPr/>
        <p:txBody>
          <a:bodyPr/>
          <a:lstStyle/>
          <a:p>
            <a:fld id="{8BCE3E3E-AAEA-2C4F-AAAF-D5D0D3B13C3A}" type="slidenum">
              <a:rPr lang="en-US" smtClean="0">
                <a:solidFill>
                  <a:prstClr val="black">
                    <a:tint val="75000"/>
                  </a:prstClr>
                </a:solidFill>
              </a:rPr>
              <a:pPr/>
              <a:t>33</a:t>
            </a:fld>
            <a:endParaRPr lang="en-US" dirty="0">
              <a:solidFill>
                <a:prstClr val="black">
                  <a:tint val="75000"/>
                </a:prstClr>
              </a:solidFill>
            </a:endParaRPr>
          </a:p>
        </p:txBody>
      </p:sp>
      <p:sp>
        <p:nvSpPr>
          <p:cNvPr id="7" name="Content Placeholder 2"/>
          <p:cNvSpPr txBox="1">
            <a:spLocks/>
          </p:cNvSpPr>
          <p:nvPr/>
        </p:nvSpPr>
        <p:spPr>
          <a:xfrm>
            <a:off x="699246" y="1204517"/>
            <a:ext cx="8310283" cy="5548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ZA" sz="2800" dirty="0" smtClean="0">
                <a:solidFill>
                  <a:schemeClr val="accent1">
                    <a:lumMod val="75000"/>
                  </a:schemeClr>
                </a:solidFill>
              </a:rPr>
              <a:t>Crimes </a:t>
            </a:r>
            <a:r>
              <a:rPr lang="en-ZA" sz="2800" dirty="0">
                <a:solidFill>
                  <a:schemeClr val="accent1">
                    <a:lumMod val="75000"/>
                  </a:schemeClr>
                </a:solidFill>
              </a:rPr>
              <a:t>of which the proportions require national investigation or prevention in the national interest</a:t>
            </a:r>
            <a:r>
              <a:rPr lang="en-ZA" sz="2800" dirty="0" smtClean="0">
                <a:solidFill>
                  <a:schemeClr val="accent1">
                    <a:lumMod val="75000"/>
                  </a:schemeClr>
                </a:solidFill>
              </a:rPr>
              <a:t>;</a:t>
            </a:r>
          </a:p>
          <a:p>
            <a:pPr>
              <a:defRPr/>
            </a:pPr>
            <a:endParaRPr lang="en-GB" sz="1050" dirty="0">
              <a:solidFill>
                <a:schemeClr val="accent1">
                  <a:lumMod val="75000"/>
                </a:schemeClr>
              </a:solidFill>
            </a:endParaRPr>
          </a:p>
          <a:p>
            <a:pPr lvl="0">
              <a:defRPr/>
            </a:pPr>
            <a:r>
              <a:rPr lang="en-ZA" sz="2800" dirty="0">
                <a:solidFill>
                  <a:schemeClr val="accent1">
                    <a:lumMod val="75000"/>
                  </a:schemeClr>
                </a:solidFill>
              </a:rPr>
              <a:t>C</a:t>
            </a:r>
            <a:r>
              <a:rPr lang="en-ZA" sz="2800" dirty="0" smtClean="0">
                <a:solidFill>
                  <a:schemeClr val="accent1">
                    <a:lumMod val="75000"/>
                  </a:schemeClr>
                </a:solidFill>
              </a:rPr>
              <a:t>rimes </a:t>
            </a:r>
            <a:r>
              <a:rPr lang="en-ZA" sz="2800" dirty="0">
                <a:solidFill>
                  <a:schemeClr val="accent1">
                    <a:lumMod val="75000"/>
                  </a:schemeClr>
                </a:solidFill>
              </a:rPr>
              <a:t>committed across national and international borders; </a:t>
            </a:r>
            <a:endParaRPr lang="en-ZA" sz="2800" dirty="0" smtClean="0">
              <a:solidFill>
                <a:schemeClr val="accent1">
                  <a:lumMod val="75000"/>
                </a:schemeClr>
              </a:solidFill>
            </a:endParaRPr>
          </a:p>
          <a:p>
            <a:pPr lvl="0">
              <a:defRPr/>
            </a:pPr>
            <a:endParaRPr lang="en-ZA" sz="1100" dirty="0">
              <a:solidFill>
                <a:schemeClr val="accent1">
                  <a:lumMod val="75000"/>
                </a:schemeClr>
              </a:solidFill>
            </a:endParaRPr>
          </a:p>
          <a:p>
            <a:pPr lvl="0">
              <a:defRPr/>
            </a:pPr>
            <a:r>
              <a:rPr lang="en-ZA" sz="2800" dirty="0">
                <a:solidFill>
                  <a:schemeClr val="accent1">
                    <a:lumMod val="75000"/>
                  </a:schemeClr>
                </a:solidFill>
              </a:rPr>
              <a:t>C</a:t>
            </a:r>
            <a:r>
              <a:rPr lang="en-ZA" sz="2800" dirty="0" smtClean="0">
                <a:solidFill>
                  <a:schemeClr val="accent1">
                    <a:lumMod val="75000"/>
                  </a:schemeClr>
                </a:solidFill>
              </a:rPr>
              <a:t>rimes </a:t>
            </a:r>
            <a:r>
              <a:rPr lang="en-ZA" sz="2800" dirty="0">
                <a:solidFill>
                  <a:schemeClr val="accent1">
                    <a:lumMod val="75000"/>
                  </a:schemeClr>
                </a:solidFill>
              </a:rPr>
              <a:t>where international requests for assistance are made in the investigation or prevention thereof; </a:t>
            </a:r>
          </a:p>
        </p:txBody>
      </p:sp>
    </p:spTree>
    <p:extLst>
      <p:ext uri="{BB962C8B-B14F-4D97-AF65-F5344CB8AC3E}">
        <p14:creationId xmlns:p14="http://schemas.microsoft.com/office/powerpoint/2010/main" val="3472960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79351"/>
            <a:ext cx="7772400" cy="768438"/>
          </a:xfrm>
        </p:spPr>
        <p:txBody>
          <a:bodyPr>
            <a:normAutofit fontScale="90000"/>
          </a:bodyPr>
          <a:lstStyle/>
          <a:p>
            <a:pPr lvl="0">
              <a:spcBef>
                <a:spcPct val="20000"/>
              </a:spcBef>
            </a:pPr>
            <a:r>
              <a:rPr lang="en-US" sz="3200" b="1" dirty="0" smtClean="0">
                <a:solidFill>
                  <a:srgbClr val="1F497D"/>
                </a:solidFill>
                <a:ea typeface="+mn-ea"/>
                <a:cs typeface="+mn-cs"/>
              </a:rPr>
              <a:t>Regulation of determination of Priority Crimes</a:t>
            </a:r>
            <a:endParaRPr lang="en-ZA" sz="3200" b="1" dirty="0">
              <a:solidFill>
                <a:srgbClr val="7030A0"/>
              </a:solidFill>
              <a:ea typeface="+mn-ea"/>
              <a:cs typeface="+mn-cs"/>
            </a:endParaRPr>
          </a:p>
        </p:txBody>
      </p:sp>
      <p:sp>
        <p:nvSpPr>
          <p:cNvPr id="2" name="Slide Number Placeholder 1"/>
          <p:cNvSpPr>
            <a:spLocks noGrp="1"/>
          </p:cNvSpPr>
          <p:nvPr>
            <p:ph type="sldNum" sz="quarter" idx="12"/>
          </p:nvPr>
        </p:nvSpPr>
        <p:spPr/>
        <p:txBody>
          <a:bodyPr/>
          <a:lstStyle/>
          <a:p>
            <a:fld id="{8BCE3E3E-AAEA-2C4F-AAAF-D5D0D3B13C3A}" type="slidenum">
              <a:rPr lang="en-US" smtClean="0">
                <a:solidFill>
                  <a:prstClr val="black">
                    <a:tint val="75000"/>
                  </a:prstClr>
                </a:solidFill>
              </a:rPr>
              <a:pPr/>
              <a:t>34</a:t>
            </a:fld>
            <a:endParaRPr lang="en-US" dirty="0">
              <a:solidFill>
                <a:prstClr val="black">
                  <a:tint val="75000"/>
                </a:prstClr>
              </a:solidFill>
            </a:endParaRPr>
          </a:p>
        </p:txBody>
      </p:sp>
      <p:sp>
        <p:nvSpPr>
          <p:cNvPr id="7" name="Content Placeholder 2"/>
          <p:cNvSpPr txBox="1">
            <a:spLocks/>
          </p:cNvSpPr>
          <p:nvPr/>
        </p:nvSpPr>
        <p:spPr>
          <a:xfrm>
            <a:off x="377741" y="1847138"/>
            <a:ext cx="8645236" cy="5548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ZA" sz="2800" dirty="0">
                <a:solidFill>
                  <a:schemeClr val="accent1">
                    <a:lumMod val="75000"/>
                  </a:schemeClr>
                </a:solidFill>
              </a:rPr>
              <a:t>C</a:t>
            </a:r>
            <a:r>
              <a:rPr lang="en-ZA" sz="2800" dirty="0" smtClean="0">
                <a:solidFill>
                  <a:schemeClr val="accent1">
                    <a:lumMod val="75000"/>
                  </a:schemeClr>
                </a:solidFill>
              </a:rPr>
              <a:t>rimes </a:t>
            </a:r>
            <a:r>
              <a:rPr lang="en-ZA" sz="2800" dirty="0">
                <a:solidFill>
                  <a:schemeClr val="accent1">
                    <a:lumMod val="75000"/>
                  </a:schemeClr>
                </a:solidFill>
              </a:rPr>
              <a:t>which a Provincial Commissioner requests the </a:t>
            </a:r>
            <a:r>
              <a:rPr lang="en-ZA" sz="2800" dirty="0" smtClean="0">
                <a:solidFill>
                  <a:schemeClr val="accent1">
                    <a:lumMod val="75000"/>
                  </a:schemeClr>
                </a:solidFill>
              </a:rPr>
              <a:t>DPCI </a:t>
            </a:r>
            <a:r>
              <a:rPr lang="en-ZA" sz="2800" dirty="0">
                <a:solidFill>
                  <a:schemeClr val="accent1">
                    <a:lumMod val="75000"/>
                  </a:schemeClr>
                </a:solidFill>
              </a:rPr>
              <a:t>to investigate on national </a:t>
            </a:r>
            <a:r>
              <a:rPr lang="en-ZA" sz="2800" dirty="0" smtClean="0">
                <a:solidFill>
                  <a:schemeClr val="accent1">
                    <a:lumMod val="75000"/>
                  </a:schemeClr>
                </a:solidFill>
              </a:rPr>
              <a:t>level - </a:t>
            </a:r>
            <a:r>
              <a:rPr lang="en-ZA" sz="2800" dirty="0">
                <a:solidFill>
                  <a:schemeClr val="accent1">
                    <a:lumMod val="75000"/>
                  </a:schemeClr>
                </a:solidFill>
              </a:rPr>
              <a:t>the </a:t>
            </a:r>
            <a:r>
              <a:rPr lang="en-ZA" sz="2800" dirty="0" smtClean="0">
                <a:solidFill>
                  <a:schemeClr val="accent1">
                    <a:lumMod val="75000"/>
                  </a:schemeClr>
                </a:solidFill>
              </a:rPr>
              <a:t>Head DPCI decide the level on which the </a:t>
            </a:r>
            <a:r>
              <a:rPr lang="en-ZA" sz="2800" dirty="0">
                <a:solidFill>
                  <a:schemeClr val="accent1">
                    <a:lumMod val="75000"/>
                  </a:schemeClr>
                </a:solidFill>
              </a:rPr>
              <a:t>crime shall be investigated </a:t>
            </a:r>
            <a:r>
              <a:rPr lang="en-ZA" sz="2800" dirty="0" smtClean="0">
                <a:solidFill>
                  <a:schemeClr val="accent1">
                    <a:lumMod val="75000"/>
                  </a:schemeClr>
                </a:solidFill>
              </a:rPr>
              <a:t>(national </a:t>
            </a:r>
            <a:r>
              <a:rPr lang="en-ZA" sz="2800" dirty="0">
                <a:solidFill>
                  <a:schemeClr val="accent1">
                    <a:lumMod val="75000"/>
                  </a:schemeClr>
                </a:solidFill>
              </a:rPr>
              <a:t>or </a:t>
            </a:r>
            <a:r>
              <a:rPr lang="en-ZA" sz="2800" dirty="0" smtClean="0">
                <a:solidFill>
                  <a:schemeClr val="accent1">
                    <a:lumMod val="75000"/>
                  </a:schemeClr>
                </a:solidFill>
              </a:rPr>
              <a:t>provincial); </a:t>
            </a:r>
            <a:r>
              <a:rPr lang="en-ZA" sz="2800" dirty="0">
                <a:solidFill>
                  <a:schemeClr val="accent1">
                    <a:lumMod val="75000"/>
                  </a:schemeClr>
                </a:solidFill>
              </a:rPr>
              <a:t>and </a:t>
            </a:r>
            <a:endParaRPr lang="en-ZA" sz="2800" dirty="0" smtClean="0">
              <a:solidFill>
                <a:schemeClr val="accent1">
                  <a:lumMod val="75000"/>
                </a:schemeClr>
              </a:solidFill>
            </a:endParaRPr>
          </a:p>
          <a:p>
            <a:pPr lvl="0">
              <a:defRPr/>
            </a:pPr>
            <a:endParaRPr lang="en-ZA" sz="2000" dirty="0" smtClean="0">
              <a:solidFill>
                <a:schemeClr val="accent1">
                  <a:lumMod val="75000"/>
                </a:schemeClr>
              </a:solidFill>
            </a:endParaRPr>
          </a:p>
          <a:p>
            <a:pPr lvl="0">
              <a:defRPr/>
            </a:pPr>
            <a:r>
              <a:rPr lang="en-ZA" sz="2800" dirty="0">
                <a:solidFill>
                  <a:schemeClr val="accent1">
                    <a:lumMod val="75000"/>
                  </a:schemeClr>
                </a:solidFill>
              </a:rPr>
              <a:t>C</a:t>
            </a:r>
            <a:r>
              <a:rPr lang="en-ZA" sz="2800" dirty="0" smtClean="0">
                <a:solidFill>
                  <a:schemeClr val="accent1">
                    <a:lumMod val="75000"/>
                  </a:schemeClr>
                </a:solidFill>
              </a:rPr>
              <a:t>rimes </a:t>
            </a:r>
            <a:r>
              <a:rPr lang="en-ZA" sz="2800" dirty="0">
                <a:solidFill>
                  <a:schemeClr val="accent1">
                    <a:lumMod val="75000"/>
                  </a:schemeClr>
                </a:solidFill>
              </a:rPr>
              <a:t>in respect of which investigation thereof by members under the command of a Provincial Commissioner will detrimentally hamper the prevention or investigation of national priority offences.</a:t>
            </a:r>
            <a:endParaRPr kumimoji="0" lang="en-GB" sz="2800" b="0" i="0" u="none" strike="noStrike" kern="1200" cap="none" spc="0" normalizeH="0" baseline="0" noProof="0" dirty="0">
              <a:ln>
                <a:noFill/>
              </a:ln>
              <a:solidFill>
                <a:schemeClr val="accent1">
                  <a:lumMod val="75000"/>
                </a:schemeClr>
              </a:solidFill>
              <a:effectLst/>
              <a:uLnTx/>
              <a:uFillTx/>
              <a:latin typeface="Calibri"/>
            </a:endParaRPr>
          </a:p>
        </p:txBody>
      </p:sp>
    </p:spTree>
    <p:extLst>
      <p:ext uri="{BB962C8B-B14F-4D97-AF65-F5344CB8AC3E}">
        <p14:creationId xmlns:p14="http://schemas.microsoft.com/office/powerpoint/2010/main" val="1737545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9930" y="3277254"/>
            <a:ext cx="4126468" cy="1143000"/>
          </a:xfrm>
        </p:spPr>
        <p:txBody>
          <a:bodyPr/>
          <a:lstStyle/>
          <a:p>
            <a:r>
              <a:rPr lang="en-US" dirty="0" smtClean="0">
                <a:solidFill>
                  <a:schemeClr val="tx2"/>
                </a:solidFill>
              </a:rPr>
              <a:t>THANK YOU</a:t>
            </a:r>
            <a:endParaRPr lang="en-US"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261441"/>
            <a:ext cx="9144000" cy="4278094"/>
          </a:xfrm>
          <a:prstGeom prst="rect">
            <a:avLst/>
          </a:prstGeom>
        </p:spPr>
        <p:txBody>
          <a:bodyPr wrap="square">
            <a:spAutoFit/>
          </a:bodyPr>
          <a:lstStyle/>
          <a:p>
            <a:pPr marL="914400" lvl="1" indent="-457200">
              <a:buFont typeface="Arial" panose="020B0604020202020204" pitchFamily="34" charset="0"/>
              <a:buChar char="•"/>
            </a:pPr>
            <a:r>
              <a:rPr lang="en-ZA" sz="2800" dirty="0">
                <a:solidFill>
                  <a:schemeClr val="tx2"/>
                </a:solidFill>
                <a:latin typeface="+mj-lt"/>
                <a:cs typeface="Arial" panose="020B0604020202020204" pitchFamily="34" charset="0"/>
              </a:rPr>
              <a:t>The SAPS derives its mandate from Section 205 of the Constitution of the Republic of South Africa, </a:t>
            </a:r>
            <a:r>
              <a:rPr lang="en-ZA" sz="2800" dirty="0" smtClean="0">
                <a:solidFill>
                  <a:schemeClr val="tx2"/>
                </a:solidFill>
                <a:latin typeface="+mj-lt"/>
                <a:cs typeface="Arial" panose="020B0604020202020204" pitchFamily="34" charset="0"/>
              </a:rPr>
              <a:t>1996.</a:t>
            </a:r>
          </a:p>
          <a:p>
            <a:pPr marL="914400" lvl="1" indent="-457200">
              <a:buFont typeface="Arial" panose="020B0604020202020204" pitchFamily="34" charset="0"/>
              <a:buChar char="•"/>
            </a:pPr>
            <a:endParaRPr lang="en-ZA" sz="2800" dirty="0" smtClean="0">
              <a:solidFill>
                <a:schemeClr val="tx2"/>
              </a:solidFill>
              <a:latin typeface="+mj-lt"/>
              <a:cs typeface="Arial" panose="020B0604020202020204" pitchFamily="34" charset="0"/>
            </a:endParaRPr>
          </a:p>
          <a:p>
            <a:pPr marL="914400" lvl="1" indent="-457200">
              <a:buFont typeface="Arial" panose="020B0604020202020204" pitchFamily="34" charset="0"/>
              <a:buChar char="•"/>
            </a:pPr>
            <a:r>
              <a:rPr lang="en-ZA" sz="2800" dirty="0" smtClean="0">
                <a:solidFill>
                  <a:schemeClr val="tx2"/>
                </a:solidFill>
                <a:latin typeface="+mj-lt"/>
                <a:cs typeface="Arial" panose="020B0604020202020204" pitchFamily="34" charset="0"/>
              </a:rPr>
              <a:t>The </a:t>
            </a:r>
            <a:r>
              <a:rPr lang="en-ZA" sz="2800" dirty="0">
                <a:solidFill>
                  <a:schemeClr val="tx2"/>
                </a:solidFill>
                <a:latin typeface="+mj-lt"/>
                <a:cs typeface="Arial" panose="020B0604020202020204" pitchFamily="34" charset="0"/>
              </a:rPr>
              <a:t>objects of policing are to -</a:t>
            </a:r>
          </a:p>
          <a:p>
            <a:pPr marL="1828800" lvl="3" indent="-457200">
              <a:buFont typeface="Wingdings" panose="05000000000000000000" pitchFamily="2" charset="2"/>
              <a:buChar char="Ø"/>
            </a:pPr>
            <a:r>
              <a:rPr lang="en-ZA" sz="2800" dirty="0" smtClean="0">
                <a:solidFill>
                  <a:schemeClr val="tx2"/>
                </a:solidFill>
                <a:latin typeface="+mj-lt"/>
                <a:cs typeface="Arial" panose="020B0604020202020204" pitchFamily="34" charset="0"/>
              </a:rPr>
              <a:t>prevent</a:t>
            </a:r>
            <a:r>
              <a:rPr lang="en-ZA" sz="2800" dirty="0">
                <a:solidFill>
                  <a:schemeClr val="tx2"/>
                </a:solidFill>
                <a:latin typeface="+mj-lt"/>
                <a:cs typeface="Arial" panose="020B0604020202020204" pitchFamily="34" charset="0"/>
              </a:rPr>
              <a:t>, combat and investigate crime;</a:t>
            </a:r>
          </a:p>
          <a:p>
            <a:pPr marL="1828800" lvl="3" indent="-457200">
              <a:buFont typeface="Wingdings" panose="05000000000000000000" pitchFamily="2" charset="2"/>
              <a:buChar char="Ø"/>
            </a:pPr>
            <a:r>
              <a:rPr lang="en-ZA" sz="2800" dirty="0" smtClean="0">
                <a:solidFill>
                  <a:schemeClr val="tx2"/>
                </a:solidFill>
                <a:latin typeface="+mj-lt"/>
                <a:cs typeface="Arial" panose="020B0604020202020204" pitchFamily="34" charset="0"/>
              </a:rPr>
              <a:t>maintain </a:t>
            </a:r>
            <a:r>
              <a:rPr lang="en-ZA" sz="2800" dirty="0">
                <a:solidFill>
                  <a:schemeClr val="tx2"/>
                </a:solidFill>
                <a:latin typeface="+mj-lt"/>
                <a:cs typeface="Arial" panose="020B0604020202020204" pitchFamily="34" charset="0"/>
              </a:rPr>
              <a:t>public order;</a:t>
            </a:r>
          </a:p>
          <a:p>
            <a:pPr marL="1828800" lvl="3" indent="-457200">
              <a:buFont typeface="Wingdings" panose="05000000000000000000" pitchFamily="2" charset="2"/>
              <a:buChar char="Ø"/>
            </a:pPr>
            <a:r>
              <a:rPr lang="en-ZA" sz="2800" dirty="0" smtClean="0">
                <a:solidFill>
                  <a:schemeClr val="tx2"/>
                </a:solidFill>
                <a:latin typeface="+mj-lt"/>
                <a:cs typeface="Arial" panose="020B0604020202020204" pitchFamily="34" charset="0"/>
              </a:rPr>
              <a:t>protect </a:t>
            </a:r>
            <a:r>
              <a:rPr lang="en-ZA" sz="2800" dirty="0">
                <a:solidFill>
                  <a:schemeClr val="tx2"/>
                </a:solidFill>
                <a:latin typeface="+mj-lt"/>
                <a:cs typeface="Arial" panose="020B0604020202020204" pitchFamily="34" charset="0"/>
              </a:rPr>
              <a:t>and secure the inhabitants of the Republic and their property; and</a:t>
            </a:r>
          </a:p>
          <a:p>
            <a:pPr marL="1828800" lvl="3" indent="-457200">
              <a:buFont typeface="Wingdings" panose="05000000000000000000" pitchFamily="2" charset="2"/>
              <a:buChar char="Ø"/>
            </a:pPr>
            <a:r>
              <a:rPr lang="en-ZA" sz="2800" dirty="0" smtClean="0">
                <a:solidFill>
                  <a:schemeClr val="tx2"/>
                </a:solidFill>
                <a:latin typeface="+mj-lt"/>
                <a:cs typeface="Arial" panose="020B0604020202020204" pitchFamily="34" charset="0"/>
              </a:rPr>
              <a:t>uphold </a:t>
            </a:r>
            <a:r>
              <a:rPr lang="en-ZA" sz="2800" dirty="0">
                <a:solidFill>
                  <a:schemeClr val="tx2"/>
                </a:solidFill>
                <a:latin typeface="+mj-lt"/>
                <a:cs typeface="Arial" panose="020B0604020202020204" pitchFamily="34" charset="0"/>
              </a:rPr>
              <a:t>and enforce the law.</a:t>
            </a:r>
          </a:p>
          <a:p>
            <a:pPr marL="457200" indent="-457200">
              <a:buFont typeface="Arial" panose="020B0604020202020204" pitchFamily="34" charset="0"/>
              <a:buChar char="•"/>
            </a:pPr>
            <a:endParaRPr lang="en-ZA" sz="2000" dirty="0">
              <a:solidFill>
                <a:schemeClr val="tx2"/>
              </a:solidFill>
              <a:latin typeface="+mj-lt"/>
              <a:cs typeface="Arial" panose="020B0604020202020204" pitchFamily="34" charset="0"/>
            </a:endParaRPr>
          </a:p>
        </p:txBody>
      </p:sp>
      <p:sp>
        <p:nvSpPr>
          <p:cNvPr id="9" name="Title 3"/>
          <p:cNvSpPr>
            <a:spLocks noGrp="1"/>
          </p:cNvSpPr>
          <p:nvPr>
            <p:ph type="ctrTitle"/>
          </p:nvPr>
        </p:nvSpPr>
        <p:spPr>
          <a:xfrm>
            <a:off x="824035" y="103681"/>
            <a:ext cx="7772400" cy="1157760"/>
          </a:xfrm>
        </p:spPr>
        <p:txBody>
          <a:bodyPr>
            <a:normAutofit/>
          </a:bodyPr>
          <a:lstStyle/>
          <a:p>
            <a:r>
              <a:rPr lang="en-ZA" sz="3200" b="1" dirty="0" smtClean="0">
                <a:solidFill>
                  <a:srgbClr val="1F497D"/>
                </a:solidFill>
              </a:rPr>
              <a:t>South African Police Service</a:t>
            </a:r>
            <a:endParaRPr lang="en-US" dirty="0">
              <a:solidFill>
                <a:schemeClr val="tx2"/>
              </a:solidFill>
            </a:endParaRPr>
          </a:p>
        </p:txBody>
      </p:sp>
    </p:spTree>
    <p:extLst>
      <p:ext uri="{BB962C8B-B14F-4D97-AF65-F5344CB8AC3E}">
        <p14:creationId xmlns:p14="http://schemas.microsoft.com/office/powerpoint/2010/main" val="1911345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78224" y="1261441"/>
            <a:ext cx="8122023" cy="5201424"/>
          </a:xfrm>
          <a:prstGeom prst="rect">
            <a:avLst/>
          </a:prstGeom>
        </p:spPr>
        <p:txBody>
          <a:bodyPr wrap="square">
            <a:spAutoFit/>
          </a:bodyPr>
          <a:lstStyle/>
          <a:p>
            <a:pPr marL="457200" indent="-457200">
              <a:buFont typeface="Arial" panose="020B0604020202020204" pitchFamily="34" charset="0"/>
              <a:buChar char="•"/>
            </a:pPr>
            <a:r>
              <a:rPr lang="en-ZA" sz="2800" b="1" dirty="0" smtClean="0">
                <a:solidFill>
                  <a:schemeClr val="tx2"/>
                </a:solidFill>
                <a:latin typeface="+mj-lt"/>
                <a:cs typeface="Arial" panose="020B0604020202020204" pitchFamily="34" charset="0"/>
              </a:rPr>
              <a:t>Vision </a:t>
            </a:r>
            <a:endParaRPr lang="en-ZA" sz="2800" b="1" dirty="0">
              <a:solidFill>
                <a:schemeClr val="tx2"/>
              </a:solidFill>
              <a:latin typeface="+mj-lt"/>
              <a:cs typeface="Arial" panose="020B0604020202020204" pitchFamily="34" charset="0"/>
            </a:endParaRPr>
          </a:p>
          <a:p>
            <a:pPr lvl="1"/>
            <a:r>
              <a:rPr lang="en-ZA" sz="2400" dirty="0">
                <a:solidFill>
                  <a:schemeClr val="tx2"/>
                </a:solidFill>
                <a:latin typeface="+mj-lt"/>
                <a:cs typeface="Arial" panose="020B0604020202020204" pitchFamily="34" charset="0"/>
              </a:rPr>
              <a:t>To create a safe and secure environment for all people in South Africa</a:t>
            </a:r>
            <a:r>
              <a:rPr lang="en-ZA" sz="2400" dirty="0" smtClean="0">
                <a:solidFill>
                  <a:schemeClr val="tx2"/>
                </a:solidFill>
                <a:latin typeface="+mj-lt"/>
                <a:cs typeface="Arial" panose="020B0604020202020204" pitchFamily="34" charset="0"/>
              </a:rPr>
              <a:t>.</a:t>
            </a:r>
          </a:p>
          <a:p>
            <a:pPr lvl="1"/>
            <a:r>
              <a:rPr lang="en-ZA" sz="2400" dirty="0" smtClean="0">
                <a:solidFill>
                  <a:schemeClr val="tx2"/>
                </a:solidFill>
                <a:latin typeface="+mj-lt"/>
                <a:cs typeface="Arial" panose="020B0604020202020204" pitchFamily="34" charset="0"/>
              </a:rPr>
              <a:t> </a:t>
            </a:r>
            <a:endParaRPr lang="en-ZA" sz="2400" dirty="0">
              <a:solidFill>
                <a:schemeClr val="tx2"/>
              </a:solidFill>
              <a:latin typeface="+mj-lt"/>
              <a:cs typeface="Arial" panose="020B0604020202020204" pitchFamily="34" charset="0"/>
            </a:endParaRPr>
          </a:p>
          <a:p>
            <a:pPr marL="457200" indent="-457200">
              <a:buFont typeface="Arial" panose="020B0604020202020204" pitchFamily="34" charset="0"/>
              <a:buChar char="•"/>
            </a:pPr>
            <a:r>
              <a:rPr lang="en-ZA" sz="2800" b="1" dirty="0" smtClean="0">
                <a:solidFill>
                  <a:schemeClr val="tx2"/>
                </a:solidFill>
                <a:latin typeface="+mj-lt"/>
                <a:cs typeface="Arial" panose="020B0604020202020204" pitchFamily="34" charset="0"/>
              </a:rPr>
              <a:t>Mission</a:t>
            </a:r>
            <a:r>
              <a:rPr lang="en-ZA" sz="2800" dirty="0" smtClean="0">
                <a:solidFill>
                  <a:schemeClr val="tx2"/>
                </a:solidFill>
                <a:latin typeface="+mj-lt"/>
                <a:cs typeface="Arial" panose="020B0604020202020204" pitchFamily="34" charset="0"/>
              </a:rPr>
              <a:t> </a:t>
            </a:r>
            <a:endParaRPr lang="en-ZA" sz="2800" dirty="0">
              <a:solidFill>
                <a:schemeClr val="tx2"/>
              </a:solidFill>
              <a:latin typeface="+mj-lt"/>
              <a:cs typeface="Arial" panose="020B0604020202020204" pitchFamily="34" charset="0"/>
            </a:endParaRPr>
          </a:p>
          <a:p>
            <a:pPr marL="800100" lvl="1" indent="-342900">
              <a:buFont typeface="Arial" panose="020B0604020202020204" pitchFamily="34" charset="0"/>
              <a:buChar char="•"/>
            </a:pPr>
            <a:r>
              <a:rPr lang="en-ZA" sz="2400" dirty="0">
                <a:solidFill>
                  <a:schemeClr val="tx2"/>
                </a:solidFill>
                <a:latin typeface="+mj-lt"/>
                <a:cs typeface="Arial" panose="020B0604020202020204" pitchFamily="34" charset="0"/>
              </a:rPr>
              <a:t>To prevent and combat crime that may threaten the safety and security of any community; </a:t>
            </a:r>
            <a:endParaRPr lang="en-ZA" sz="2400" dirty="0" smtClean="0">
              <a:solidFill>
                <a:schemeClr val="tx2"/>
              </a:solidFill>
              <a:latin typeface="+mj-lt"/>
              <a:cs typeface="Arial" panose="020B0604020202020204" pitchFamily="34" charset="0"/>
            </a:endParaRPr>
          </a:p>
          <a:p>
            <a:pPr marL="800100" lvl="1" indent="-342900">
              <a:buFont typeface="Arial" panose="020B0604020202020204" pitchFamily="34" charset="0"/>
              <a:buChar char="•"/>
            </a:pPr>
            <a:endParaRPr lang="en-ZA" sz="2000" dirty="0">
              <a:solidFill>
                <a:schemeClr val="tx2"/>
              </a:solidFill>
              <a:latin typeface="+mj-lt"/>
              <a:cs typeface="Arial" panose="020B0604020202020204" pitchFamily="34" charset="0"/>
            </a:endParaRPr>
          </a:p>
          <a:p>
            <a:pPr marL="800100" lvl="1" indent="-342900">
              <a:buFont typeface="Arial" panose="020B0604020202020204" pitchFamily="34" charset="0"/>
              <a:buChar char="•"/>
            </a:pPr>
            <a:r>
              <a:rPr lang="en-ZA" sz="2400" dirty="0">
                <a:solidFill>
                  <a:schemeClr val="tx2"/>
                </a:solidFill>
                <a:latin typeface="+mj-lt"/>
                <a:cs typeface="Arial" panose="020B0604020202020204" pitchFamily="34" charset="0"/>
              </a:rPr>
              <a:t>Investigate any crimes threatening the safety and security of any community; </a:t>
            </a:r>
            <a:endParaRPr lang="en-ZA" sz="2400" dirty="0" smtClean="0">
              <a:solidFill>
                <a:schemeClr val="tx2"/>
              </a:solidFill>
              <a:latin typeface="+mj-lt"/>
              <a:cs typeface="Arial" panose="020B0604020202020204" pitchFamily="34" charset="0"/>
            </a:endParaRPr>
          </a:p>
          <a:p>
            <a:pPr marL="800100" lvl="1" indent="-342900">
              <a:buFont typeface="Arial" panose="020B0604020202020204" pitchFamily="34" charset="0"/>
              <a:buChar char="•"/>
            </a:pPr>
            <a:endParaRPr lang="en-ZA" sz="2000" dirty="0">
              <a:solidFill>
                <a:schemeClr val="tx2"/>
              </a:solidFill>
              <a:latin typeface="+mj-lt"/>
              <a:cs typeface="Arial" panose="020B0604020202020204" pitchFamily="34" charset="0"/>
            </a:endParaRPr>
          </a:p>
          <a:p>
            <a:pPr marL="800100" lvl="1" indent="-342900">
              <a:buFont typeface="Arial" panose="020B0604020202020204" pitchFamily="34" charset="0"/>
              <a:buChar char="•"/>
            </a:pPr>
            <a:r>
              <a:rPr lang="en-ZA" sz="2400" dirty="0">
                <a:solidFill>
                  <a:schemeClr val="tx2"/>
                </a:solidFill>
                <a:latin typeface="+mj-lt"/>
                <a:cs typeface="Arial" panose="020B0604020202020204" pitchFamily="34" charset="0"/>
              </a:rPr>
              <a:t>Ensure that offenders are brought to justice; and </a:t>
            </a:r>
            <a:endParaRPr lang="en-ZA" sz="2400" dirty="0" smtClean="0">
              <a:solidFill>
                <a:schemeClr val="tx2"/>
              </a:solidFill>
              <a:latin typeface="+mj-lt"/>
              <a:cs typeface="Arial" panose="020B0604020202020204" pitchFamily="34" charset="0"/>
            </a:endParaRPr>
          </a:p>
          <a:p>
            <a:pPr marL="800100" lvl="1" indent="-342900">
              <a:buFont typeface="Arial" panose="020B0604020202020204" pitchFamily="34" charset="0"/>
              <a:buChar char="•"/>
            </a:pPr>
            <a:endParaRPr lang="en-ZA" sz="2000" dirty="0">
              <a:solidFill>
                <a:schemeClr val="tx2"/>
              </a:solidFill>
              <a:latin typeface="+mj-lt"/>
              <a:cs typeface="Arial" panose="020B0604020202020204" pitchFamily="34" charset="0"/>
            </a:endParaRPr>
          </a:p>
          <a:p>
            <a:pPr marL="800100" lvl="1" indent="-342900">
              <a:buFont typeface="Arial" panose="020B0604020202020204" pitchFamily="34" charset="0"/>
              <a:buChar char="•"/>
            </a:pPr>
            <a:r>
              <a:rPr lang="en-ZA" sz="2400" dirty="0">
                <a:solidFill>
                  <a:schemeClr val="tx2"/>
                </a:solidFill>
                <a:latin typeface="+mj-lt"/>
                <a:cs typeface="Arial" panose="020B0604020202020204" pitchFamily="34" charset="0"/>
              </a:rPr>
              <a:t>Participate in efforts to address the causes of crime. </a:t>
            </a:r>
          </a:p>
        </p:txBody>
      </p:sp>
      <p:sp>
        <p:nvSpPr>
          <p:cNvPr id="9" name="Title 3"/>
          <p:cNvSpPr>
            <a:spLocks noGrp="1"/>
          </p:cNvSpPr>
          <p:nvPr>
            <p:ph type="ctrTitle"/>
          </p:nvPr>
        </p:nvSpPr>
        <p:spPr>
          <a:xfrm>
            <a:off x="824035" y="103681"/>
            <a:ext cx="7772400" cy="1157760"/>
          </a:xfrm>
        </p:spPr>
        <p:txBody>
          <a:bodyPr>
            <a:normAutofit/>
          </a:bodyPr>
          <a:lstStyle/>
          <a:p>
            <a:r>
              <a:rPr lang="en-ZA" sz="3200" b="1" dirty="0" smtClean="0">
                <a:solidFill>
                  <a:srgbClr val="1F497D"/>
                </a:solidFill>
              </a:rPr>
              <a:t>South African Police Service</a:t>
            </a:r>
            <a:endParaRPr lang="en-US" dirty="0">
              <a:solidFill>
                <a:schemeClr val="tx2"/>
              </a:solidFill>
            </a:endParaRPr>
          </a:p>
        </p:txBody>
      </p:sp>
    </p:spTree>
    <p:extLst>
      <p:ext uri="{BB962C8B-B14F-4D97-AF65-F5344CB8AC3E}">
        <p14:creationId xmlns:p14="http://schemas.microsoft.com/office/powerpoint/2010/main" val="42081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74072" y="1346244"/>
            <a:ext cx="8769927" cy="4401205"/>
          </a:xfrm>
          <a:prstGeom prst="rect">
            <a:avLst/>
          </a:prstGeom>
        </p:spPr>
        <p:txBody>
          <a:bodyPr wrap="square">
            <a:spAutoFit/>
          </a:bodyPr>
          <a:lstStyle/>
          <a:p>
            <a:pPr marL="457200" indent="-457200">
              <a:buFont typeface="Arial" panose="020B0604020202020204" pitchFamily="34" charset="0"/>
              <a:buChar char="•"/>
            </a:pPr>
            <a:r>
              <a:rPr lang="en-ZA" sz="2800" dirty="0" smtClean="0">
                <a:solidFill>
                  <a:schemeClr val="tx2"/>
                </a:solidFill>
                <a:latin typeface="+mj-lt"/>
                <a:cs typeface="Arial" panose="020B0604020202020204" pitchFamily="34" charset="0"/>
              </a:rPr>
              <a:t>The </a:t>
            </a:r>
            <a:r>
              <a:rPr lang="en-ZA" sz="2800" dirty="0">
                <a:solidFill>
                  <a:schemeClr val="tx2"/>
                </a:solidFill>
                <a:latin typeface="+mj-lt"/>
                <a:cs typeface="Arial" panose="020B0604020202020204" pitchFamily="34" charset="0"/>
              </a:rPr>
              <a:t>law upheld and enforced, to underpin the stamping (asserting) of the authority of the </a:t>
            </a:r>
            <a:r>
              <a:rPr lang="en-ZA" sz="2800" dirty="0" smtClean="0">
                <a:solidFill>
                  <a:schemeClr val="tx2"/>
                </a:solidFill>
                <a:latin typeface="+mj-lt"/>
                <a:cs typeface="Arial" panose="020B0604020202020204" pitchFamily="34" charset="0"/>
              </a:rPr>
              <a:t>State</a:t>
            </a:r>
          </a:p>
          <a:p>
            <a:pPr marL="457200" indent="-457200">
              <a:buFont typeface="Arial" panose="020B0604020202020204" pitchFamily="34" charset="0"/>
              <a:buChar char="•"/>
            </a:pPr>
            <a:endParaRPr lang="en-ZA" sz="2800" dirty="0">
              <a:solidFill>
                <a:schemeClr val="tx2"/>
              </a:solidFill>
              <a:latin typeface="+mj-lt"/>
              <a:cs typeface="Arial" panose="020B0604020202020204" pitchFamily="34" charset="0"/>
            </a:endParaRPr>
          </a:p>
          <a:p>
            <a:pPr marL="457200" indent="-457200">
              <a:buFont typeface="Arial" panose="020B0604020202020204" pitchFamily="34" charset="0"/>
              <a:buChar char="•"/>
            </a:pPr>
            <a:r>
              <a:rPr lang="en-ZA" sz="2800" dirty="0" smtClean="0">
                <a:solidFill>
                  <a:schemeClr val="tx2"/>
                </a:solidFill>
                <a:latin typeface="+mj-lt"/>
                <a:cs typeface="Arial" panose="020B0604020202020204" pitchFamily="34" charset="0"/>
              </a:rPr>
              <a:t>Thorough </a:t>
            </a:r>
            <a:r>
              <a:rPr lang="en-ZA" sz="2800" dirty="0">
                <a:solidFill>
                  <a:schemeClr val="tx2"/>
                </a:solidFill>
                <a:latin typeface="+mj-lt"/>
                <a:cs typeface="Arial" panose="020B0604020202020204" pitchFamily="34" charset="0"/>
              </a:rPr>
              <a:t>and responsive investigation of </a:t>
            </a:r>
            <a:r>
              <a:rPr lang="en-ZA" sz="2800" dirty="0" smtClean="0">
                <a:solidFill>
                  <a:schemeClr val="tx2"/>
                </a:solidFill>
                <a:latin typeface="+mj-lt"/>
                <a:cs typeface="Arial" panose="020B0604020202020204" pitchFamily="34" charset="0"/>
              </a:rPr>
              <a:t>crime</a:t>
            </a:r>
          </a:p>
          <a:p>
            <a:pPr marL="457200" indent="-457200">
              <a:buFont typeface="Arial" panose="020B0604020202020204" pitchFamily="34" charset="0"/>
              <a:buChar char="•"/>
            </a:pPr>
            <a:endParaRPr lang="en-ZA" sz="2800" dirty="0">
              <a:solidFill>
                <a:schemeClr val="tx2"/>
              </a:solidFill>
              <a:latin typeface="+mj-lt"/>
              <a:cs typeface="Arial" panose="020B0604020202020204" pitchFamily="34" charset="0"/>
            </a:endParaRPr>
          </a:p>
          <a:p>
            <a:pPr marL="457200" indent="-457200">
              <a:buFont typeface="Arial" panose="020B0604020202020204" pitchFamily="34" charset="0"/>
              <a:buChar char="•"/>
            </a:pPr>
            <a:r>
              <a:rPr lang="en-ZA" sz="2800" dirty="0" smtClean="0">
                <a:solidFill>
                  <a:schemeClr val="tx2"/>
                </a:solidFill>
                <a:latin typeface="+mj-lt"/>
                <a:cs typeface="Arial" panose="020B0604020202020204" pitchFamily="34" charset="0"/>
              </a:rPr>
              <a:t>Intelligence-led policing</a:t>
            </a:r>
          </a:p>
          <a:p>
            <a:pPr marL="457200" indent="-457200">
              <a:buFont typeface="Arial" panose="020B0604020202020204" pitchFamily="34" charset="0"/>
              <a:buChar char="•"/>
            </a:pPr>
            <a:endParaRPr lang="en-ZA" sz="2800" dirty="0">
              <a:solidFill>
                <a:schemeClr val="tx2"/>
              </a:solidFill>
              <a:latin typeface="+mj-lt"/>
              <a:cs typeface="Arial" panose="020B0604020202020204" pitchFamily="34" charset="0"/>
            </a:endParaRPr>
          </a:p>
          <a:p>
            <a:pPr marL="457200" indent="-457200">
              <a:buFont typeface="Arial" panose="020B0604020202020204" pitchFamily="34" charset="0"/>
              <a:buChar char="•"/>
            </a:pPr>
            <a:r>
              <a:rPr lang="en-ZA" sz="2800" dirty="0" smtClean="0">
                <a:solidFill>
                  <a:schemeClr val="tx2"/>
                </a:solidFill>
                <a:latin typeface="+mj-lt"/>
                <a:cs typeface="Arial" panose="020B0604020202020204" pitchFamily="34" charset="0"/>
              </a:rPr>
              <a:t>Collaborative </a:t>
            </a:r>
            <a:r>
              <a:rPr lang="en-ZA" sz="2800" dirty="0">
                <a:solidFill>
                  <a:schemeClr val="tx2"/>
                </a:solidFill>
                <a:latin typeface="+mj-lt"/>
                <a:cs typeface="Arial" panose="020B0604020202020204" pitchFamily="34" charset="0"/>
              </a:rPr>
              <a:t>and consultative approach to </a:t>
            </a:r>
            <a:r>
              <a:rPr lang="en-ZA" sz="2800" dirty="0" smtClean="0">
                <a:solidFill>
                  <a:schemeClr val="tx2"/>
                </a:solidFill>
                <a:latin typeface="+mj-lt"/>
                <a:cs typeface="Arial" panose="020B0604020202020204" pitchFamily="34" charset="0"/>
              </a:rPr>
              <a:t>policing</a:t>
            </a:r>
          </a:p>
          <a:p>
            <a:pPr marL="457200" indent="-457200">
              <a:buFont typeface="Arial" panose="020B0604020202020204" pitchFamily="34" charset="0"/>
              <a:buChar char="•"/>
            </a:pPr>
            <a:endParaRPr lang="en-ZA" sz="2800" dirty="0">
              <a:solidFill>
                <a:schemeClr val="tx2"/>
              </a:solidFill>
              <a:latin typeface="+mj-lt"/>
              <a:cs typeface="Arial" panose="020B0604020202020204" pitchFamily="34" charset="0"/>
            </a:endParaRPr>
          </a:p>
          <a:p>
            <a:pPr marL="457200" indent="-457200">
              <a:buFont typeface="Arial" panose="020B0604020202020204" pitchFamily="34" charset="0"/>
              <a:buChar char="•"/>
            </a:pPr>
            <a:r>
              <a:rPr lang="en-ZA" sz="2800" dirty="0" smtClean="0">
                <a:solidFill>
                  <a:schemeClr val="tx2"/>
                </a:solidFill>
                <a:latin typeface="+mj-lt"/>
                <a:cs typeface="Arial" panose="020B0604020202020204" pitchFamily="34" charset="0"/>
              </a:rPr>
              <a:t> </a:t>
            </a:r>
            <a:r>
              <a:rPr lang="en-ZA" sz="2800" dirty="0">
                <a:solidFill>
                  <a:schemeClr val="tx2"/>
                </a:solidFill>
                <a:latin typeface="+mj-lt"/>
                <a:cs typeface="Arial" panose="020B0604020202020204" pitchFamily="34" charset="0"/>
              </a:rPr>
              <a:t>A professional and capable SAPS</a:t>
            </a:r>
          </a:p>
        </p:txBody>
      </p:sp>
      <p:sp>
        <p:nvSpPr>
          <p:cNvPr id="9" name="Title 3"/>
          <p:cNvSpPr>
            <a:spLocks noGrp="1"/>
          </p:cNvSpPr>
          <p:nvPr>
            <p:ph type="ctrTitle"/>
          </p:nvPr>
        </p:nvSpPr>
        <p:spPr>
          <a:xfrm>
            <a:off x="824035" y="103681"/>
            <a:ext cx="7772400" cy="1157760"/>
          </a:xfrm>
        </p:spPr>
        <p:txBody>
          <a:bodyPr>
            <a:normAutofit/>
          </a:bodyPr>
          <a:lstStyle/>
          <a:p>
            <a:r>
              <a:rPr lang="en-ZA" sz="3200" b="1" dirty="0" smtClean="0">
                <a:solidFill>
                  <a:srgbClr val="1F497D"/>
                </a:solidFill>
              </a:rPr>
              <a:t>South African Police Service Strategic Outcomes (2020-2025)</a:t>
            </a:r>
            <a:endParaRPr lang="en-US" dirty="0">
              <a:solidFill>
                <a:schemeClr val="tx2"/>
              </a:solidFill>
            </a:endParaRPr>
          </a:p>
        </p:txBody>
      </p:sp>
    </p:spTree>
    <p:extLst>
      <p:ext uri="{BB962C8B-B14F-4D97-AF65-F5344CB8AC3E}">
        <p14:creationId xmlns:p14="http://schemas.microsoft.com/office/powerpoint/2010/main" val="143617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824035" y="103681"/>
            <a:ext cx="7772400" cy="1157760"/>
          </a:xfrm>
        </p:spPr>
        <p:txBody>
          <a:bodyPr>
            <a:normAutofit/>
          </a:bodyPr>
          <a:lstStyle/>
          <a:p>
            <a:r>
              <a:rPr lang="en-ZA" sz="3200" b="1" dirty="0" smtClean="0">
                <a:solidFill>
                  <a:srgbClr val="1F497D"/>
                </a:solidFill>
              </a:rPr>
              <a:t>Basic Policing Model</a:t>
            </a:r>
            <a:endParaRPr lang="en-US" dirty="0">
              <a:solidFill>
                <a:schemeClr val="tx2"/>
              </a:solidFill>
            </a:endParaRPr>
          </a:p>
        </p:txBody>
      </p:sp>
      <p:pic>
        <p:nvPicPr>
          <p:cNvPr id="2" name="Picture 1"/>
          <p:cNvPicPr>
            <a:picLocks noChangeAspect="1"/>
          </p:cNvPicPr>
          <p:nvPr/>
        </p:nvPicPr>
        <p:blipFill>
          <a:blip r:embed="rId4"/>
          <a:stretch>
            <a:fillRect/>
          </a:stretch>
        </p:blipFill>
        <p:spPr>
          <a:xfrm>
            <a:off x="1" y="1258000"/>
            <a:ext cx="9144000" cy="5514951"/>
          </a:xfrm>
          <a:prstGeom prst="rect">
            <a:avLst/>
          </a:prstGeom>
        </p:spPr>
      </p:pic>
    </p:spTree>
    <p:extLst>
      <p:ext uri="{BB962C8B-B14F-4D97-AF65-F5344CB8AC3E}">
        <p14:creationId xmlns:p14="http://schemas.microsoft.com/office/powerpoint/2010/main" val="203802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9733" y="3303449"/>
            <a:ext cx="5504267" cy="1302155"/>
          </a:xfrm>
        </p:spPr>
        <p:txBody>
          <a:bodyPr>
            <a:normAutofit fontScale="92500" lnSpcReduction="20000"/>
          </a:bodyPr>
          <a:lstStyle/>
          <a:p>
            <a:pPr marL="0" indent="0" algn="ctr">
              <a:buNone/>
            </a:pPr>
            <a:r>
              <a:rPr lang="en-US" b="1" dirty="0" smtClean="0">
                <a:solidFill>
                  <a:srgbClr val="1F497D"/>
                </a:solidFill>
                <a:ea typeface="+mj-ea"/>
                <a:cs typeface="+mj-cs"/>
              </a:rPr>
              <a:t>SECTION 2</a:t>
            </a:r>
          </a:p>
          <a:p>
            <a:pPr marL="0" indent="0" algn="ctr">
              <a:buNone/>
            </a:pPr>
            <a:r>
              <a:rPr lang="en-ZA" b="1" dirty="0">
                <a:solidFill>
                  <a:srgbClr val="1F497D"/>
                </a:solidFill>
                <a:ea typeface="+mj-ea"/>
                <a:cs typeface="+mj-cs"/>
              </a:rPr>
              <a:t>Organisation of SAPS </a:t>
            </a:r>
            <a:r>
              <a:rPr lang="en-US" b="1" dirty="0">
                <a:solidFill>
                  <a:srgbClr val="7030A0"/>
                </a:solidFill>
              </a:rPr>
              <a:t/>
            </a:r>
            <a:br>
              <a:rPr lang="en-US" b="1" dirty="0">
                <a:solidFill>
                  <a:srgbClr val="7030A0"/>
                </a:solidFill>
              </a:rPr>
            </a:br>
            <a:endParaRPr lang="en-ZA" b="1" dirty="0">
              <a:solidFill>
                <a:srgbClr val="7030A0"/>
              </a:solidFill>
            </a:endParaRPr>
          </a:p>
        </p:txBody>
      </p:sp>
    </p:spTree>
    <p:extLst>
      <p:ext uri="{BB962C8B-B14F-4D97-AF65-F5344CB8AC3E}">
        <p14:creationId xmlns:p14="http://schemas.microsoft.com/office/powerpoint/2010/main" val="1619445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831273" y="238947"/>
            <a:ext cx="7169728" cy="929808"/>
          </a:xfrm>
          <a:prstGeom prst="rect">
            <a:avLst/>
          </a:prstGeom>
        </p:spPr>
      </p:pic>
      <p:pic>
        <p:nvPicPr>
          <p:cNvPr id="5" name="Picture 4"/>
          <p:cNvPicPr>
            <a:picLocks noChangeAspect="1"/>
          </p:cNvPicPr>
          <p:nvPr/>
        </p:nvPicPr>
        <p:blipFill>
          <a:blip r:embed="rId5"/>
          <a:stretch>
            <a:fillRect/>
          </a:stretch>
        </p:blipFill>
        <p:spPr>
          <a:xfrm>
            <a:off x="981635" y="1168755"/>
            <a:ext cx="6811547" cy="5689245"/>
          </a:xfrm>
          <a:prstGeom prst="rect">
            <a:avLst/>
          </a:prstGeom>
          <a:ln>
            <a:solidFill>
              <a:schemeClr val="accent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8987</TotalTime>
  <Words>1417</Words>
  <Application>Microsoft Office PowerPoint</Application>
  <PresentationFormat>On-screen Show (4:3)</PresentationFormat>
  <Paragraphs>212</Paragraphs>
  <Slides>35</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Wingdings</vt:lpstr>
      <vt:lpstr>Office Theme</vt:lpstr>
      <vt:lpstr>1_Office Theme</vt:lpstr>
      <vt:lpstr>PowerPoint Presentation</vt:lpstr>
      <vt:lpstr>TABLE OF CONTENTS</vt:lpstr>
      <vt:lpstr>PowerPoint Presentation</vt:lpstr>
      <vt:lpstr>South African Police Service</vt:lpstr>
      <vt:lpstr>South African Police Service</vt:lpstr>
      <vt:lpstr>South African Police Service Strategic Outcomes (2020-2025)</vt:lpstr>
      <vt:lpstr>Basic Policing Model</vt:lpstr>
      <vt:lpstr>PowerPoint Presentation</vt:lpstr>
      <vt:lpstr>PowerPoint Presentation</vt:lpstr>
      <vt:lpstr>SAPS Organisational Structure</vt:lpstr>
      <vt:lpstr>SAPS Divisions: Visible policing and Detective Services</vt:lpstr>
      <vt:lpstr>PowerPoint Presentation</vt:lpstr>
      <vt:lpstr>SAPS Division: Detective Services  Mandate</vt:lpstr>
      <vt:lpstr>SAPS Division: Detective Services  Mandate</vt:lpstr>
      <vt:lpstr>SAPS Division: Detective Services  Mandate</vt:lpstr>
      <vt:lpstr>PowerPoint Presentation</vt:lpstr>
      <vt:lpstr>DPCI Mandate</vt:lpstr>
      <vt:lpstr>DPCI Mandate</vt:lpstr>
      <vt:lpstr>DPCI Mandate</vt:lpstr>
      <vt:lpstr>DPCI Mandate</vt:lpstr>
      <vt:lpstr>DPCI Mandate: Endangered Species</vt:lpstr>
      <vt:lpstr>DPCI Mandate: Endangered Species</vt:lpstr>
      <vt:lpstr>PowerPoint Presentation</vt:lpstr>
      <vt:lpstr>Crime Statistics</vt:lpstr>
      <vt:lpstr>PowerPoint Presentation</vt:lpstr>
      <vt:lpstr>Priority Crime Defined</vt:lpstr>
      <vt:lpstr>Regulation of determination of Priority Crimes</vt:lpstr>
      <vt:lpstr>Regulation of determination of Priority Crimes</vt:lpstr>
      <vt:lpstr>OFFENCES THAT MAY BE ADDRESSED BY  THE DIRECTORATE</vt:lpstr>
      <vt:lpstr>Regulation of determination of Priority Crimes Coordination by Cabinet.</vt:lpstr>
      <vt:lpstr>Regulation of determination of Priority Crimes</vt:lpstr>
      <vt:lpstr>Practical Considerations</vt:lpstr>
      <vt:lpstr>Regulation of determination of Priority Crimes</vt:lpstr>
      <vt:lpstr>Regulation of determination of Priority Crimes</vt:lpstr>
      <vt:lpstr>THANK YOU</vt:lpstr>
    </vt:vector>
  </TitlesOfParts>
  <Company>saps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sapss707777</dc:creator>
  <cp:lastModifiedBy>Schwartz Kobus - Brig</cp:lastModifiedBy>
  <cp:revision>116</cp:revision>
  <dcterms:created xsi:type="dcterms:W3CDTF">2018-12-13T11:45:15Z</dcterms:created>
  <dcterms:modified xsi:type="dcterms:W3CDTF">2020-03-05T08:58:58Z</dcterms:modified>
</cp:coreProperties>
</file>