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9" r:id="rId6"/>
    <p:sldId id="260" r:id="rId7"/>
    <p:sldId id="261" r:id="rId8"/>
    <p:sldId id="262" r:id="rId9"/>
    <p:sldId id="269" r:id="rId10"/>
    <p:sldId id="263" r:id="rId11"/>
    <p:sldId id="277" r:id="rId12"/>
    <p:sldId id="270"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14470-B355-4301-A233-66B592BAA99D}" v="1" dt="2025-04-12T14:37:13.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p:cViewPr varScale="1">
        <p:scale>
          <a:sx n="93" d="100"/>
          <a:sy n="93" d="100"/>
        </p:scale>
        <p:origin x="54"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4/13/2025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4/13/2025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4/13/2025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4/13/2025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4/13/2025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4/13/2025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4/13/2025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4/13/2025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4/13/2025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4/13/2025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4/13/2025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4/13/2025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US" sz="5400" dirty="0"/>
              <a:t>Innovative </a:t>
            </a:r>
            <a:br>
              <a:rPr lang="en-US" sz="5400" dirty="0"/>
            </a:br>
            <a:r>
              <a:rPr lang="en-US" sz="5400" dirty="0"/>
              <a:t>Anti-Corruption Models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25000" lnSpcReduction="20000"/>
          </a:bodyPr>
          <a:lstStyle/>
          <a:p>
            <a:r>
              <a:rPr lang="en-US" sz="9600" dirty="0">
                <a:solidFill>
                  <a:schemeClr val="tx1">
                    <a:lumMod val="85000"/>
                    <a:lumOff val="15000"/>
                  </a:schemeClr>
                </a:solidFill>
              </a:rPr>
              <a:t>The Guatemalan experience</a:t>
            </a:r>
          </a:p>
          <a:p>
            <a:endParaRPr lang="en-US" dirty="0">
              <a:solidFill>
                <a:schemeClr val="tx1">
                  <a:lumMod val="85000"/>
                  <a:lumOff val="15000"/>
                </a:schemeClr>
              </a:solidFill>
            </a:endParaRPr>
          </a:p>
          <a:p>
            <a:pPr algn="r">
              <a:lnSpc>
                <a:spcPct val="120000"/>
              </a:lnSpc>
            </a:pPr>
            <a:r>
              <a:rPr lang="en-US" sz="4800" dirty="0">
                <a:solidFill>
                  <a:schemeClr val="tx1">
                    <a:lumMod val="85000"/>
                    <a:lumOff val="15000"/>
                  </a:schemeClr>
                </a:solidFill>
              </a:rPr>
              <a:t>Adv. Cameron </a:t>
            </a:r>
            <a:r>
              <a:rPr lang="en-US" sz="4800" dirty="0" err="1">
                <a:solidFill>
                  <a:schemeClr val="tx1">
                    <a:lumMod val="85000"/>
                    <a:lumOff val="15000"/>
                  </a:schemeClr>
                </a:solidFill>
              </a:rPr>
              <a:t>cordell</a:t>
            </a:r>
            <a:endParaRPr lang="en-US" sz="4800" dirty="0">
              <a:solidFill>
                <a:schemeClr val="tx1">
                  <a:lumMod val="85000"/>
                  <a:lumOff val="15000"/>
                </a:schemeClr>
              </a:solidFill>
            </a:endParaRPr>
          </a:p>
          <a:p>
            <a:pPr algn="r">
              <a:lnSpc>
                <a:spcPct val="120000"/>
              </a:lnSpc>
            </a:pPr>
            <a:r>
              <a:rPr lang="en-US" sz="4800" dirty="0">
                <a:solidFill>
                  <a:schemeClr val="tx1">
                    <a:lumMod val="85000"/>
                    <a:lumOff val="15000"/>
                  </a:schemeClr>
                </a:solidFill>
              </a:rPr>
              <a:t>International anti-corruption conference </a:t>
            </a:r>
          </a:p>
          <a:p>
            <a:pPr algn="r">
              <a:lnSpc>
                <a:spcPct val="120000"/>
              </a:lnSpc>
            </a:pPr>
            <a:r>
              <a:rPr lang="en-US" sz="4800" dirty="0">
                <a:solidFill>
                  <a:schemeClr val="tx1">
                    <a:lumMod val="85000"/>
                    <a:lumOff val="15000"/>
                  </a:schemeClr>
                </a:solidFill>
              </a:rPr>
              <a:t>Gqeberha, 15 April 2025</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DF2E3A-4A15-1028-AFBC-4C23582C86A4}"/>
              </a:ext>
            </a:extLst>
          </p:cNvPr>
          <p:cNvPicPr>
            <a:picLocks noChangeAspect="1"/>
          </p:cNvPicPr>
          <p:nvPr/>
        </p:nvPicPr>
        <p:blipFill>
          <a:blip r:embed="rId3"/>
          <a:srcRect r="37848"/>
          <a:stretch/>
        </p:blipFill>
        <p:spPr>
          <a:xfrm>
            <a:off x="-3278841" y="-155278"/>
            <a:ext cx="7914155" cy="7168555"/>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33E-18CF-B683-64F8-2ADCAEDA8315}"/>
              </a:ext>
            </a:extLst>
          </p:cNvPr>
          <p:cNvSpPr>
            <a:spLocks noGrp="1"/>
          </p:cNvSpPr>
          <p:nvPr>
            <p:ph type="title"/>
          </p:nvPr>
        </p:nvSpPr>
        <p:spPr/>
        <p:txBody>
          <a:bodyPr/>
          <a:lstStyle/>
          <a:p>
            <a:r>
              <a:rPr lang="en-ZA" dirty="0"/>
              <a:t>Investigations </a:t>
            </a:r>
          </a:p>
        </p:txBody>
      </p:sp>
      <p:sp>
        <p:nvSpPr>
          <p:cNvPr id="3" name="Content Placeholder 2">
            <a:extLst>
              <a:ext uri="{FF2B5EF4-FFF2-40B4-BE49-F238E27FC236}">
                <a16:creationId xmlns:a16="http://schemas.microsoft.com/office/drawing/2014/main" id="{BA242B20-F81F-F1AC-F507-0D9D4DDB143B}"/>
              </a:ext>
            </a:extLst>
          </p:cNvPr>
          <p:cNvSpPr>
            <a:spLocks noGrp="1"/>
          </p:cNvSpPr>
          <p:nvPr>
            <p:ph idx="1"/>
          </p:nvPr>
        </p:nvSpPr>
        <p:spPr/>
        <p:txBody>
          <a:bodyPr>
            <a:normAutofit/>
          </a:bodyPr>
          <a:lstStyle/>
          <a:p>
            <a:r>
              <a:rPr lang="en-ZA" sz="2000" dirty="0"/>
              <a:t>Over the decade of CICIG’s existence, it undertook three main categories of investigation: </a:t>
            </a:r>
          </a:p>
          <a:p>
            <a:pPr lvl="1"/>
            <a:r>
              <a:rPr lang="en-ZA" sz="2400" dirty="0"/>
              <a:t>Former security forces and cases into atrocities from the Civil War</a:t>
            </a:r>
          </a:p>
          <a:p>
            <a:pPr lvl="2"/>
            <a:r>
              <a:rPr lang="en-ZA" sz="1800" dirty="0"/>
              <a:t>Expanded to include complex criminal organisations, transnational gangs and human trafficking operations </a:t>
            </a:r>
          </a:p>
          <a:p>
            <a:pPr lvl="1"/>
            <a:r>
              <a:rPr lang="en-ZA" sz="2400" dirty="0"/>
              <a:t>Politically sensitive cases</a:t>
            </a:r>
          </a:p>
          <a:p>
            <a:pPr lvl="2"/>
            <a:r>
              <a:rPr lang="en-ZA" sz="1800" i="1" dirty="0"/>
              <a:t>Portillo </a:t>
            </a:r>
            <a:endParaRPr lang="en-ZA" sz="1800" dirty="0"/>
          </a:p>
          <a:p>
            <a:pPr lvl="2"/>
            <a:r>
              <a:rPr lang="en-ZA" sz="1800" i="1" dirty="0"/>
              <a:t>Rosenburg </a:t>
            </a:r>
          </a:p>
          <a:p>
            <a:pPr lvl="1"/>
            <a:r>
              <a:rPr lang="en-ZA" sz="2400" dirty="0"/>
              <a:t>Illicit political-economic networks </a:t>
            </a:r>
          </a:p>
          <a:p>
            <a:pPr lvl="2"/>
            <a:r>
              <a:rPr lang="en-ZA" sz="1800" i="1" dirty="0"/>
              <a:t>La Linea </a:t>
            </a:r>
          </a:p>
        </p:txBody>
      </p:sp>
    </p:spTree>
    <p:extLst>
      <p:ext uri="{BB962C8B-B14F-4D97-AF65-F5344CB8AC3E}">
        <p14:creationId xmlns:p14="http://schemas.microsoft.com/office/powerpoint/2010/main" val="50783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C5CD-E233-85C1-6A0B-818D72EFB00D}"/>
              </a:ext>
            </a:extLst>
          </p:cNvPr>
          <p:cNvSpPr>
            <a:spLocks noGrp="1"/>
          </p:cNvSpPr>
          <p:nvPr>
            <p:ph type="title"/>
          </p:nvPr>
        </p:nvSpPr>
        <p:spPr/>
        <p:txBody>
          <a:bodyPr/>
          <a:lstStyle/>
          <a:p>
            <a:r>
              <a:rPr lang="en-ZA" dirty="0"/>
              <a:t>Prosecutions </a:t>
            </a:r>
          </a:p>
        </p:txBody>
      </p:sp>
      <p:sp>
        <p:nvSpPr>
          <p:cNvPr id="3" name="Content Placeholder 2">
            <a:extLst>
              <a:ext uri="{FF2B5EF4-FFF2-40B4-BE49-F238E27FC236}">
                <a16:creationId xmlns:a16="http://schemas.microsoft.com/office/drawing/2014/main" id="{8E634123-2711-175F-3E56-69372F9ED3C9}"/>
              </a:ext>
            </a:extLst>
          </p:cNvPr>
          <p:cNvSpPr>
            <a:spLocks noGrp="1"/>
          </p:cNvSpPr>
          <p:nvPr>
            <p:ph idx="1"/>
          </p:nvPr>
        </p:nvSpPr>
        <p:spPr/>
        <p:txBody>
          <a:bodyPr/>
          <a:lstStyle/>
          <a:p>
            <a:r>
              <a:rPr lang="en-ZA" dirty="0"/>
              <a:t>From an overview of CICIG’s work between 2007 – 2019, it is clear that the power to assist the prosecutor as co-complainant was used effectively, but with circumspection.  </a:t>
            </a:r>
          </a:p>
          <a:p>
            <a:r>
              <a:rPr lang="en-ZA" dirty="0"/>
              <a:t>Co-prosecuting powers were usually utilised to support the prosecuting authority in cases where the risk of external pressure to the prosecution is higher than usual. (For example, </a:t>
            </a:r>
            <a:r>
              <a:rPr lang="en-ZA" i="1" dirty="0"/>
              <a:t>La Linea</a:t>
            </a:r>
            <a:r>
              <a:rPr lang="en-ZA" dirty="0"/>
              <a:t>)</a:t>
            </a:r>
          </a:p>
          <a:p>
            <a:r>
              <a:rPr lang="en-ZA" dirty="0"/>
              <a:t>Also introduced legal tools that can be adopted by the prosecution authority in future cases: </a:t>
            </a:r>
          </a:p>
          <a:p>
            <a:pPr lvl="1"/>
            <a:r>
              <a:rPr lang="en-ZA" dirty="0"/>
              <a:t>CICIG utilised witness protection and plea-bargaining to assist with the preparation and successful prosecutions in </a:t>
            </a:r>
            <a:r>
              <a:rPr lang="en-ZA" i="1" dirty="0"/>
              <a:t>La Linea, </a:t>
            </a:r>
            <a:r>
              <a:rPr lang="en-ZA" dirty="0"/>
              <a:t>which also led to success in three other cases,</a:t>
            </a:r>
            <a:r>
              <a:rPr lang="en-ZA" i="1" dirty="0"/>
              <a:t> </a:t>
            </a:r>
            <a:r>
              <a:rPr lang="en-ZA" i="1" dirty="0" err="1"/>
              <a:t>Queatzal</a:t>
            </a:r>
            <a:r>
              <a:rPr lang="en-ZA" i="1" dirty="0"/>
              <a:t> Port, </a:t>
            </a:r>
            <a:r>
              <a:rPr lang="en-ZA" i="1" dirty="0" err="1"/>
              <a:t>Cooptación</a:t>
            </a:r>
            <a:r>
              <a:rPr lang="en-ZA" i="1" dirty="0"/>
              <a:t> del Estado, and La </a:t>
            </a:r>
            <a:r>
              <a:rPr lang="en-ZA" i="1" dirty="0" err="1"/>
              <a:t>Cooperacha</a:t>
            </a:r>
            <a:r>
              <a:rPr lang="en-ZA" i="1" dirty="0"/>
              <a:t>. </a:t>
            </a:r>
          </a:p>
          <a:p>
            <a:pPr lvl="1"/>
            <a:r>
              <a:rPr lang="en-ZA" dirty="0"/>
              <a:t>CICIG has furthermore introduced protected witness testimony into the criminal justice system, as in the </a:t>
            </a:r>
            <a:r>
              <a:rPr lang="en-ZA" i="1" dirty="0" err="1"/>
              <a:t>Protillo</a:t>
            </a:r>
            <a:r>
              <a:rPr lang="en-ZA" i="1" dirty="0"/>
              <a:t> </a:t>
            </a:r>
            <a:r>
              <a:rPr lang="en-ZA" dirty="0"/>
              <a:t>matter – transnational video testimony</a:t>
            </a:r>
          </a:p>
          <a:p>
            <a:pPr lvl="1"/>
            <a:endParaRPr lang="en-ZA" dirty="0"/>
          </a:p>
        </p:txBody>
      </p:sp>
    </p:spTree>
    <p:extLst>
      <p:ext uri="{BB962C8B-B14F-4D97-AF65-F5344CB8AC3E}">
        <p14:creationId xmlns:p14="http://schemas.microsoft.com/office/powerpoint/2010/main" val="207080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43FF-74FE-DF91-2021-6D14747FC366}"/>
              </a:ext>
            </a:extLst>
          </p:cNvPr>
          <p:cNvSpPr>
            <a:spLocks noGrp="1"/>
          </p:cNvSpPr>
          <p:nvPr>
            <p:ph type="title"/>
          </p:nvPr>
        </p:nvSpPr>
        <p:spPr/>
        <p:txBody>
          <a:bodyPr/>
          <a:lstStyle/>
          <a:p>
            <a:r>
              <a:rPr lang="en-ZA" dirty="0"/>
              <a:t>Institutional Reform </a:t>
            </a:r>
          </a:p>
        </p:txBody>
      </p:sp>
      <p:sp>
        <p:nvSpPr>
          <p:cNvPr id="3" name="Content Placeholder 2">
            <a:extLst>
              <a:ext uri="{FF2B5EF4-FFF2-40B4-BE49-F238E27FC236}">
                <a16:creationId xmlns:a16="http://schemas.microsoft.com/office/drawing/2014/main" id="{7B603F6B-0257-EC1F-3C4B-E16C2F61E0AF}"/>
              </a:ext>
            </a:extLst>
          </p:cNvPr>
          <p:cNvSpPr>
            <a:spLocks noGrp="1"/>
          </p:cNvSpPr>
          <p:nvPr>
            <p:ph idx="1"/>
          </p:nvPr>
        </p:nvSpPr>
        <p:spPr/>
        <p:txBody>
          <a:bodyPr/>
          <a:lstStyle/>
          <a:p>
            <a:r>
              <a:rPr lang="en-ZA" dirty="0"/>
              <a:t>CICIG pushed for more than 30 institutional reforms in line with its duties as set out in the CICIG Agreement</a:t>
            </a:r>
          </a:p>
          <a:p>
            <a:r>
              <a:rPr lang="en-ZA" dirty="0"/>
              <a:t>Most notable was perhaps the proposal for full constitutional reform of the judiciary. </a:t>
            </a:r>
          </a:p>
          <a:p>
            <a:pPr lvl="1"/>
            <a:r>
              <a:rPr lang="en-ZA" dirty="0"/>
              <a:t>The selection of the Attorney-General, appellate and supreme court judges had been rife with corruption. </a:t>
            </a:r>
          </a:p>
          <a:p>
            <a:pPr lvl="1"/>
            <a:r>
              <a:rPr lang="en-ZA" dirty="0"/>
              <a:t>2010 – the first CICIG Commissioner resigned in protest over the selection of an A-G implicated in CICIG’s investigations. </a:t>
            </a:r>
          </a:p>
          <a:p>
            <a:pPr lvl="1"/>
            <a:r>
              <a:rPr lang="en-ZA" dirty="0"/>
              <a:t>Uncovering </a:t>
            </a:r>
            <a:r>
              <a:rPr lang="en-ZA" i="1" dirty="0"/>
              <a:t>Parallel Commissions </a:t>
            </a:r>
            <a:r>
              <a:rPr lang="en-ZA" dirty="0"/>
              <a:t> </a:t>
            </a:r>
          </a:p>
          <a:p>
            <a:pPr lvl="1"/>
            <a:r>
              <a:rPr lang="en-ZA" dirty="0"/>
              <a:t>2018 – Law Initiative No. 5179 – proposal by the CICIG in conjunction with the National Technical </a:t>
            </a:r>
            <a:r>
              <a:rPr lang="en-ZA" dirty="0" err="1"/>
              <a:t>Secratiat</a:t>
            </a:r>
            <a:r>
              <a:rPr lang="en-ZA" dirty="0"/>
              <a:t> to create a permanent institution to oversee the </a:t>
            </a:r>
            <a:r>
              <a:rPr lang="en-ZA" dirty="0" err="1"/>
              <a:t>judciairy</a:t>
            </a:r>
            <a:r>
              <a:rPr lang="en-ZA" dirty="0"/>
              <a:t> and propose candidates for elevation to the Bench, as well as greater regulation of and protection for judges.  </a:t>
            </a:r>
          </a:p>
        </p:txBody>
      </p:sp>
    </p:spTree>
    <p:extLst>
      <p:ext uri="{BB962C8B-B14F-4D97-AF65-F5344CB8AC3E}">
        <p14:creationId xmlns:p14="http://schemas.microsoft.com/office/powerpoint/2010/main" val="39929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ADF-0DEB-56F0-5521-A20A8A05B50B}"/>
              </a:ext>
            </a:extLst>
          </p:cNvPr>
          <p:cNvSpPr>
            <a:spLocks noGrp="1"/>
          </p:cNvSpPr>
          <p:nvPr>
            <p:ph type="title"/>
          </p:nvPr>
        </p:nvSpPr>
        <p:spPr/>
        <p:txBody>
          <a:bodyPr/>
          <a:lstStyle/>
          <a:p>
            <a:r>
              <a:rPr lang="en-ZA" dirty="0"/>
              <a:t>The end of the CICIG </a:t>
            </a:r>
          </a:p>
        </p:txBody>
      </p:sp>
      <p:sp>
        <p:nvSpPr>
          <p:cNvPr id="3" name="Content Placeholder 2">
            <a:extLst>
              <a:ext uri="{FF2B5EF4-FFF2-40B4-BE49-F238E27FC236}">
                <a16:creationId xmlns:a16="http://schemas.microsoft.com/office/drawing/2014/main" id="{D04E803E-052E-BEDF-D838-D8011A6E0ADE}"/>
              </a:ext>
            </a:extLst>
          </p:cNvPr>
          <p:cNvSpPr>
            <a:spLocks noGrp="1"/>
          </p:cNvSpPr>
          <p:nvPr>
            <p:ph idx="1"/>
          </p:nvPr>
        </p:nvSpPr>
        <p:spPr/>
        <p:txBody>
          <a:bodyPr/>
          <a:lstStyle/>
          <a:p>
            <a:r>
              <a:rPr lang="en-ZA" dirty="0"/>
              <a:t>The tenure of CICIG came to an end in 2019, when the president, Jimmy Morales, who was himself under investigation by the commission, declined to renew the Agreement. </a:t>
            </a:r>
          </a:p>
          <a:p>
            <a:r>
              <a:rPr lang="en-ZA" dirty="0"/>
              <a:t>Throughout its tenure, the CICIG had: </a:t>
            </a:r>
          </a:p>
          <a:p>
            <a:pPr lvl="1"/>
            <a:r>
              <a:rPr lang="en-ZA" dirty="0"/>
              <a:t>Indicted former president Molina and his vice-president, </a:t>
            </a:r>
          </a:p>
          <a:p>
            <a:pPr lvl="1"/>
            <a:r>
              <a:rPr lang="en-ZA" dirty="0"/>
              <a:t>Had assisted in the prosecutions of dozens of government officials including Supreme Court justices, two former presidents, members of the Guatemalan Congress, and various ministers, police officers and drug traffickers. </a:t>
            </a:r>
          </a:p>
          <a:p>
            <a:pPr lvl="1"/>
            <a:r>
              <a:rPr lang="en-ZA" dirty="0"/>
              <a:t>Throughout its tenure, CICIG led to over 400 convictions, with an over 85% success rate in prosecutions </a:t>
            </a:r>
          </a:p>
          <a:p>
            <a:pPr lvl="1"/>
            <a:r>
              <a:rPr lang="en-ZA" dirty="0"/>
              <a:t>Has inspired other bodies in the region, in particular the Mission to Support the Fight Against Impunity in Honduras, with other similar bodies being investigated in El Salvador and Mexico.  </a:t>
            </a:r>
          </a:p>
        </p:txBody>
      </p:sp>
    </p:spTree>
    <p:extLst>
      <p:ext uri="{BB962C8B-B14F-4D97-AF65-F5344CB8AC3E}">
        <p14:creationId xmlns:p14="http://schemas.microsoft.com/office/powerpoint/2010/main" val="186395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CC96-AA60-D7E1-9F35-8AF09D6E5C86}"/>
              </a:ext>
            </a:extLst>
          </p:cNvPr>
          <p:cNvSpPr>
            <a:spLocks noGrp="1"/>
          </p:cNvSpPr>
          <p:nvPr>
            <p:ph type="title"/>
          </p:nvPr>
        </p:nvSpPr>
        <p:spPr/>
        <p:txBody>
          <a:bodyPr/>
          <a:lstStyle/>
          <a:p>
            <a:r>
              <a:rPr lang="en-ZA" dirty="0"/>
              <a:t>Introduction </a:t>
            </a:r>
          </a:p>
        </p:txBody>
      </p:sp>
      <p:sp>
        <p:nvSpPr>
          <p:cNvPr id="3" name="Content Placeholder 2">
            <a:extLst>
              <a:ext uri="{FF2B5EF4-FFF2-40B4-BE49-F238E27FC236}">
                <a16:creationId xmlns:a16="http://schemas.microsoft.com/office/drawing/2014/main" id="{5EE65241-FD0A-E2C7-8B61-18DC8FD2E96E}"/>
              </a:ext>
            </a:extLst>
          </p:cNvPr>
          <p:cNvSpPr>
            <a:spLocks noGrp="1"/>
          </p:cNvSpPr>
          <p:nvPr>
            <p:ph idx="1"/>
          </p:nvPr>
        </p:nvSpPr>
        <p:spPr/>
        <p:txBody>
          <a:bodyPr>
            <a:normAutofit fontScale="92500" lnSpcReduction="20000"/>
          </a:bodyPr>
          <a:lstStyle/>
          <a:p>
            <a:r>
              <a:rPr lang="en-ZA" dirty="0"/>
              <a:t>Corruption is a crime which affects all countries to varying degrees around the world. </a:t>
            </a:r>
          </a:p>
          <a:p>
            <a:r>
              <a:rPr lang="en-ZA" dirty="0"/>
              <a:t>Corruption and impunity tend to be prevalent in post-conflict societies, such as South Africa following the end of apartheid. </a:t>
            </a:r>
          </a:p>
          <a:p>
            <a:r>
              <a:rPr lang="en-ZA" dirty="0"/>
              <a:t>There are various means used to combat corruption: </a:t>
            </a:r>
          </a:p>
          <a:p>
            <a:pPr lvl="1"/>
            <a:r>
              <a:rPr lang="en-ZA" dirty="0"/>
              <a:t>Single agency approach (Singapore); or</a:t>
            </a:r>
          </a:p>
          <a:p>
            <a:pPr lvl="1"/>
            <a:r>
              <a:rPr lang="en-ZA" dirty="0"/>
              <a:t>Multi-agency approach (e.g. South Africa) </a:t>
            </a:r>
          </a:p>
          <a:p>
            <a:r>
              <a:rPr lang="en-ZA" dirty="0"/>
              <a:t>In South African Context, how successful has the multi-agency approach been? </a:t>
            </a:r>
          </a:p>
          <a:p>
            <a:pPr lvl="1"/>
            <a:r>
              <a:rPr lang="en-ZA" dirty="0"/>
              <a:t>State Capture and highlighting corrupt networks that have operated within the State, along with a prosecuting authority that is struggling to operate. </a:t>
            </a:r>
          </a:p>
          <a:p>
            <a:pPr marL="0">
              <a:buNone/>
            </a:pPr>
            <a:r>
              <a:rPr lang="en-ZA" dirty="0"/>
              <a:t>Other jurisdictions have attempted novel ways to combat corruption – one of these is Guatemala and its </a:t>
            </a:r>
            <a:r>
              <a:rPr lang="en-ZA" b="1" dirty="0"/>
              <a:t>Commission Against Impunity in Guatemala (CICIG) </a:t>
            </a:r>
            <a:endParaRPr lang="en-ZA" dirty="0"/>
          </a:p>
          <a:p>
            <a:pPr lvl="1"/>
            <a:endParaRPr lang="en-ZA" dirty="0"/>
          </a:p>
        </p:txBody>
      </p:sp>
    </p:spTree>
    <p:extLst>
      <p:ext uri="{BB962C8B-B14F-4D97-AF65-F5344CB8AC3E}">
        <p14:creationId xmlns:p14="http://schemas.microsoft.com/office/powerpoint/2010/main" val="328147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2FD9-4782-58E5-D221-9CB1A514D772}"/>
              </a:ext>
            </a:extLst>
          </p:cNvPr>
          <p:cNvSpPr>
            <a:spLocks noGrp="1"/>
          </p:cNvSpPr>
          <p:nvPr>
            <p:ph type="title"/>
          </p:nvPr>
        </p:nvSpPr>
        <p:spPr/>
        <p:txBody>
          <a:bodyPr/>
          <a:lstStyle/>
          <a:p>
            <a:r>
              <a:rPr lang="en-ZA" dirty="0"/>
              <a:t>Historical Context</a:t>
            </a:r>
          </a:p>
        </p:txBody>
      </p:sp>
      <p:sp>
        <p:nvSpPr>
          <p:cNvPr id="3" name="Content Placeholder 2">
            <a:extLst>
              <a:ext uri="{FF2B5EF4-FFF2-40B4-BE49-F238E27FC236}">
                <a16:creationId xmlns:a16="http://schemas.microsoft.com/office/drawing/2014/main" id="{9C305163-DEAA-1909-0846-C8CF1716F0A0}"/>
              </a:ext>
            </a:extLst>
          </p:cNvPr>
          <p:cNvSpPr>
            <a:spLocks noGrp="1"/>
          </p:cNvSpPr>
          <p:nvPr>
            <p:ph idx="1"/>
          </p:nvPr>
        </p:nvSpPr>
        <p:spPr>
          <a:xfrm>
            <a:off x="1097280" y="2108201"/>
            <a:ext cx="10058400" cy="4125258"/>
          </a:xfrm>
        </p:spPr>
        <p:txBody>
          <a:bodyPr>
            <a:normAutofit fontScale="85000" lnSpcReduction="20000"/>
          </a:bodyPr>
          <a:lstStyle/>
          <a:p>
            <a:pPr>
              <a:buFont typeface="Arial" panose="020B0604020202020204" pitchFamily="34" charset="0"/>
              <a:buChar char="•"/>
            </a:pPr>
            <a:r>
              <a:rPr lang="en-ZA" dirty="0"/>
              <a:t>Guatemala has a long history of oppression caused by: </a:t>
            </a:r>
          </a:p>
          <a:p>
            <a:pPr lvl="1">
              <a:buFont typeface="Arial" panose="020B0604020202020204" pitchFamily="34" charset="0"/>
              <a:buChar char="•"/>
            </a:pPr>
            <a:r>
              <a:rPr lang="en-ZA" dirty="0"/>
              <a:t>Colonisation </a:t>
            </a:r>
          </a:p>
          <a:p>
            <a:pPr lvl="1">
              <a:buFont typeface="Arial" panose="020B0604020202020204" pitchFamily="34" charset="0"/>
              <a:buChar char="•"/>
            </a:pPr>
            <a:r>
              <a:rPr lang="en-ZA" dirty="0"/>
              <a:t>Occupation </a:t>
            </a:r>
          </a:p>
          <a:p>
            <a:pPr lvl="1">
              <a:buFont typeface="Arial" panose="020B0604020202020204" pitchFamily="34" charset="0"/>
              <a:buChar char="•"/>
            </a:pPr>
            <a:r>
              <a:rPr lang="en-ZA" dirty="0"/>
              <a:t>US-backed coup d’etat (1954) </a:t>
            </a:r>
          </a:p>
          <a:p>
            <a:pPr lvl="1">
              <a:buFont typeface="Arial" panose="020B0604020202020204" pitchFamily="34" charset="0"/>
              <a:buChar char="•"/>
            </a:pPr>
            <a:r>
              <a:rPr lang="en-ZA" dirty="0"/>
              <a:t>Guatemalan Civil War (1960 – 1996) </a:t>
            </a:r>
          </a:p>
          <a:p>
            <a:pPr lvl="2">
              <a:buFont typeface="Arial" panose="020B0604020202020204" pitchFamily="34" charset="0"/>
              <a:buChar char="•"/>
            </a:pPr>
            <a:r>
              <a:rPr lang="en-ZA" dirty="0"/>
              <a:t>250,000 civilians dead or disappeared and 1.5 million people displaced.</a:t>
            </a:r>
          </a:p>
          <a:p>
            <a:pPr>
              <a:buFont typeface="Arial" panose="020B0604020202020204" pitchFamily="34" charset="0"/>
              <a:buChar char="•"/>
            </a:pPr>
            <a:r>
              <a:rPr lang="en-ZA" dirty="0"/>
              <a:t>Following the Civil War, and perhaps inspired by South Africa’s path to democracy: </a:t>
            </a:r>
          </a:p>
          <a:p>
            <a:pPr lvl="1">
              <a:buFont typeface="Arial" panose="020B0604020202020204" pitchFamily="34" charset="0"/>
              <a:buChar char="•"/>
            </a:pPr>
            <a:r>
              <a:rPr lang="en-ZA" dirty="0"/>
              <a:t>Two truth and </a:t>
            </a:r>
            <a:r>
              <a:rPr lang="en-ZA" dirty="0" err="1"/>
              <a:t>reconcilliation</a:t>
            </a:r>
            <a:r>
              <a:rPr lang="en-ZA" dirty="0"/>
              <a:t> commissions were held</a:t>
            </a:r>
          </a:p>
          <a:p>
            <a:pPr lvl="1">
              <a:buFont typeface="Arial" panose="020B0604020202020204" pitchFamily="34" charset="0"/>
              <a:buChar char="•"/>
            </a:pPr>
            <a:r>
              <a:rPr lang="en-ZA" dirty="0"/>
              <a:t>Many perpetrators of violence granted amnesty </a:t>
            </a:r>
          </a:p>
          <a:p>
            <a:pPr>
              <a:buFont typeface="Arial" panose="020B0604020202020204" pitchFamily="34" charset="0"/>
              <a:buChar char="•"/>
            </a:pPr>
            <a:r>
              <a:rPr lang="en-ZA" dirty="0"/>
              <a:t>However, by 2000, levels of violence and corruption in the country began to rise, with </a:t>
            </a:r>
            <a:r>
              <a:rPr lang="en-ZA" dirty="0" err="1"/>
              <a:t>investgations</a:t>
            </a:r>
            <a:r>
              <a:rPr lang="en-ZA" dirty="0"/>
              <a:t> discovering that former military officers from the War had become the heads of organised crime. </a:t>
            </a:r>
          </a:p>
          <a:p>
            <a:pPr>
              <a:buFont typeface="Arial" panose="020B0604020202020204" pitchFamily="34" charset="0"/>
              <a:buChar char="•"/>
            </a:pPr>
            <a:r>
              <a:rPr lang="en-ZA" dirty="0"/>
              <a:t>As an example, by 2006, Guatemala faced a 95% impunity rate for homicide.</a:t>
            </a:r>
          </a:p>
          <a:p>
            <a:pPr>
              <a:buFont typeface="Arial" panose="020B0604020202020204" pitchFamily="34" charset="0"/>
              <a:buChar char="•"/>
            </a:pPr>
            <a:r>
              <a:rPr lang="en-ZA" dirty="0"/>
              <a:t>Public perceptions at the time from civil society were that national justice mechanisms lacked independence in law and practice – a new approach was required. </a:t>
            </a:r>
          </a:p>
        </p:txBody>
      </p:sp>
    </p:spTree>
    <p:extLst>
      <p:ext uri="{BB962C8B-B14F-4D97-AF65-F5344CB8AC3E}">
        <p14:creationId xmlns:p14="http://schemas.microsoft.com/office/powerpoint/2010/main" val="109589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7F09-5985-24F2-78F5-4CE1151226B6}"/>
              </a:ext>
            </a:extLst>
          </p:cNvPr>
          <p:cNvSpPr>
            <a:spLocks noGrp="1"/>
          </p:cNvSpPr>
          <p:nvPr>
            <p:ph type="title"/>
          </p:nvPr>
        </p:nvSpPr>
        <p:spPr/>
        <p:txBody>
          <a:bodyPr/>
          <a:lstStyle/>
          <a:p>
            <a:r>
              <a:rPr lang="en-ZA" dirty="0"/>
              <a:t>The first attempt – CICIACS </a:t>
            </a:r>
          </a:p>
        </p:txBody>
      </p:sp>
      <p:sp>
        <p:nvSpPr>
          <p:cNvPr id="3" name="Content Placeholder 2">
            <a:extLst>
              <a:ext uri="{FF2B5EF4-FFF2-40B4-BE49-F238E27FC236}">
                <a16:creationId xmlns:a16="http://schemas.microsoft.com/office/drawing/2014/main" id="{61482A36-70BA-97A7-32CF-A41EF588C5A1}"/>
              </a:ext>
            </a:extLst>
          </p:cNvPr>
          <p:cNvSpPr>
            <a:spLocks noGrp="1"/>
          </p:cNvSpPr>
          <p:nvPr>
            <p:ph idx="1"/>
          </p:nvPr>
        </p:nvSpPr>
        <p:spPr/>
        <p:txBody>
          <a:bodyPr/>
          <a:lstStyle/>
          <a:p>
            <a:pPr>
              <a:buFont typeface="Arial" panose="020B0604020202020204" pitchFamily="34" charset="0"/>
              <a:buChar char="•"/>
            </a:pPr>
            <a:r>
              <a:rPr lang="en-ZA" dirty="0"/>
              <a:t>First conception of this new approach by Guatemalan civil society was an international mechanism with independent prosecutorial powers within the national system. </a:t>
            </a:r>
          </a:p>
          <a:p>
            <a:pPr>
              <a:buFont typeface="Arial" panose="020B0604020202020204" pitchFamily="34" charset="0"/>
              <a:buChar char="•"/>
            </a:pPr>
            <a:r>
              <a:rPr lang="en-ZA" dirty="0"/>
              <a:t>Result – the Commission against Illegal Networks and Clandestine Security Apparatus (CICIACS). </a:t>
            </a:r>
          </a:p>
          <a:p>
            <a:pPr>
              <a:buFont typeface="Arial" panose="020B0604020202020204" pitchFamily="34" charset="0"/>
              <a:buChar char="•"/>
            </a:pPr>
            <a:r>
              <a:rPr lang="en-ZA" dirty="0"/>
              <a:t>However, the formation of CICIACS was struck down by the Guatemalan Constitutional Court in 2005, on the basis that the power to prosecute is granted exclusively to the Guatemalan Public Prosecutor’s office. </a:t>
            </a:r>
          </a:p>
          <a:p>
            <a:pPr>
              <a:buFont typeface="Arial" panose="020B0604020202020204" pitchFamily="34" charset="0"/>
              <a:buChar char="•"/>
            </a:pPr>
            <a:r>
              <a:rPr lang="en-ZA" dirty="0"/>
              <a:t>Back to the drawing board…</a:t>
            </a:r>
          </a:p>
        </p:txBody>
      </p:sp>
    </p:spTree>
    <p:extLst>
      <p:ext uri="{BB962C8B-B14F-4D97-AF65-F5344CB8AC3E}">
        <p14:creationId xmlns:p14="http://schemas.microsoft.com/office/powerpoint/2010/main" val="4826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F415-7D44-0B60-17DD-DA59AD1E2B58}"/>
              </a:ext>
            </a:extLst>
          </p:cNvPr>
          <p:cNvSpPr>
            <a:spLocks noGrp="1"/>
          </p:cNvSpPr>
          <p:nvPr>
            <p:ph type="title"/>
          </p:nvPr>
        </p:nvSpPr>
        <p:spPr/>
        <p:txBody>
          <a:bodyPr/>
          <a:lstStyle/>
          <a:p>
            <a:r>
              <a:rPr lang="en-ZA" dirty="0"/>
              <a:t>Formation of CICIG</a:t>
            </a:r>
          </a:p>
        </p:txBody>
      </p:sp>
      <p:sp>
        <p:nvSpPr>
          <p:cNvPr id="3" name="Content Placeholder 2">
            <a:extLst>
              <a:ext uri="{FF2B5EF4-FFF2-40B4-BE49-F238E27FC236}">
                <a16:creationId xmlns:a16="http://schemas.microsoft.com/office/drawing/2014/main" id="{9E0B07D3-1DDA-91E8-FBB3-D579F61D8954}"/>
              </a:ext>
            </a:extLst>
          </p:cNvPr>
          <p:cNvSpPr>
            <a:spLocks noGrp="1"/>
          </p:cNvSpPr>
          <p:nvPr>
            <p:ph idx="1"/>
          </p:nvPr>
        </p:nvSpPr>
        <p:spPr/>
        <p:txBody>
          <a:bodyPr>
            <a:normAutofit fontScale="92500" lnSpcReduction="10000"/>
          </a:bodyPr>
          <a:lstStyle/>
          <a:p>
            <a:r>
              <a:rPr lang="en-ZA" dirty="0"/>
              <a:t>The State of Guatemala and the United Nations entered into the Agreement on the Establishment of CICIG in December 2006, with its work due to start throughout the course of 2007. </a:t>
            </a:r>
          </a:p>
          <a:p>
            <a:pPr lvl="1"/>
            <a:r>
              <a:rPr lang="en-ZA" dirty="0"/>
              <a:t>Marks one of the first large-scale international interventions into the domestic public sphere</a:t>
            </a:r>
          </a:p>
          <a:p>
            <a:pPr lvl="1"/>
            <a:r>
              <a:rPr lang="en-ZA" dirty="0"/>
              <a:t>Also marked by the apparent wide degree of support from the Guatemalan population for CICIG’s formation</a:t>
            </a:r>
          </a:p>
          <a:p>
            <a:r>
              <a:rPr lang="en-ZA" dirty="0"/>
              <a:t>Combines features of both the single agency and multi-agency models. </a:t>
            </a:r>
          </a:p>
          <a:p>
            <a:r>
              <a:rPr lang="en-ZA" dirty="0"/>
              <a:t>Purpose (CICIG Agreement, article 1(1)): </a:t>
            </a:r>
          </a:p>
          <a:p>
            <a:pPr lvl="1"/>
            <a:r>
              <a:rPr lang="en-ZA" i="1" dirty="0"/>
              <a:t>“To support, strengthen and assist institutions…responsible for investigating and prosecuting crimes allegedly committed in connection with the activities of illegal security forces and clandestine security organisations… as well as identifying their structures, activities, modes of operation and sources of financing, and promoting the dismantling of these organisations” </a:t>
            </a:r>
          </a:p>
          <a:p>
            <a:pPr lvl="1"/>
            <a:r>
              <a:rPr lang="en-ZA" i="1" dirty="0"/>
              <a:t>To establish such mechanisms and procedures as may be necessary for the protection of the right to life and personal integrity pursuant to the international commitments of the State of Guatemala…” </a:t>
            </a:r>
          </a:p>
          <a:p>
            <a:pPr lvl="1"/>
            <a:endParaRPr lang="en-ZA" dirty="0"/>
          </a:p>
          <a:p>
            <a:pPr lvl="1"/>
            <a:endParaRPr lang="en-ZA" dirty="0"/>
          </a:p>
        </p:txBody>
      </p:sp>
    </p:spTree>
    <p:extLst>
      <p:ext uri="{BB962C8B-B14F-4D97-AF65-F5344CB8AC3E}">
        <p14:creationId xmlns:p14="http://schemas.microsoft.com/office/powerpoint/2010/main" val="153710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35B6-B71F-D859-73A7-2718BED41E88}"/>
              </a:ext>
            </a:extLst>
          </p:cNvPr>
          <p:cNvSpPr>
            <a:spLocks noGrp="1"/>
          </p:cNvSpPr>
          <p:nvPr>
            <p:ph type="title"/>
          </p:nvPr>
        </p:nvSpPr>
        <p:spPr/>
        <p:txBody>
          <a:bodyPr/>
          <a:lstStyle/>
          <a:p>
            <a:r>
              <a:rPr lang="en-ZA" dirty="0"/>
              <a:t>Features of the CICIG  </a:t>
            </a:r>
          </a:p>
        </p:txBody>
      </p:sp>
      <p:sp>
        <p:nvSpPr>
          <p:cNvPr id="3" name="Content Placeholder 2">
            <a:extLst>
              <a:ext uri="{FF2B5EF4-FFF2-40B4-BE49-F238E27FC236}">
                <a16:creationId xmlns:a16="http://schemas.microsoft.com/office/drawing/2014/main" id="{F67385F1-9727-30C0-87D1-16B0E41B9AFB}"/>
              </a:ext>
            </a:extLst>
          </p:cNvPr>
          <p:cNvSpPr>
            <a:spLocks noGrp="1"/>
          </p:cNvSpPr>
          <p:nvPr>
            <p:ph idx="1"/>
          </p:nvPr>
        </p:nvSpPr>
        <p:spPr/>
        <p:txBody>
          <a:bodyPr>
            <a:normAutofit fontScale="92500" lnSpcReduction="10000"/>
          </a:bodyPr>
          <a:lstStyle/>
          <a:p>
            <a:r>
              <a:rPr lang="en-ZA" dirty="0"/>
              <a:t>Wide mandate in terms of the Article 1 and 2 functions. </a:t>
            </a:r>
          </a:p>
          <a:p>
            <a:r>
              <a:rPr lang="en-ZA" dirty="0"/>
              <a:t>CICIG also enjoyed complete functional independence (Article 2(2)) </a:t>
            </a:r>
          </a:p>
          <a:p>
            <a:pPr lvl="1"/>
            <a:r>
              <a:rPr lang="en-ZA" dirty="0"/>
              <a:t>While it could work autonomously on investigations, must work with the prosecuting authority and the judiciary – strengthened and supported the justice system by removing any potential corrupt interference or procedural hold-ups. </a:t>
            </a:r>
          </a:p>
          <a:p>
            <a:r>
              <a:rPr lang="en-ZA" dirty="0"/>
              <a:t>Extensive safeguards </a:t>
            </a:r>
          </a:p>
          <a:p>
            <a:pPr lvl="1"/>
            <a:r>
              <a:rPr lang="en-ZA" dirty="0"/>
              <a:t>Guaranteed confidentiality and all members hold diplomatic privileges of inviolability and immunity. </a:t>
            </a:r>
          </a:p>
          <a:p>
            <a:pPr lvl="1"/>
            <a:r>
              <a:rPr lang="en-ZA" dirty="0"/>
              <a:t>CICIG ran for consecutive two-year terms, with the option of renewal by the State of Guatemala. Only the UN held the power to remove CICIG during that term. </a:t>
            </a:r>
          </a:p>
          <a:p>
            <a:pPr lvl="1"/>
            <a:r>
              <a:rPr lang="en-ZA" dirty="0"/>
              <a:t>This power protected CICIG from interference by the state of Guatemala in 2017, 2018 and 2019, when the president attempted to declare the CICIG Commissioner </a:t>
            </a:r>
            <a:r>
              <a:rPr lang="en-ZA" i="1" dirty="0"/>
              <a:t>persona non grata </a:t>
            </a:r>
            <a:r>
              <a:rPr lang="en-ZA" dirty="0"/>
              <a:t>and revoke the Agreement. The Guatemalan Constitutional Court held that this was an unlawful modification of the Agreement and, therefore, void. </a:t>
            </a:r>
          </a:p>
        </p:txBody>
      </p:sp>
    </p:spTree>
    <p:extLst>
      <p:ext uri="{BB962C8B-B14F-4D97-AF65-F5344CB8AC3E}">
        <p14:creationId xmlns:p14="http://schemas.microsoft.com/office/powerpoint/2010/main" val="448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4BC6-BAE6-A3E4-CACB-D769E465D425}"/>
              </a:ext>
            </a:extLst>
          </p:cNvPr>
          <p:cNvSpPr>
            <a:spLocks noGrp="1"/>
          </p:cNvSpPr>
          <p:nvPr>
            <p:ph type="title"/>
          </p:nvPr>
        </p:nvSpPr>
        <p:spPr/>
        <p:txBody>
          <a:bodyPr/>
          <a:lstStyle/>
          <a:p>
            <a:r>
              <a:rPr lang="en-ZA" dirty="0"/>
              <a:t>Functions of CICIG</a:t>
            </a:r>
          </a:p>
        </p:txBody>
      </p:sp>
      <p:sp>
        <p:nvSpPr>
          <p:cNvPr id="3" name="Content Placeholder 2">
            <a:extLst>
              <a:ext uri="{FF2B5EF4-FFF2-40B4-BE49-F238E27FC236}">
                <a16:creationId xmlns:a16="http://schemas.microsoft.com/office/drawing/2014/main" id="{1F9393D5-4522-7A75-68EC-C3E9AEB72018}"/>
              </a:ext>
            </a:extLst>
          </p:cNvPr>
          <p:cNvSpPr>
            <a:spLocks noGrp="1"/>
          </p:cNvSpPr>
          <p:nvPr>
            <p:ph idx="1"/>
          </p:nvPr>
        </p:nvSpPr>
        <p:spPr/>
        <p:txBody>
          <a:bodyPr/>
          <a:lstStyle/>
          <a:p>
            <a:r>
              <a:rPr lang="en-ZA" dirty="0"/>
              <a:t>CICIG Agreement, Article 2(1): </a:t>
            </a:r>
          </a:p>
          <a:p>
            <a:pPr lvl="1"/>
            <a:r>
              <a:rPr lang="en-ZA" b="1" dirty="0"/>
              <a:t>INVESTIGATE: </a:t>
            </a:r>
            <a:r>
              <a:rPr lang="en-ZA" dirty="0"/>
              <a:t>Determine the existence of illegal security groups and clandestine security operations, their structure, forms of operation, sources of financing and possible relation to State entities or agents and other sectors that threaten civil and political rights in Guatemala…</a:t>
            </a:r>
          </a:p>
          <a:p>
            <a:pPr lvl="1"/>
            <a:r>
              <a:rPr lang="en-ZA" b="1" dirty="0"/>
              <a:t>PROSECUTE: </a:t>
            </a:r>
            <a:r>
              <a:rPr lang="en-ZA" dirty="0"/>
              <a:t>Collaborate with the State in dismantling of illegal security groups and clandestine security operations and promote investigation, criminal prosecution and punishment of this crimes committed by their members;</a:t>
            </a:r>
          </a:p>
          <a:p>
            <a:pPr lvl="1"/>
            <a:r>
              <a:rPr lang="en-ZA" b="1" dirty="0"/>
              <a:t>INSTITUTIONAL REFORM</a:t>
            </a:r>
            <a:r>
              <a:rPr lang="en-ZA" dirty="0"/>
              <a:t>: Recommending to the State the adoption of public policies for eradicating clandestine security organisations and illegal security groups and preventing their re-emergence, including legal and institutional reforms.</a:t>
            </a:r>
          </a:p>
          <a:p>
            <a:pPr lvl="1"/>
            <a:endParaRPr lang="en-ZA" b="1" dirty="0"/>
          </a:p>
          <a:p>
            <a:pPr lvl="1"/>
            <a:r>
              <a:rPr lang="en-ZA" b="1" dirty="0"/>
              <a:t>NB – wider ambit than simply “corruption” </a:t>
            </a:r>
          </a:p>
        </p:txBody>
      </p:sp>
    </p:spTree>
    <p:extLst>
      <p:ext uri="{BB962C8B-B14F-4D97-AF65-F5344CB8AC3E}">
        <p14:creationId xmlns:p14="http://schemas.microsoft.com/office/powerpoint/2010/main" val="323643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0F76-065A-4EBE-9C8B-7846DF5545B6}"/>
              </a:ext>
            </a:extLst>
          </p:cNvPr>
          <p:cNvSpPr>
            <a:spLocks noGrp="1"/>
          </p:cNvSpPr>
          <p:nvPr>
            <p:ph type="title"/>
          </p:nvPr>
        </p:nvSpPr>
        <p:spPr/>
        <p:txBody>
          <a:bodyPr/>
          <a:lstStyle/>
          <a:p>
            <a:r>
              <a:rPr lang="en-ZA" dirty="0"/>
              <a:t>Benefits of CICIG</a:t>
            </a:r>
          </a:p>
        </p:txBody>
      </p:sp>
      <p:sp>
        <p:nvSpPr>
          <p:cNvPr id="3" name="Content Placeholder 2">
            <a:extLst>
              <a:ext uri="{FF2B5EF4-FFF2-40B4-BE49-F238E27FC236}">
                <a16:creationId xmlns:a16="http://schemas.microsoft.com/office/drawing/2014/main" id="{6F3FC99D-0976-1345-2EC5-C48097776E1D}"/>
              </a:ext>
            </a:extLst>
          </p:cNvPr>
          <p:cNvSpPr>
            <a:spLocks noGrp="1"/>
          </p:cNvSpPr>
          <p:nvPr>
            <p:ph idx="1"/>
          </p:nvPr>
        </p:nvSpPr>
        <p:spPr/>
        <p:txBody>
          <a:bodyPr/>
          <a:lstStyle/>
          <a:p>
            <a:r>
              <a:rPr lang="en-ZA" dirty="0"/>
              <a:t>International body staffed by experts from the region – creates a perceived sense of impartiality. </a:t>
            </a:r>
          </a:p>
          <a:p>
            <a:r>
              <a:rPr lang="en-ZA" dirty="0"/>
              <a:t>Operational successes bolster the standing of the commission in the eyes of the people of Guatemala, which help it to function efficiently. This had led to CICIG’s inclusion into the national bodies responsible for law reform. </a:t>
            </a:r>
          </a:p>
          <a:p>
            <a:r>
              <a:rPr lang="en-ZA" dirty="0"/>
              <a:t>Flexibility – the wide mandate allows CICIG to investigate Civil War era crimes, like genocide, to political and electoral fraud. </a:t>
            </a:r>
          </a:p>
        </p:txBody>
      </p:sp>
    </p:spTree>
    <p:extLst>
      <p:ext uri="{BB962C8B-B14F-4D97-AF65-F5344CB8AC3E}">
        <p14:creationId xmlns:p14="http://schemas.microsoft.com/office/powerpoint/2010/main" val="398846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9520-D4AF-DC6E-F0A4-D9822D3225E5}"/>
              </a:ext>
            </a:extLst>
          </p:cNvPr>
          <p:cNvSpPr>
            <a:spLocks noGrp="1"/>
          </p:cNvSpPr>
          <p:nvPr>
            <p:ph type="title"/>
          </p:nvPr>
        </p:nvSpPr>
        <p:spPr/>
        <p:txBody>
          <a:bodyPr/>
          <a:lstStyle/>
          <a:p>
            <a:r>
              <a:rPr lang="en-ZA" i="1" dirty="0"/>
              <a:t>Querellante Adheviso </a:t>
            </a:r>
          </a:p>
        </p:txBody>
      </p:sp>
      <p:sp>
        <p:nvSpPr>
          <p:cNvPr id="3" name="Content Placeholder 2">
            <a:extLst>
              <a:ext uri="{FF2B5EF4-FFF2-40B4-BE49-F238E27FC236}">
                <a16:creationId xmlns:a16="http://schemas.microsoft.com/office/drawing/2014/main" id="{BBE2468B-973D-D395-E1C0-B07D3D637824}"/>
              </a:ext>
            </a:extLst>
          </p:cNvPr>
          <p:cNvSpPr>
            <a:spLocks noGrp="1"/>
          </p:cNvSpPr>
          <p:nvPr>
            <p:ph idx="1"/>
          </p:nvPr>
        </p:nvSpPr>
        <p:spPr/>
        <p:txBody>
          <a:bodyPr>
            <a:normAutofit fontScale="92500" lnSpcReduction="20000"/>
          </a:bodyPr>
          <a:lstStyle/>
          <a:p>
            <a:r>
              <a:rPr lang="en-ZA" dirty="0"/>
              <a:t>Guatemala is a civil law jurisdiction (like most of Central and South America) and is usually inquisitorial and not adversarial in nature. </a:t>
            </a:r>
          </a:p>
          <a:p>
            <a:r>
              <a:rPr lang="en-ZA" dirty="0"/>
              <a:t>In 1992, a new Criminal Procedural Code was passed, which introduced an adversarial system of criminal prosecution. This created a new paradigm. </a:t>
            </a:r>
          </a:p>
          <a:p>
            <a:r>
              <a:rPr lang="en-ZA" dirty="0"/>
              <a:t>Like much of Central and South America, state actors were often perpetrators of various crimes against their people – the general populous were suspicious that a prosecuting authority would balance the interests of the State with the need to advocate for victims (or protect the rights of the accused) </a:t>
            </a:r>
          </a:p>
          <a:p>
            <a:r>
              <a:rPr lang="en-ZA" dirty="0"/>
              <a:t>Result – the </a:t>
            </a:r>
            <a:r>
              <a:rPr lang="en-ZA" i="1" dirty="0"/>
              <a:t>querellante adheviso (“</a:t>
            </a:r>
            <a:r>
              <a:rPr lang="en-ZA" dirty="0"/>
              <a:t>joint complainant”) was written into the Criminal Procedural Code (Article 116). </a:t>
            </a:r>
          </a:p>
          <a:p>
            <a:pPr lvl="1"/>
            <a:r>
              <a:rPr lang="en-ZA" dirty="0"/>
              <a:t>Allows a person or association to participate actively in the criminal process – rarely utilised by victims. </a:t>
            </a:r>
          </a:p>
          <a:p>
            <a:pPr lvl="1"/>
            <a:r>
              <a:rPr lang="en-ZA" dirty="0"/>
              <a:t>This allowed CICIG to succeed where CICIACS had failed. It utilised a power available to all Guatemalan citizens and associations which, along with its substantial financial and human resources allowed for its effective collaboration with the prosecuting authority. </a:t>
            </a:r>
          </a:p>
        </p:txBody>
      </p:sp>
    </p:spTree>
    <p:extLst>
      <p:ext uri="{BB962C8B-B14F-4D97-AF65-F5344CB8AC3E}">
        <p14:creationId xmlns:p14="http://schemas.microsoft.com/office/powerpoint/2010/main" val="3734409357"/>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{ECD4668F-7928-4AF8-A286-54AE90D59053}tf56160789_win32</Template>
  <TotalTime>582</TotalTime>
  <Words>1554</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Calibri</vt:lpstr>
      <vt:lpstr>Franklin Gothic Book</vt:lpstr>
      <vt:lpstr>Custom</vt:lpstr>
      <vt:lpstr>Innovative  Anti-Corruption Models</vt:lpstr>
      <vt:lpstr>Introduction </vt:lpstr>
      <vt:lpstr>Historical Context</vt:lpstr>
      <vt:lpstr>The first attempt – CICIACS </vt:lpstr>
      <vt:lpstr>Formation of CICIG</vt:lpstr>
      <vt:lpstr>Features of the CICIG  </vt:lpstr>
      <vt:lpstr>Functions of CICIG</vt:lpstr>
      <vt:lpstr>Benefits of CICIG</vt:lpstr>
      <vt:lpstr>Querellante Adheviso </vt:lpstr>
      <vt:lpstr>Investigations </vt:lpstr>
      <vt:lpstr>Prosecutions </vt:lpstr>
      <vt:lpstr>Institutional Reform </vt:lpstr>
      <vt:lpstr>The end of the CICIG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Zane Reid</dc:creator>
  <cp:lastModifiedBy>Zane Reid</cp:lastModifiedBy>
  <cp:revision>2</cp:revision>
  <dcterms:created xsi:type="dcterms:W3CDTF">2025-04-12T10:26:56Z</dcterms:created>
  <dcterms:modified xsi:type="dcterms:W3CDTF">2025-04-13T07:39:09Z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