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302" r:id="rId5"/>
    <p:sldId id="307" r:id="rId6"/>
    <p:sldId id="309" r:id="rId7"/>
    <p:sldId id="310" r:id="rId8"/>
    <p:sldId id="313" r:id="rId9"/>
    <p:sldId id="311" r:id="rId10"/>
    <p:sldId id="314" r:id="rId11"/>
    <p:sldId id="315" r:id="rId12"/>
    <p:sldId id="308" r:id="rId13"/>
    <p:sldId id="316" r:id="rId14"/>
    <p:sldId id="321" r:id="rId15"/>
    <p:sldId id="320" r:id="rId16"/>
    <p:sldId id="323" r:id="rId17"/>
    <p:sldId id="322" r:id="rId18"/>
    <p:sldId id="336" r:id="rId19"/>
    <p:sldId id="345" r:id="rId20"/>
    <p:sldId id="346" r:id="rId21"/>
    <p:sldId id="347" r:id="rId22"/>
    <p:sldId id="327" r:id="rId23"/>
    <p:sldId id="324" r:id="rId24"/>
    <p:sldId id="348" r:id="rId25"/>
    <p:sldId id="325" r:id="rId26"/>
    <p:sldId id="326" r:id="rId27"/>
    <p:sldId id="328" r:id="rId28"/>
    <p:sldId id="312" r:id="rId29"/>
    <p:sldId id="338" r:id="rId30"/>
    <p:sldId id="331" r:id="rId31"/>
    <p:sldId id="339" r:id="rId32"/>
    <p:sldId id="340" r:id="rId33"/>
    <p:sldId id="341" r:id="rId34"/>
    <p:sldId id="342" r:id="rId35"/>
    <p:sldId id="330" r:id="rId36"/>
    <p:sldId id="343" r:id="rId37"/>
    <p:sldId id="344" r:id="rId38"/>
    <p:sldId id="349" r:id="rId39"/>
    <p:sldId id="306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2B"/>
    <a:srgbClr val="BC2230"/>
    <a:srgbClr val="55626F"/>
    <a:srgbClr val="30383F"/>
    <a:srgbClr val="E4003B"/>
    <a:srgbClr val="3F4A55"/>
    <a:srgbClr val="38414A"/>
    <a:srgbClr val="E0193B"/>
    <a:srgbClr val="E91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64" autoAdjust="0"/>
    <p:restoredTop sz="94660"/>
  </p:normalViewPr>
  <p:slideViewPr>
    <p:cSldViewPr snapToGrid="0" snapToObjects="1">
      <p:cViewPr>
        <p:scale>
          <a:sx n="72" d="100"/>
          <a:sy n="72" d="100"/>
        </p:scale>
        <p:origin x="-118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99BB2-1487-4BCE-B10E-B7A46249011A}" type="datetimeFigureOut">
              <a:rPr lang="en-ZA" smtClean="0"/>
              <a:t>2017/11/06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9CB09-D42D-4578-B59A-E092E51F9C6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8407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9CB09-D42D-4578-B59A-E092E51F9C66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3675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9666" y="595821"/>
            <a:ext cx="6967133" cy="1143000"/>
          </a:xfrm>
          <a:prstGeom prst="rect">
            <a:avLst/>
          </a:prstGeom>
        </p:spPr>
        <p:txBody>
          <a:bodyPr vert="horz"/>
          <a:lstStyle>
            <a:lvl1pPr algn="r">
              <a:defRPr sz="4000" b="0" baseline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Topic (40pt)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5753841"/>
            <a:ext cx="3822700" cy="4070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baseline="0">
                <a:solidFill>
                  <a:srgbClr val="E4002B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 smtClean="0"/>
              <a:t>Name of Presenter (20pt)</a:t>
            </a:r>
          </a:p>
        </p:txBody>
      </p:sp>
    </p:spTree>
    <p:extLst>
      <p:ext uri="{BB962C8B-B14F-4D97-AF65-F5344CB8AC3E}">
        <p14:creationId xmlns:p14="http://schemas.microsoft.com/office/powerpoint/2010/main" val="2897695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765735"/>
            <a:ext cx="8229600" cy="691138"/>
          </a:xfrm>
          <a:prstGeom prst="rect">
            <a:avLst/>
          </a:prstGeom>
        </p:spPr>
        <p:txBody>
          <a:bodyPr vert="horz"/>
          <a:lstStyle>
            <a:lvl1pPr algn="l">
              <a:defRPr sz="4000" b="0" i="0">
                <a:solidFill>
                  <a:srgbClr val="30383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SECTION HEADER (40pt)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3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464650"/>
            <a:ext cx="8229600" cy="691138"/>
          </a:xfrm>
          <a:prstGeom prst="rect">
            <a:avLst/>
          </a:prstGeom>
        </p:spPr>
        <p:txBody>
          <a:bodyPr vert="horz"/>
          <a:lstStyle>
            <a:lvl1pPr algn="l">
              <a:defRPr sz="3000" b="0" i="0" baseline="0">
                <a:solidFill>
                  <a:srgbClr val="30383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MAIN HEADER (32pt)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895024"/>
            <a:ext cx="8229600" cy="3148012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aseline="0">
                <a:latin typeface="Century Gothic"/>
                <a:cs typeface="Century Gothic"/>
              </a:defRPr>
            </a:lvl1pPr>
            <a:lvl2pPr marL="914400" indent="-457200">
              <a:buFont typeface="Arial"/>
              <a:buChar char="•"/>
              <a:defRPr sz="1800">
                <a:latin typeface="Century Gothic"/>
                <a:cs typeface="Century Gothic"/>
              </a:defRPr>
            </a:lvl2pPr>
            <a:lvl3pPr>
              <a:defRPr>
                <a:latin typeface="Century Gothic"/>
                <a:cs typeface="Century Gothic"/>
              </a:defRPr>
            </a:lvl3pPr>
            <a:lvl4pPr>
              <a:defRPr>
                <a:latin typeface="Century Gothic"/>
                <a:cs typeface="Century Gothic"/>
              </a:defRPr>
            </a:lvl4pPr>
            <a:lvl5pPr>
              <a:defRPr>
                <a:latin typeface="Century Gothic"/>
                <a:cs typeface="Century Gothic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Body copy (18pt) Body copy (18pt) Body copy (18pt) Body copy (18pt)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Body copy (18pt) Body copy (18pt) Body copy (18pt) Body copy (18pt)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Body copy (18pt) Body copy (18pt) Body copy (18pt) Body copy (18pt)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Body copy (18pt)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Body copy (18pt)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Body copy (18pt</a:t>
            </a:r>
          </a:p>
        </p:txBody>
      </p:sp>
    </p:spTree>
    <p:extLst>
      <p:ext uri="{BB962C8B-B14F-4D97-AF65-F5344CB8AC3E}">
        <p14:creationId xmlns:p14="http://schemas.microsoft.com/office/powerpoint/2010/main" val="3829889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464650"/>
            <a:ext cx="8229600" cy="691138"/>
          </a:xfrm>
          <a:prstGeom prst="rect">
            <a:avLst/>
          </a:prstGeom>
        </p:spPr>
        <p:txBody>
          <a:bodyPr vert="horz"/>
          <a:lstStyle>
            <a:lvl1pPr algn="l">
              <a:defRPr sz="3200" b="0" i="0" baseline="0">
                <a:solidFill>
                  <a:srgbClr val="30383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MAIN HEADER (32pt)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1681163"/>
            <a:ext cx="8229600" cy="39819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30383F"/>
                </a:solidFill>
                <a:latin typeface="Century Gothic"/>
                <a:cs typeface="Century Gothic"/>
              </a:defRPr>
            </a:lvl1pPr>
            <a:lvl2pPr>
              <a:defRPr>
                <a:solidFill>
                  <a:srgbClr val="30383F"/>
                </a:solidFill>
                <a:latin typeface="Century Gothic"/>
                <a:cs typeface="Century Gothic"/>
              </a:defRPr>
            </a:lvl2pPr>
            <a:lvl3pPr>
              <a:defRPr>
                <a:solidFill>
                  <a:srgbClr val="30383F"/>
                </a:solidFill>
                <a:latin typeface="Century Gothic"/>
                <a:cs typeface="Century Gothic"/>
              </a:defRPr>
            </a:lvl3pPr>
            <a:lvl4pPr>
              <a:defRPr>
                <a:solidFill>
                  <a:srgbClr val="30383F"/>
                </a:solidFill>
                <a:latin typeface="Century Gothic"/>
                <a:cs typeface="Century Gothic"/>
              </a:defRPr>
            </a:lvl4pPr>
            <a:lvl5pPr>
              <a:defRPr>
                <a:solidFill>
                  <a:srgbClr val="30383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983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3409"/>
            <a:ext cx="8229600" cy="703545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rgbClr val="30383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MAIN HEADER (32pt)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2" y="1698626"/>
            <a:ext cx="3959999" cy="39599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Century Gothic"/>
                <a:cs typeface="Century Gothic"/>
              </a:defRPr>
            </a:lvl1pPr>
            <a:lvl2pPr>
              <a:defRPr sz="1800">
                <a:latin typeface="Century Gothic"/>
                <a:cs typeface="Century Gothic"/>
              </a:defRPr>
            </a:lvl2pPr>
            <a:lvl3pPr>
              <a:defRPr sz="1800">
                <a:latin typeface="Century Gothic"/>
                <a:cs typeface="Century Gothic"/>
              </a:defRPr>
            </a:lvl3pPr>
            <a:lvl4pPr>
              <a:defRPr sz="1800">
                <a:latin typeface="Century Gothic"/>
                <a:cs typeface="Century Gothic"/>
              </a:defRPr>
            </a:lvl4pPr>
            <a:lvl5pPr>
              <a:defRPr sz="180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726804" y="1698627"/>
            <a:ext cx="3959996" cy="39599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Century Gothic"/>
                <a:cs typeface="Century Gothic"/>
              </a:defRPr>
            </a:lvl1pPr>
            <a:lvl2pPr>
              <a:defRPr sz="1800">
                <a:latin typeface="Century Gothic"/>
                <a:cs typeface="Century Gothic"/>
              </a:defRPr>
            </a:lvl2pPr>
            <a:lvl3pPr>
              <a:defRPr sz="1800">
                <a:latin typeface="Century Gothic"/>
                <a:cs typeface="Century Gothic"/>
              </a:defRPr>
            </a:lvl3pPr>
            <a:lvl4pPr>
              <a:defRPr sz="1800">
                <a:latin typeface="Century Gothic"/>
                <a:cs typeface="Century Gothic"/>
              </a:defRPr>
            </a:lvl4pPr>
            <a:lvl5pPr>
              <a:defRPr sz="180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3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/>
          <a:stretch/>
        </p:blipFill>
        <p:spPr>
          <a:xfrm>
            <a:off x="12880" y="0"/>
            <a:ext cx="913111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64442" y="1708991"/>
            <a:ext cx="3547035" cy="1143000"/>
          </a:xfrm>
          <a:prstGeom prst="rect">
            <a:avLst/>
          </a:prstGeom>
        </p:spPr>
        <p:txBody>
          <a:bodyPr vert="horz"/>
          <a:lstStyle>
            <a:lvl1pPr algn="r">
              <a:defRPr sz="4000" b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THANK </a:t>
            </a:r>
            <a:br>
              <a:rPr lang="en-US" dirty="0" smtClean="0"/>
            </a:br>
            <a:r>
              <a:rPr lang="en-US" dirty="0" smtClean="0"/>
              <a:t>YOU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68474" y="5183188"/>
            <a:ext cx="3900114" cy="4197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baseline="0">
                <a:solidFill>
                  <a:srgbClr val="E4002B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 smtClean="0"/>
              <a:t>NAME SURNAME </a:t>
            </a:r>
          </a:p>
        </p:txBody>
      </p:sp>
    </p:spTree>
    <p:extLst>
      <p:ext uri="{BB962C8B-B14F-4D97-AF65-F5344CB8AC3E}">
        <p14:creationId xmlns:p14="http://schemas.microsoft.com/office/powerpoint/2010/main" val="163661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32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3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252" y="25451"/>
            <a:ext cx="7434470" cy="4665292"/>
          </a:xfrm>
        </p:spPr>
        <p:txBody>
          <a:bodyPr/>
          <a:lstStyle/>
          <a:p>
            <a:r>
              <a:rPr lang="en-US" i="1" dirty="0" smtClean="0"/>
              <a:t>“Local is </a:t>
            </a:r>
            <a:r>
              <a:rPr lang="en-US" i="1" dirty="0" err="1" smtClean="0"/>
              <a:t>Lekker</a:t>
            </a:r>
            <a:r>
              <a:rPr lang="en-US" i="1" dirty="0" smtClean="0"/>
              <a:t>” – </a:t>
            </a:r>
            <a:r>
              <a:rPr lang="en-US" dirty="0" smtClean="0"/>
              <a:t>Together is better. </a:t>
            </a:r>
            <a:br>
              <a:rPr lang="en-US" dirty="0" smtClean="0"/>
            </a:br>
            <a:r>
              <a:rPr lang="en-US" dirty="0" smtClean="0"/>
              <a:t>A local government perspective on marine resource protection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City of Cape Town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smtClean="0"/>
              <a:t>Arne Purves</a:t>
            </a:r>
          </a:p>
          <a:p>
            <a:r>
              <a:rPr lang="en-US" dirty="0" smtClean="0">
                <a:solidFill>
                  <a:srgbClr val="30383F"/>
                </a:solidFill>
              </a:rPr>
              <a:t>08</a:t>
            </a:r>
            <a:r>
              <a:rPr lang="en-US" baseline="30000" dirty="0" smtClean="0">
                <a:solidFill>
                  <a:srgbClr val="30383F"/>
                </a:solidFill>
              </a:rPr>
              <a:t>th</a:t>
            </a:r>
            <a:r>
              <a:rPr lang="en-US" dirty="0" smtClean="0">
                <a:solidFill>
                  <a:srgbClr val="30383F"/>
                </a:solidFill>
              </a:rPr>
              <a:t> November 2017</a:t>
            </a:r>
            <a:endParaRPr lang="en-US" dirty="0">
              <a:solidFill>
                <a:srgbClr val="303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2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1" y="3591339"/>
            <a:ext cx="5490015" cy="3019508"/>
          </a:xfrm>
          <a:prstGeom prst="rect">
            <a:avLst/>
          </a:prstGeom>
        </p:spPr>
      </p:pic>
      <p:pic>
        <p:nvPicPr>
          <p:cNvPr id="2" name="Picture 4" descr="D:\1a_Projects\Coastal and Marine Compliance\Images\Law_Enforcement_Boat\DSC_23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47" y="212033"/>
            <a:ext cx="5473561" cy="32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0291" y="345380"/>
            <a:ext cx="2867222" cy="2106272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Vessels and Skippers</a:t>
            </a:r>
            <a:endParaRPr lang="en-US" sz="1800" dirty="0">
              <a:solidFill>
                <a:srgbClr val="E40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apurves\Desktop\talk\gopr0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7" y="397565"/>
            <a:ext cx="36575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purves\Desktop\talk\gopr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7" y="397565"/>
            <a:ext cx="36575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purves\Desktop\talk\gopr0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7" y="397565"/>
            <a:ext cx="36575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purves\Desktop\talk\gopr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7" y="3496918"/>
            <a:ext cx="36575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apurves\Desktop\talk\gopr0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7" y="3496918"/>
            <a:ext cx="36575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apurves\Desktop\talk\gopr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22" y="420031"/>
            <a:ext cx="3627645" cy="272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8226" y="1278685"/>
            <a:ext cx="8321675" cy="55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F:\patrol\copyright_arne_purves_©ArnePurves_0X4B8456_20131115©Arne Purves, Law Enforce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397" y="145774"/>
            <a:ext cx="3398735" cy="226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397" y="2597427"/>
            <a:ext cx="3439911" cy="229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922" y="159849"/>
            <a:ext cx="8229600" cy="953333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Visible Policing</a:t>
            </a:r>
            <a:endParaRPr lang="en-US" sz="1800" dirty="0">
              <a:solidFill>
                <a:srgbClr val="E40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569749" y="3700606"/>
            <a:ext cx="426321" cy="4473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2" y="0"/>
            <a:ext cx="8431213" cy="56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67" y="885509"/>
            <a:ext cx="7608995" cy="497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5044" y="212857"/>
            <a:ext cx="8229600" cy="953333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Life saving capacity</a:t>
            </a:r>
            <a:endParaRPr lang="en-US" sz="1800" dirty="0">
              <a:solidFill>
                <a:srgbClr val="E40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purves\Desktop\IMG_58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79" y="203710"/>
            <a:ext cx="8443347" cy="552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569749" y="3700606"/>
            <a:ext cx="426321" cy="4473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9796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Arne\1a_Projects\Coastal and Marine Compliance\Joint Operations\Wolfgat Patrols\wolfga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5" y="963867"/>
            <a:ext cx="4154555" cy="311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18875"/>
            <a:ext cx="8229600" cy="953333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Special Operations in coastal protected areas</a:t>
            </a:r>
            <a:endParaRPr lang="en-US" sz="1800" dirty="0">
              <a:solidFill>
                <a:srgbClr val="E4002B"/>
              </a:solidFill>
            </a:endParaRPr>
          </a:p>
        </p:txBody>
      </p:sp>
      <p:pic>
        <p:nvPicPr>
          <p:cNvPr id="4" name="Picture 2" descr="D:\Arne\1a_Projects\Coastal and Marine Compliance\Joint Operations\Wolfgat Patrols\wolfga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03" y="4229358"/>
            <a:ext cx="2411722" cy="20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Arne\1a_Projects\Coastal and Marine Compliance\Joint Operations\Wolfgat Patrols\wolfg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03" y="963866"/>
            <a:ext cx="4200939" cy="315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purves\Pictures\patrol\copyright_arne_purves_©ArnePurves_0X4B8251_20140521©Arne Purves, Cape Town, Coastline, False Bay, Strandveld, Wolfgat Nature Reserv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5" y="3460219"/>
            <a:ext cx="4154555" cy="276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73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rne\1a_Projects\Coastal and Marine Compliance\Joint Operations\Wolfgat Patrols\wolfga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74071" y="970379"/>
            <a:ext cx="5579399" cy="418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Arne\1a_Projects\Coastal and Marine Compliance\Joint Operations\Wolfgat Patrols\wolfgat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2953"/>
            <a:ext cx="4184550" cy="55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6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purves\Pictures\patrol\copyright_arne_purves_©ArnePurves_0X4B8200_20140521©Arne Purves, Cape Town, Coastline, False Bay, Strandveld, Wolfgat Nature Rese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8" y="200285"/>
            <a:ext cx="4529990" cy="301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purves\Pictures\patrol\copyright_arne_purves_©ArnePurves_0X4B8214_20140521©Arne Purves, Cape Town, Coastline, False Bay, Strandveld, Wolfgat Nature Reser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88" y="200285"/>
            <a:ext cx="4529681" cy="301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purves\Pictures\patrol\copyright_arne_purves_©ArnePurves_0X4B8215_20140521©Arne Purves, Cape Town, Coastline, False Bay, Strandveld, Wolfgat Nature Reser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8" y="3220278"/>
            <a:ext cx="4492488" cy="299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8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rne\1a_Projects\Coastal and Marine Compliance\Images\Joint_operations\15_17_Nov_2013_WCRL\copyright_arne_purves_-¬ArnePurves_0X4B8389__IOTD_20131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12" y="753974"/>
            <a:ext cx="4173295" cy="265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CoCT_Work\1a_Projects\Coastal and Marine Compliance\Joint Operations\Image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24485" y="3475522"/>
            <a:ext cx="6493346" cy="325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20" y="753974"/>
            <a:ext cx="4084875" cy="272154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3512" y="106840"/>
            <a:ext cx="8229600" cy="953333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Multi Agency Joint Operations</a:t>
            </a:r>
            <a:endParaRPr lang="en-US" sz="1800" dirty="0">
              <a:solidFill>
                <a:srgbClr val="E40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649"/>
            <a:ext cx="8229600" cy="95333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Outline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>
              <a:solidFill>
                <a:srgbClr val="E4002B"/>
              </a:solidFill>
            </a:endParaRPr>
          </a:p>
        </p:txBody>
      </p:sp>
      <p:pic>
        <p:nvPicPr>
          <p:cNvPr id="5" name="Picture 6" descr="D:\1a_Projects\Coastal and Marine Compliance\Media\Newspaper Artciles\betty's bay fishermen dont get the message 25 Jan 2013 Cape Tim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5427"/>
            <a:ext cx="5658928" cy="559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1a_Projects\Coastal and Marine Compliance\Media\Newspaper Artciles\CAPE_TIMES_27_05_2012_CITY MARINE_UN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805" y="155275"/>
            <a:ext cx="2648598" cy="614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06839F-D7A4-4E5D-B93D-768AD4D1DB36}" type="slidenum">
              <a:rPr lang="en-ZA" smtClean="0"/>
              <a:pPr/>
              <a:t>2</a:t>
            </a:fld>
            <a:endParaRPr lang="en-ZA" dirty="0"/>
          </a:p>
        </p:txBody>
      </p:sp>
      <p:pic>
        <p:nvPicPr>
          <p:cNvPr id="8" name="Picture 2" descr="D:\1a_Projects\Coastal and Marine Compliance\Media\Newspaper Artciles\Illegal Fishhnig nets 230bn 09 June 2013 Cape Tim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76" y="155275"/>
            <a:ext cx="4606277" cy="423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1a_Projects\Coastal and Marine Compliance\Media\Newspaper Artciles\poaching_increase_SANP_fees_14_12_2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314" y="4153961"/>
            <a:ext cx="4323491" cy="270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05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purves\Pictures\patrol\copyright_arne_purves_©ArnePurves_0X4B6912_20140418©Arne Pur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8" y="286535"/>
            <a:ext cx="7941452" cy="529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purves\Pictures\patrol\copyright_arne_purves_©ArnePurves_0X4B6943_20140418©Arne Pur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8" y="310483"/>
            <a:ext cx="8142452" cy="542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47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" y="276507"/>
            <a:ext cx="8176591" cy="54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purves\Pictures\patrol\copyright_arne_purves_©ArnePurves_0X4B7005_20140418©Arne Pur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8" y="317721"/>
            <a:ext cx="8074925" cy="538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a_Projects\Coastal and Marine Compliance\Joint Operations\3-6April_2015\image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7" y="326723"/>
            <a:ext cx="4139480" cy="27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rne\1a_Projects\Coastal and Marine Compliance\Images\Joint_operations\15_17_Nov_2013_WCRL\New folder\copyright_arne_purves_-¬ArnePurves_0X4B8583__IOTD_20131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03" y="326723"/>
            <a:ext cx="3982717" cy="265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Arne\1a_Projects\Coastal and Marine Compliance\Images\Joint_operations\15_17_Nov_2013_WCRL\copyright_arne_purves_-¬ArnePurves_0X4B8566__IOTD_201311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7" y="3193774"/>
            <a:ext cx="4139480" cy="276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1a_Projects\Coastal and Marine Compliance\Images\Joint_operations\nove_2012_rock_lobster_inspection_measure_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03" y="3087757"/>
            <a:ext cx="3982717" cy="265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457200" y="464649"/>
            <a:ext cx="2643809" cy="595525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rgbClr val="30383F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800" dirty="0" smtClean="0">
                <a:solidFill>
                  <a:srgbClr val="E4002B"/>
                </a:solidFill>
              </a:rPr>
              <a:t>Successes</a:t>
            </a:r>
            <a:endParaRPr lang="en-US" sz="2800" dirty="0">
              <a:solidFill>
                <a:srgbClr val="E4002B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9357" y="1325217"/>
            <a:ext cx="796455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This is tricky to measure and quantify as it depends on the enforcement objectives.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Resource protection vs Enforcement Actions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Overall, the effectiveness of our Integrated Enforcement Strategy can be measured through the successful implementation of </a:t>
            </a:r>
            <a:r>
              <a:rPr lang="en-US" b="1" u="sng" dirty="0" smtClean="0">
                <a:latin typeface="Century Gothic" panose="020B0502020202020204" pitchFamily="34" charset="0"/>
              </a:rPr>
              <a:t>all</a:t>
            </a:r>
            <a:r>
              <a:rPr lang="en-US" dirty="0" smtClean="0">
                <a:latin typeface="Century Gothic" panose="020B0502020202020204" pitchFamily="34" charset="0"/>
              </a:rPr>
              <a:t> the actions to date.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We can also measure all our </a:t>
            </a:r>
            <a:r>
              <a:rPr lang="en-US" dirty="0" smtClean="0">
                <a:latin typeface="Century Gothic" panose="020B0502020202020204" pitchFamily="34" charset="0"/>
              </a:rPr>
              <a:t>direct enforcement successes </a:t>
            </a:r>
            <a:endParaRPr lang="en-US" dirty="0" smtClean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Not easy to measure our successes at keeping resources in the sea</a:t>
            </a:r>
          </a:p>
          <a:p>
            <a:pPr>
              <a:lnSpc>
                <a:spcPct val="150000"/>
              </a:lnSpc>
            </a:pPr>
            <a:endParaRPr lang="en-US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7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purves\Desktop\IMG_8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" y="689729"/>
            <a:ext cx="4692159" cy="313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purves\Desktop\IMG-20140425-00030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" y="3114675"/>
            <a:ext cx="4591050" cy="34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purves\Desktop\IMG_80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252" y="689729"/>
            <a:ext cx="4878951" cy="307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purves\Desktop\IMG_80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23" y="3286125"/>
            <a:ext cx="413288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9243" y="40579"/>
            <a:ext cx="8229600" cy="953333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Successful Operations</a:t>
            </a:r>
            <a:endParaRPr lang="en-US" sz="1800" dirty="0">
              <a:solidFill>
                <a:srgbClr val="E40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54066"/>
            <a:ext cx="4288535" cy="285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D:\Arne\1a_Projects\Coastal and Marine Compliance\Images\AbaloneStrandontein\IMG_85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29" y="154066"/>
            <a:ext cx="4321096" cy="2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3260033"/>
            <a:ext cx="4150001" cy="2766667"/>
          </a:xfrm>
          <a:prstGeom prst="rect">
            <a:avLst/>
          </a:prstGeom>
        </p:spPr>
      </p:pic>
      <p:pic>
        <p:nvPicPr>
          <p:cNvPr id="5" name="Picture 2" descr="D:\1a_Projects\Coastal and Marine Compliance\Incident Register\2015-07-10 illegalGillNetting10July2015\illegalGillNetting10July2015 11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29" y="3260033"/>
            <a:ext cx="3771786" cy="268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1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5661"/>
            <a:ext cx="8229600" cy="460953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Members 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conduct a joint operation with SANPARKS in Fish Hoek </a:t>
            </a:r>
            <a:r>
              <a:rPr lang="en-US" sz="18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area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Cas15/10/2017.</a:t>
            </a:r>
            <a:endParaRPr lang="en-US" sz="18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Arial"/>
            </a:endParaRPr>
          </a:p>
          <a:p>
            <a:r>
              <a:rPr lang="en-US" sz="1800" dirty="0" smtClean="0">
                <a:latin typeface="Century Gothic" panose="020B0502020202020204" pitchFamily="34" charset="0"/>
              </a:rPr>
              <a:t>716 shucked and 21 whole state abalone</a:t>
            </a:r>
            <a:endParaRPr lang="en-ZA" sz="1800" dirty="0">
              <a:latin typeface="Century Gothic" panose="020B0502020202020204" pitchFamily="34" charset="0"/>
            </a:endParaRPr>
          </a:p>
        </p:txBody>
      </p:sp>
      <p:pic>
        <p:nvPicPr>
          <p:cNvPr id="11" name="Picture 10" descr="F:\New folder\New folder\IMG_4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02" y="2520615"/>
            <a:ext cx="2694072" cy="319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New folder\New folder\IMG_42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2" y="2526630"/>
            <a:ext cx="2353178" cy="318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F:\New folder\New folder\IMG_42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7" y="2520615"/>
            <a:ext cx="2672012" cy="319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023398" y="616257"/>
            <a:ext cx="8229600" cy="694352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rgbClr val="30383F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Wednesday 11 October 2017</a:t>
            </a:r>
            <a:endParaRPr lang="en-ZA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93729" y="508380"/>
            <a:ext cx="4247322" cy="467483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Thursday 12 October 2017</a:t>
            </a:r>
            <a:endParaRPr lang="en-ZA" sz="1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72649"/>
            <a:ext cx="8229600" cy="4609536"/>
          </a:xfrm>
          <a:prstGeom prst="rect">
            <a:avLst/>
          </a:prstGeom>
        </p:spPr>
        <p:txBody>
          <a:bodyPr/>
          <a:lstStyle/>
          <a:p>
            <a:r>
              <a:rPr lang="en-US" sz="18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Law Enforcement assist SAPS 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with a </a:t>
            </a:r>
            <a:r>
              <a:rPr lang="en-US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highspeed</a:t>
            </a:r>
            <a:r>
              <a:rPr lang="en-US" sz="18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chase from Melkbosstrand to Chatsworth where they found a vehicle standing abandoned by the driver with bags of abalone</a:t>
            </a:r>
            <a:r>
              <a:rPr lang="en-US" sz="18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.</a:t>
            </a:r>
            <a:r>
              <a:rPr lang="en-US" sz="1800" dirty="0">
                <a:latin typeface="Century Gothic" panose="020B0502020202020204" pitchFamily="34" charset="0"/>
              </a:rPr>
              <a:t> Malmesbury Cas15/10/2017, 8x sealed bags, SAP13/1225/2017, </a:t>
            </a:r>
            <a:r>
              <a:rPr lang="en-US" sz="1800" dirty="0" smtClean="0">
                <a:latin typeface="Century Gothic" panose="020B0502020202020204" pitchFamily="34" charset="0"/>
              </a:rPr>
              <a:t>Monday</a:t>
            </a:r>
            <a:endParaRPr lang="en-ZA" sz="18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Arial"/>
            </a:endParaRPr>
          </a:p>
          <a:p>
            <a:endParaRPr lang="en-ZA" dirty="0"/>
          </a:p>
        </p:txBody>
      </p:sp>
      <p:pic>
        <p:nvPicPr>
          <p:cNvPr id="6" name="Picture 6" descr="F:\New folder\New folder\IMG_42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4" y="3026968"/>
            <a:ext cx="2199492" cy="263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F:\New folder\New folder\IMG_42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61042" y="3027958"/>
            <a:ext cx="2630885" cy="26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F:\New folder\New folder\IMG_42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390" y="3026967"/>
            <a:ext cx="2412328" cy="26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28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649"/>
            <a:ext cx="8229600" cy="953333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The Challenge</a:t>
            </a:r>
            <a:endParaRPr lang="en-US" sz="2800" dirty="0">
              <a:solidFill>
                <a:srgbClr val="E4002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179405"/>
            <a:ext cx="8229600" cy="19878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High levels of non-compliance and illegal activity.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Decreasing public confidence in </a:t>
            </a:r>
            <a:r>
              <a:rPr lang="en-US" dirty="0" smtClean="0"/>
              <a:t>responsible agencies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Limited </a:t>
            </a:r>
            <a:r>
              <a:rPr lang="en-US" dirty="0"/>
              <a:t>capacity/resources in individual </a:t>
            </a:r>
            <a:r>
              <a:rPr lang="en-US" dirty="0" err="1"/>
              <a:t>organisations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Large stretch of coastline to cover – 320km’s</a:t>
            </a:r>
            <a:endParaRPr lang="en-US" dirty="0"/>
          </a:p>
          <a:p>
            <a:pPr marL="0" lvl="0" indent="0">
              <a:buNone/>
              <a:defRPr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6" y="3272855"/>
            <a:ext cx="1979929" cy="256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2900956" y="3272423"/>
            <a:ext cx="5785844" cy="1577008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en-US" dirty="0"/>
              <a:t>The City’s jurisdiction is determined by the high-water mark; however, economic, recreational, environmental and illegal activities operate across jurisdictional boundaries. </a:t>
            </a:r>
            <a:endParaRPr lang="en-US" dirty="0" smtClean="0"/>
          </a:p>
          <a:p>
            <a:pPr algn="just">
              <a:lnSpc>
                <a:spcPct val="150000"/>
              </a:lnSpc>
              <a:defRPr/>
            </a:pPr>
            <a:r>
              <a:rPr lang="en-US" dirty="0" smtClean="0"/>
              <a:t>Requires cooperation from all three spheres of government</a:t>
            </a:r>
            <a:endParaRPr lang="en-US" dirty="0"/>
          </a:p>
          <a:p>
            <a:pPr marL="0" indent="0">
              <a:buFont typeface="Arial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994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20209" y="380656"/>
            <a:ext cx="4366591" cy="546996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Thursday </a:t>
            </a:r>
            <a:r>
              <a:rPr lang="en-US" sz="1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20 </a:t>
            </a:r>
            <a:r>
              <a:rPr lang="en-US" sz="1800" dirty="0">
                <a:solidFill>
                  <a:srgbClr val="FF0000"/>
                </a:solidFill>
                <a:latin typeface="Century Gothic" panose="020B0502020202020204" pitchFamily="34" charset="0"/>
              </a:rPr>
              <a:t>October 2017</a:t>
            </a:r>
            <a:endParaRPr lang="en-ZA" sz="1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2" descr="C:\Users\jmarais5\Desktop\work pics\IMG-20171020-WA001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9" y="2784894"/>
            <a:ext cx="2816087" cy="29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jmarais5\Desktop\work pics\IMG-20171020-WA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189" y="2772302"/>
            <a:ext cx="2917570" cy="292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marais5\Desktop\work pics\IMG-20171020-WA0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15" y="2784894"/>
            <a:ext cx="2771620" cy="29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" y="1073923"/>
            <a:ext cx="879508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dirty="0" smtClean="0">
                <a:latin typeface="Century Gothic" panose="020B0502020202020204" pitchFamily="34" charset="0"/>
              </a:rPr>
              <a:t>Joint Operation with SANPARKS and DAFF in the </a:t>
            </a:r>
            <a:r>
              <a:rPr lang="en-US" dirty="0" err="1" smtClean="0">
                <a:latin typeface="Century Gothic" panose="020B0502020202020204" pitchFamily="34" charset="0"/>
              </a:rPr>
              <a:t>Simonstown</a:t>
            </a:r>
            <a:r>
              <a:rPr lang="en-US" dirty="0" smtClean="0">
                <a:latin typeface="Century Gothic" panose="020B0502020202020204" pitchFamily="34" charset="0"/>
              </a:rPr>
              <a:t> area.</a:t>
            </a:r>
          </a:p>
          <a:p>
            <a:pPr>
              <a:lnSpc>
                <a:spcPct val="115000"/>
              </a:lnSpc>
              <a:defRPr/>
            </a:pPr>
            <a:r>
              <a:rPr lang="en-US" dirty="0" smtClean="0">
                <a:latin typeface="Century Gothic" panose="020B0502020202020204" pitchFamily="34" charset="0"/>
              </a:rPr>
              <a:t> Impoundment </a:t>
            </a:r>
            <a:r>
              <a:rPr lang="en-US" dirty="0">
                <a:latin typeface="Century Gothic" panose="020B0502020202020204" pitchFamily="34" charset="0"/>
              </a:rPr>
              <a:t>of vehicle at </a:t>
            </a:r>
            <a:r>
              <a:rPr lang="en-US" dirty="0" err="1" smtClean="0">
                <a:latin typeface="Century Gothic" panose="020B0502020202020204" pitchFamily="34" charset="0"/>
              </a:rPr>
              <a:t>Stikland</a:t>
            </a:r>
            <a:r>
              <a:rPr lang="en-US" dirty="0" smtClean="0">
                <a:latin typeface="Century Gothic" panose="020B0502020202020204" pitchFamily="34" charset="0"/>
              </a:rPr>
              <a:t>. Suspects arrested.</a:t>
            </a:r>
          </a:p>
          <a:p>
            <a:pPr>
              <a:lnSpc>
                <a:spcPct val="115000"/>
              </a:lnSpc>
              <a:defRPr/>
            </a:pP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latin typeface="Century Gothic" panose="020B0502020202020204" pitchFamily="34" charset="0"/>
              </a:rPr>
              <a:t>Cas</a:t>
            </a:r>
            <a:r>
              <a:rPr lang="en-US" dirty="0" smtClean="0">
                <a:latin typeface="Century Gothic" panose="020B0502020202020204" pitchFamily="34" charset="0"/>
              </a:rPr>
              <a:t> 44/10/2017,   SAP13/287/2017,   Stikland </a:t>
            </a:r>
            <a:r>
              <a:rPr lang="en-US" dirty="0">
                <a:latin typeface="Century Gothic" panose="020B0502020202020204" pitchFamily="34" charset="0"/>
              </a:rPr>
              <a:t>13/2091/2017</a:t>
            </a:r>
          </a:p>
          <a:p>
            <a:pPr>
              <a:lnSpc>
                <a:spcPct val="115000"/>
              </a:lnSpc>
              <a:defRPr/>
            </a:pP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1257 Shucked and 196 whole state  Abalone. Estimate </a:t>
            </a:r>
            <a:r>
              <a:rPr lang="en-US" dirty="0">
                <a:latin typeface="Century Gothic" panose="020B0502020202020204" pitchFamily="34" charset="0"/>
              </a:rPr>
              <a:t>value +- </a:t>
            </a:r>
            <a:r>
              <a:rPr lang="en-US" dirty="0" smtClean="0">
                <a:latin typeface="Century Gothic" panose="020B0502020202020204" pitchFamily="34" charset="0"/>
              </a:rPr>
              <a:t>R </a:t>
            </a:r>
            <a:r>
              <a:rPr lang="en-US" dirty="0">
                <a:latin typeface="Century Gothic" panose="020B0502020202020204" pitchFamily="34" charset="0"/>
              </a:rPr>
              <a:t>726 </a:t>
            </a:r>
            <a:r>
              <a:rPr lang="en-US" dirty="0" smtClean="0">
                <a:latin typeface="Century Gothic" panose="020B0502020202020204" pitchFamily="34" charset="0"/>
              </a:rPr>
              <a:t>000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28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54052" y="433665"/>
            <a:ext cx="3332922" cy="560248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Thursday 02 November 2017</a:t>
            </a:r>
            <a:endParaRPr lang="en-ZA" sz="1800" dirty="0">
              <a:solidFill>
                <a:srgbClr val="FF0000"/>
              </a:solidFill>
            </a:endParaRPr>
          </a:p>
        </p:txBody>
      </p:sp>
      <p:sp>
        <p:nvSpPr>
          <p:cNvPr id="5" name="Content Placeholder 5"/>
          <p:cNvSpPr>
            <a:spLocks noGrp="1"/>
          </p:cNvSpPr>
          <p:nvPr>
            <p:ph idx="4294967295"/>
          </p:nvPr>
        </p:nvSpPr>
        <p:spPr>
          <a:xfrm>
            <a:off x="457374" y="1020858"/>
            <a:ext cx="8229600" cy="145852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Law Enforcement received 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a complaint of a male selling abalone in front of Olympia Restaurant in Kalkbay</a:t>
            </a:r>
            <a:r>
              <a:rPr lang="en-US" sz="18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Arial"/>
              </a:rPr>
              <a:t>.</a:t>
            </a:r>
            <a:r>
              <a:rPr lang="en-US" sz="1800" dirty="0">
                <a:latin typeface="Century Gothic" panose="020B0502020202020204" pitchFamily="34" charset="0"/>
              </a:rPr>
              <a:t> Complaint was positive and a coloured male </a:t>
            </a:r>
            <a:r>
              <a:rPr lang="en-US" sz="1800" dirty="0" smtClean="0">
                <a:latin typeface="Century Gothic" panose="020B0502020202020204" pitchFamily="34" charset="0"/>
              </a:rPr>
              <a:t>was </a:t>
            </a:r>
            <a:r>
              <a:rPr lang="en-US" sz="1800" dirty="0">
                <a:latin typeface="Century Gothic" panose="020B0502020202020204" pitchFamily="34" charset="0"/>
              </a:rPr>
              <a:t>arrested for the Possession of Abalone without a permit.</a:t>
            </a:r>
            <a:endParaRPr lang="en-ZA" sz="18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endParaRPr lang="en-ZA" b="1" dirty="0">
              <a:solidFill>
                <a:srgbClr val="000000"/>
              </a:solidFill>
              <a:ea typeface="Calibri"/>
              <a:cs typeface="Arial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endParaRPr lang="en-ZA" b="1" dirty="0">
              <a:solidFill>
                <a:srgbClr val="000000"/>
              </a:solidFill>
              <a:ea typeface="Calibri"/>
              <a:cs typeface="Arial"/>
            </a:endParaRPr>
          </a:p>
          <a:p>
            <a:endParaRPr lang="en-ZA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18" y="2479378"/>
            <a:ext cx="3134139" cy="386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83" y="2479378"/>
            <a:ext cx="3332747" cy="29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28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09" y="464913"/>
            <a:ext cx="3785970" cy="459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66" y="1536899"/>
            <a:ext cx="4178913" cy="406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6649" y="464648"/>
            <a:ext cx="4273826" cy="595525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rgbClr val="30383F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800" dirty="0" smtClean="0">
                <a:solidFill>
                  <a:srgbClr val="E4002B"/>
                </a:solidFill>
              </a:rPr>
              <a:t>Increased publicity and awareness</a:t>
            </a:r>
            <a:endParaRPr lang="en-US" sz="2800" dirty="0">
              <a:solidFill>
                <a:srgbClr val="E4002B"/>
              </a:solidFill>
            </a:endParaRPr>
          </a:p>
        </p:txBody>
      </p:sp>
      <p:pic>
        <p:nvPicPr>
          <p:cNvPr id="4" name="Picture 5" descr="D:\1a_Projects\Coastal and Marine Compliance\Media\Newspaper Artciles\abalone_seapoint_17_01_2013_Sea_Border_Pol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871" y="4340047"/>
            <a:ext cx="3363441" cy="190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91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457200" y="1036959"/>
            <a:ext cx="8229600" cy="460953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Are we succeeding in protecting the resource in the sea?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Are our borders/points of entry secure?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Our small fishing </a:t>
            </a:r>
            <a:r>
              <a:rPr lang="en-US" sz="1800" dirty="0" err="1" smtClean="0">
                <a:latin typeface="Century Gothic" panose="020B0502020202020204" pitchFamily="34" charset="0"/>
              </a:rPr>
              <a:t>harbours</a:t>
            </a:r>
            <a:r>
              <a:rPr lang="en-US" sz="1800" dirty="0" smtClean="0">
                <a:latin typeface="Century Gothic" panose="020B0502020202020204" pitchFamily="34" charset="0"/>
              </a:rPr>
              <a:t> remain largely unregulated spaces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Our boat launch sites are largely unregulated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ORV’s remain a huge problem, despite intensive enforcement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Poaching is escalating, not decreasing. Despite increased enforcement success by all role players. </a:t>
            </a:r>
            <a:r>
              <a:rPr lang="en-ZA" sz="1800" dirty="0">
                <a:latin typeface="Century Gothic" panose="020B0502020202020204" pitchFamily="34" charset="0"/>
              </a:rPr>
              <a:t>Increased poaching must also be seen in the context of increased crime generally, alongside a shrinking formal </a:t>
            </a:r>
            <a:r>
              <a:rPr lang="en-ZA" sz="1800" dirty="0" smtClean="0">
                <a:latin typeface="Century Gothic" panose="020B0502020202020204" pitchFamily="34" charset="0"/>
              </a:rPr>
              <a:t>economy.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Are we boosting demand through our enforcement actions?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It is a challenge to maintain the enforcement pressure along 320km’s coastline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endParaRPr lang="en-US" sz="1800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endParaRPr lang="en-ZA" sz="1800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876"/>
            <a:ext cx="8229600" cy="6911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Challenges</a:t>
            </a:r>
            <a:endParaRPr lang="en-Z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8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457200" y="893594"/>
            <a:ext cx="8229600" cy="442578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Develop by-laws that will assist local enforcement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400" dirty="0" smtClean="0">
                <a:latin typeface="Century Gothic" panose="020B0502020202020204" pitchFamily="34" charset="0"/>
              </a:rPr>
              <a:t>Coastal By-Law (</a:t>
            </a:r>
            <a:r>
              <a:rPr lang="en-US" sz="1400" dirty="0" smtClean="0">
                <a:latin typeface="Century Gothic" panose="020B0502020202020204" pitchFamily="34" charset="0"/>
              </a:rPr>
              <a:t>by-laws </a:t>
            </a:r>
            <a:r>
              <a:rPr lang="en-US" sz="1400" dirty="0" smtClean="0">
                <a:latin typeface="Century Gothic" panose="020B0502020202020204" pitchFamily="34" charset="0"/>
              </a:rPr>
              <a:t>are limited in scope however e.g. No powers of arrest)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ZA" sz="1800" dirty="0">
                <a:latin typeface="Century Gothic" panose="020B0502020202020204" pitchFamily="34" charset="0"/>
              </a:rPr>
              <a:t>Address mandates across spheres of government – delegation or assignment to local authorities would allow local LE officers to exercise greater </a:t>
            </a:r>
            <a:r>
              <a:rPr lang="en-ZA" sz="1800" dirty="0" smtClean="0">
                <a:latin typeface="Century Gothic" panose="020B0502020202020204" pitchFamily="34" charset="0"/>
              </a:rPr>
              <a:t>powers e.g. Small Vessel Regulations</a:t>
            </a:r>
            <a:endParaRPr lang="en-US" sz="18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Continued engagement with all role players and support to Operation Phakisa Initiatives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err="1" smtClean="0">
                <a:latin typeface="Century Gothic" panose="020B0502020202020204" pitchFamily="34" charset="0"/>
              </a:rPr>
              <a:t>Harbour</a:t>
            </a:r>
            <a:r>
              <a:rPr lang="en-US" sz="1800" dirty="0" smtClean="0">
                <a:latin typeface="Century Gothic" panose="020B0502020202020204" pitchFamily="34" charset="0"/>
              </a:rPr>
              <a:t> and boat launch site regulation and security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Continued training and development of enforcement officers, including auxiliary enforcement officers and community policing forums </a:t>
            </a:r>
            <a:r>
              <a:rPr lang="en-US" sz="1800" dirty="0" err="1" smtClean="0">
                <a:latin typeface="Century Gothic" panose="020B0502020202020204" pitchFamily="34" charset="0"/>
              </a:rPr>
              <a:t>etc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Engagement with the prosecutors around marine related offences and prosecutions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Case Management support – legal and administrative</a:t>
            </a:r>
            <a:endParaRPr lang="en-ZA" sz="1800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859"/>
            <a:ext cx="8229600" cy="6911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Moving forward</a:t>
            </a:r>
            <a:endParaRPr lang="en-Z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8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Moving forward</a:t>
            </a:r>
            <a:endParaRPr lang="en-ZA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4" y="3563177"/>
            <a:ext cx="60293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72649"/>
            <a:ext cx="8229600" cy="442578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ZA" sz="1800" dirty="0">
                <a:latin typeface="Century Gothic" panose="020B0502020202020204" pitchFamily="34" charset="0"/>
              </a:rPr>
              <a:t>Current enforcement and prosecution of offenders is not having a deterrent effect – response needs to address underlying social and economic drivers, not only regulation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 smtClean="0">
                <a:latin typeface="Century Gothic" panose="020B0502020202020204" pitchFamily="34" charset="0"/>
              </a:rPr>
              <a:t>Socio-economic and livelihood solutions need to be implemented in affected communities.</a:t>
            </a:r>
            <a:endParaRPr lang="en-ZA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2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</a:t>
            </a:r>
            <a:br>
              <a:rPr lang="en-US" dirty="0" smtClean="0"/>
            </a:br>
            <a:r>
              <a:rPr lang="en-US" dirty="0" smtClean="0"/>
              <a:t>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6365" y="3891101"/>
            <a:ext cx="4441895" cy="2774743"/>
          </a:xfrm>
        </p:spPr>
        <p:txBody>
          <a:bodyPr/>
          <a:lstStyle/>
          <a:p>
            <a:r>
              <a:rPr lang="en-US" dirty="0"/>
              <a:t>Arne Purves </a:t>
            </a:r>
          </a:p>
          <a:p>
            <a:r>
              <a:rPr lang="en-US" dirty="0">
                <a:solidFill>
                  <a:schemeClr val="tx1"/>
                </a:solidFill>
              </a:rPr>
              <a:t>Senior Professional Officer: Environmental Compliance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Tel:   +27 (0)21 444 2796 </a:t>
            </a:r>
          </a:p>
          <a:p>
            <a:r>
              <a:rPr lang="en-US" dirty="0">
                <a:solidFill>
                  <a:schemeClr val="tx1"/>
                </a:solidFill>
              </a:rPr>
              <a:t>Cell:  +27 (0)82 940 8937 </a:t>
            </a:r>
          </a:p>
          <a:p>
            <a:r>
              <a:rPr lang="en-US" dirty="0">
                <a:solidFill>
                  <a:schemeClr val="tx1"/>
                </a:solidFill>
              </a:rPr>
              <a:t>Fax:   086 576 0280</a:t>
            </a:r>
          </a:p>
          <a:p>
            <a:r>
              <a:rPr lang="en-US" dirty="0">
                <a:solidFill>
                  <a:schemeClr val="tx1"/>
                </a:solidFill>
              </a:rPr>
              <a:t>arne.purves@capetown.gov.za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6348" y="332128"/>
            <a:ext cx="2965190" cy="900324"/>
          </a:xfrm>
          <a:prstGeom prst="rect">
            <a:avLst/>
          </a:prstGeom>
        </p:spPr>
        <p:txBody>
          <a:bodyPr vert="horz"/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Thank You</a:t>
            </a:r>
            <a:endParaRPr lang="en-Z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4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649"/>
            <a:ext cx="8229600" cy="953333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The Challenge</a:t>
            </a:r>
            <a:endParaRPr lang="en-US" sz="2800" dirty="0">
              <a:solidFill>
                <a:srgbClr val="E4002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4434" y="1066928"/>
            <a:ext cx="4538869" cy="33395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Multiple </a:t>
            </a:r>
            <a:r>
              <a:rPr lang="en-US" dirty="0"/>
              <a:t>agencies with differing mandates and areas of </a:t>
            </a:r>
            <a:r>
              <a:rPr lang="en-US" dirty="0" smtClean="0"/>
              <a:t>jurisdiction.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 plethora of environmental legislation and required appointments.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Knowledge and experience of enforcement officials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344" y="742121"/>
            <a:ext cx="3237865" cy="461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1" y="4393300"/>
            <a:ext cx="3603625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84" y="5847570"/>
            <a:ext cx="1397427" cy="32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527">
            <a:off x="4701242" y="1207398"/>
            <a:ext cx="4376498" cy="368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10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649"/>
            <a:ext cx="8229600" cy="953333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A Collaborative Strategy</a:t>
            </a:r>
            <a:endParaRPr lang="en-US" sz="2800" dirty="0">
              <a:solidFill>
                <a:srgbClr val="E4002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139687"/>
            <a:ext cx="8229600" cy="20275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Collaboration &amp; Cooperation between City Directorates and </a:t>
            </a:r>
            <a:r>
              <a:rPr lang="en-US" dirty="0" smtClean="0"/>
              <a:t>Departments – </a:t>
            </a:r>
            <a:r>
              <a:rPr lang="en-US" b="1" dirty="0" smtClean="0">
                <a:solidFill>
                  <a:srgbClr val="FF0000"/>
                </a:solidFill>
              </a:rPr>
              <a:t>Establish </a:t>
            </a:r>
            <a:r>
              <a:rPr lang="en-US" b="1" dirty="0" err="1" smtClean="0">
                <a:solidFill>
                  <a:srgbClr val="FF0000"/>
                </a:solidFill>
              </a:rPr>
              <a:t>Specialised</a:t>
            </a:r>
            <a:r>
              <a:rPr lang="en-US" b="1" dirty="0" smtClean="0">
                <a:solidFill>
                  <a:srgbClr val="FF0000"/>
                </a:solidFill>
              </a:rPr>
              <a:t> Law Enforcement Marine Unit</a:t>
            </a: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/>
              <a:t>Collaboration &amp; Cooperation between Local &amp; Provincial &amp; National </a:t>
            </a:r>
            <a:r>
              <a:rPr lang="en-US" dirty="0" smtClean="0"/>
              <a:t>Government – </a:t>
            </a:r>
            <a:r>
              <a:rPr lang="en-US" b="1" dirty="0" smtClean="0">
                <a:solidFill>
                  <a:srgbClr val="FF0000"/>
                </a:solidFill>
              </a:rPr>
              <a:t>June 2012 Stakeholder Workshop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98" y="3167270"/>
            <a:ext cx="5842138" cy="262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45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649"/>
            <a:ext cx="8229600" cy="953333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A Collaborative Strategy</a:t>
            </a:r>
            <a:endParaRPr lang="en-US" sz="2800" dirty="0">
              <a:solidFill>
                <a:srgbClr val="E4002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139687"/>
            <a:ext cx="4300330" cy="491655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An </a:t>
            </a:r>
            <a:r>
              <a:rPr lang="en-US" dirty="0"/>
              <a:t>integrated coastal and marine law enforcement and </a:t>
            </a:r>
            <a:r>
              <a:rPr lang="en-US" b="1" dirty="0"/>
              <a:t>compliance strategy </a:t>
            </a:r>
            <a:r>
              <a:rPr lang="en-US" dirty="0"/>
              <a:t>to streamline a coordinated approach to coastal law enforcement in the City.</a:t>
            </a:r>
          </a:p>
          <a:p>
            <a:pPr>
              <a:lnSpc>
                <a:spcPct val="150000"/>
              </a:lnSpc>
            </a:pPr>
            <a:r>
              <a:rPr lang="en-US" dirty="0"/>
              <a:t>Marine &amp; Coastal and Law Enforcement Task Team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Signed Implementation Protocol Agreement Between </a:t>
            </a:r>
            <a:r>
              <a:rPr lang="en-US" dirty="0" err="1" smtClean="0">
                <a:solidFill>
                  <a:srgbClr val="FF0000"/>
                </a:solidFill>
              </a:rPr>
              <a:t>CoCT</a:t>
            </a:r>
            <a:r>
              <a:rPr lang="en-US" dirty="0" smtClean="0">
                <a:solidFill>
                  <a:srgbClr val="FF0000"/>
                </a:solidFill>
              </a:rPr>
              <a:t> and DAFF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996" y="1139687"/>
            <a:ext cx="3891152" cy="435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27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118"/>
            <a:ext cx="8229600" cy="953333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Implementation</a:t>
            </a:r>
            <a:endParaRPr lang="en-US" sz="2800" dirty="0">
              <a:solidFill>
                <a:srgbClr val="E4002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33670"/>
            <a:ext cx="8229600" cy="511533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 smtClean="0"/>
              <a:t>Specialised</a:t>
            </a:r>
            <a:r>
              <a:rPr lang="en-US" dirty="0" smtClean="0"/>
              <a:t> Marine Unit established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Task Team established and meeting regularly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Training and Appointments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 smtClean="0"/>
              <a:t>Legislative training – FCO training &amp; Appointments (181 City officials appointed to date)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Enforcement Training – practice and procedures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Marine Species ID training – DAFF Research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Skippers, Marine Radio Licenses, SAMSA Small vessel regulations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EMI Training – EMI Level 2 appointments </a:t>
            </a:r>
            <a:r>
              <a:rPr lang="en-US" dirty="0" smtClean="0"/>
              <a:t>within </a:t>
            </a:r>
            <a:r>
              <a:rPr lang="en-US" dirty="0" smtClean="0"/>
              <a:t>Law Enforcement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Law Enforcement for Peace Officers Training - +/- 80 City and 20 Table Mountain National Park staff trained. - </a:t>
            </a:r>
            <a:r>
              <a:rPr lang="en-US" dirty="0" smtClean="0">
                <a:solidFill>
                  <a:srgbClr val="FF0000"/>
                </a:solidFill>
              </a:rPr>
              <a:t>NMMU</a:t>
            </a:r>
          </a:p>
        </p:txBody>
      </p:sp>
    </p:spTree>
    <p:extLst>
      <p:ext uri="{BB962C8B-B14F-4D97-AF65-F5344CB8AC3E}">
        <p14:creationId xmlns:p14="http://schemas.microsoft.com/office/powerpoint/2010/main" val="42871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649"/>
            <a:ext cx="8229600" cy="953333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Implementation </a:t>
            </a:r>
            <a:r>
              <a:rPr lang="en-US" sz="1800" dirty="0" smtClean="0">
                <a:solidFill>
                  <a:srgbClr val="E4002B"/>
                </a:solidFill>
              </a:rPr>
              <a:t>cont..</a:t>
            </a:r>
            <a:endParaRPr lang="en-US" sz="1800" dirty="0">
              <a:solidFill>
                <a:srgbClr val="E4002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139687"/>
            <a:ext cx="8229600" cy="41611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Incident reporting and response – </a:t>
            </a:r>
            <a:r>
              <a:rPr lang="en-US" dirty="0" err="1" smtClean="0"/>
              <a:t>CoCT</a:t>
            </a:r>
            <a:r>
              <a:rPr lang="en-US" dirty="0" smtClean="0"/>
              <a:t> Emergency Centre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Inshore vessel patrol and response capabilities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Regular joint operations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Ad hoc operations and assistance to other agencies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Inception and implementation of Operation Phakisa Initiative 5 – has focused attention and resources of all spheres of government on the problems facing the marine and coastal enforcement agencies.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Focused attention on problem areas as they arise</a:t>
            </a:r>
          </a:p>
        </p:txBody>
      </p:sp>
    </p:spTree>
    <p:extLst>
      <p:ext uri="{BB962C8B-B14F-4D97-AF65-F5344CB8AC3E}">
        <p14:creationId xmlns:p14="http://schemas.microsoft.com/office/powerpoint/2010/main" val="31959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0" y="1041998"/>
            <a:ext cx="2498998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0" y="3287542"/>
            <a:ext cx="6448328" cy="3259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09" y="1041998"/>
            <a:ext cx="24384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30" y="1041998"/>
            <a:ext cx="2438400" cy="18288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9550" y="305622"/>
            <a:ext cx="8229600" cy="953333"/>
          </a:xfrm>
        </p:spPr>
        <p:txBody>
          <a:bodyPr/>
          <a:lstStyle/>
          <a:p>
            <a:r>
              <a:rPr lang="en-US" sz="2800" dirty="0" smtClean="0">
                <a:solidFill>
                  <a:srgbClr val="E4002B"/>
                </a:solidFill>
              </a:rPr>
              <a:t>Training interventions</a:t>
            </a:r>
            <a:endParaRPr lang="en-US" sz="1800" dirty="0">
              <a:solidFill>
                <a:srgbClr val="E40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8November2017_PE_Conferen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463BA8B52D6C4CA5D3E95C350D3E10" ma:contentTypeVersion="1" ma:contentTypeDescription="Create a new document." ma:contentTypeScope="" ma:versionID="59d7470920c7d2247f8121bdd3f5ce7e">
  <xsd:schema xmlns:xsd="http://www.w3.org/2001/XMLSchema" xmlns:xs="http://www.w3.org/2001/XMLSchema" xmlns:p="http://schemas.microsoft.com/office/2006/metadata/properties" xmlns:ns2="2dccf8ab-81bb-468a-88e4-69ef40779239" targetNamespace="http://schemas.microsoft.com/office/2006/metadata/properties" ma:root="true" ma:fieldsID="73df1ad2f74fc03f09d1ee3b0ab59cb9" ns2:_="">
    <xsd:import namespace="2dccf8ab-81bb-468a-88e4-69ef40779239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cf8ab-81bb-468a-88e4-69ef40779239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2dccf8ab-81bb-468a-88e4-69ef40779239">Use this template to create your presentations.</Description0>
  </documentManagement>
</p:properties>
</file>

<file path=customXml/itemProps1.xml><?xml version="1.0" encoding="utf-8"?>
<ds:datastoreItem xmlns:ds="http://schemas.openxmlformats.org/officeDocument/2006/customXml" ds:itemID="{C13424F0-5F32-4D2E-870B-DEC99F7A37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ccf8ab-81bb-468a-88e4-69ef407792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D91536-9A10-41BA-BE97-81F7B35E3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200078-0C89-4B75-AAF6-D7B9BD705FB8}">
  <ds:schemaRefs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2dccf8ab-81bb-468a-88e4-69ef4077923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08November2017_PE_Conference</Template>
  <TotalTime>32</TotalTime>
  <Words>807</Words>
  <Application>Microsoft Office PowerPoint</Application>
  <PresentationFormat>On-screen Show (4:3)</PresentationFormat>
  <Paragraphs>99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08November2017_PE_Conference</vt:lpstr>
      <vt:lpstr>“Local is Lekker” – Together is better.  A local government perspective on marine resource protection  City of Cape Town</vt:lpstr>
      <vt:lpstr>Outline </vt:lpstr>
      <vt:lpstr>The Challenge</vt:lpstr>
      <vt:lpstr>The Challenge</vt:lpstr>
      <vt:lpstr>A Collaborative Strategy</vt:lpstr>
      <vt:lpstr>A Collaborative Strategy</vt:lpstr>
      <vt:lpstr>Implementation</vt:lpstr>
      <vt:lpstr>Implementation cont..</vt:lpstr>
      <vt:lpstr>Training interventions</vt:lpstr>
      <vt:lpstr>Vessels and Skippers</vt:lpstr>
      <vt:lpstr>PowerPoint Presentation</vt:lpstr>
      <vt:lpstr>Visible Policing</vt:lpstr>
      <vt:lpstr>PowerPoint Presentation</vt:lpstr>
      <vt:lpstr>Life saving capacity</vt:lpstr>
      <vt:lpstr>PowerPoint Presentation</vt:lpstr>
      <vt:lpstr>Special Operations in coastal protected areas</vt:lpstr>
      <vt:lpstr>PowerPoint Presentation</vt:lpstr>
      <vt:lpstr>PowerPoint Presentation</vt:lpstr>
      <vt:lpstr>Multi Agency Joint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Successful Operations</vt:lpstr>
      <vt:lpstr>PowerPoint Presentation</vt:lpstr>
      <vt:lpstr>PowerPoint Presentation</vt:lpstr>
      <vt:lpstr>Thursday 12 October 2017</vt:lpstr>
      <vt:lpstr>Thursday 20 October 2017</vt:lpstr>
      <vt:lpstr>Thursday 02 November 2017</vt:lpstr>
      <vt:lpstr>PowerPoint Presentation</vt:lpstr>
      <vt:lpstr>Challenges</vt:lpstr>
      <vt:lpstr>Moving forward</vt:lpstr>
      <vt:lpstr>Moving forward</vt:lpstr>
      <vt:lpstr>THANK YOU</vt:lpstr>
    </vt:vector>
  </TitlesOfParts>
  <Company>City of Cape Town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“Local is Lekker” – Together is better.  A local government perspective on marine resource protection  City of Cape Town</dc:title>
  <dc:creator>Arne Purves</dc:creator>
  <cp:lastModifiedBy>Arne Purves</cp:lastModifiedBy>
  <cp:revision>8</cp:revision>
  <dcterms:created xsi:type="dcterms:W3CDTF">2017-11-06T09:54:11Z</dcterms:created>
  <dcterms:modified xsi:type="dcterms:W3CDTF">2017-11-06T15:06:08Z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0x01010092463BA8B52D6C4CA5D3E95C350D3E10</vt:lpwstr>
  </property>
</Properties>
</file>