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6"/>
  </p:sldMasterIdLst>
  <p:notesMasterIdLst>
    <p:notesMasterId r:id="rId14"/>
  </p:notesMasterIdLst>
  <p:handoutMasterIdLst>
    <p:handoutMasterId r:id="rId15"/>
  </p:handoutMasterIdLst>
  <p:sldIdLst>
    <p:sldId id="257" r:id="rId7"/>
    <p:sldId id="377" r:id="rId8"/>
    <p:sldId id="450" r:id="rId9"/>
    <p:sldId id="469" r:id="rId10"/>
    <p:sldId id="470" r:id="rId11"/>
    <p:sldId id="471" r:id="rId12"/>
    <p:sldId id="420" r:id="rId13"/>
  </p:sldIdLst>
  <p:sldSz cx="9144000" cy="6858000" type="screen4x3"/>
  <p:notesSz cx="6808788" cy="99409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CC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55" autoAdjust="0"/>
    <p:restoredTop sz="94660"/>
  </p:normalViewPr>
  <p:slideViewPr>
    <p:cSldViewPr>
      <p:cViewPr varScale="1">
        <p:scale>
          <a:sx n="60" d="100"/>
          <a:sy n="60" d="100"/>
        </p:scale>
        <p:origin x="1384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4.xml"/><Relationship Id="rId19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2"/>
              </a:solidFill>
              <a:latin typeface="Aptos" panose="020B0004020202020204" pitchFamily="34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Sheet2!$B$59</c:f>
              <c:strCache>
                <c:ptCount val="1"/>
                <c:pt idx="0">
                  <c:v>Rhino Poached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dLbl>
              <c:idx val="12"/>
              <c:tx>
                <c:rich>
                  <a:bodyPr/>
                  <a:lstStyle/>
                  <a:p>
                    <a:r>
                      <a:rPr lang="en-US"/>
                      <a:t>78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3F09-47EB-A2C2-59186BC4F2DA}"/>
                </c:ext>
              </c:extLst>
            </c:dLbl>
            <c:dLbl>
              <c:idx val="13"/>
              <c:tx>
                <c:rich>
                  <a:bodyPr/>
                  <a:lstStyle/>
                  <a:p>
                    <a:r>
                      <a:rPr lang="en-US" dirty="0"/>
                      <a:t>88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3F09-47EB-A2C2-59186BC4F2D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ysClr val="windowText" lastClr="000000"/>
                    </a:solidFill>
                    <a:latin typeface="Aptos" panose="020B0004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Sheet2!$A$60:$A$73</c:f>
              <c:strCache>
                <c:ptCount val="14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</c:strCache>
            </c:strRef>
          </c:cat>
          <c:val>
            <c:numRef>
              <c:f>Sheet2!$B$60:$B$73</c:f>
              <c:numCache>
                <c:formatCode>General</c:formatCode>
                <c:ptCount val="14"/>
                <c:pt idx="0">
                  <c:v>252</c:v>
                </c:pt>
                <c:pt idx="1">
                  <c:v>425</c:v>
                </c:pt>
                <c:pt idx="2">
                  <c:v>660</c:v>
                </c:pt>
                <c:pt idx="3">
                  <c:v>827</c:v>
                </c:pt>
                <c:pt idx="4">
                  <c:v>826</c:v>
                </c:pt>
                <c:pt idx="5">
                  <c:v>662</c:v>
                </c:pt>
                <c:pt idx="6">
                  <c:v>504</c:v>
                </c:pt>
                <c:pt idx="7">
                  <c:v>421</c:v>
                </c:pt>
                <c:pt idx="8">
                  <c:v>327</c:v>
                </c:pt>
                <c:pt idx="9">
                  <c:v>245</c:v>
                </c:pt>
                <c:pt idx="10">
                  <c:v>209</c:v>
                </c:pt>
                <c:pt idx="11">
                  <c:v>124</c:v>
                </c:pt>
                <c:pt idx="12">
                  <c:v>79</c:v>
                </c:pt>
                <c:pt idx="13">
                  <c:v>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F09-47EB-A2C2-59186BC4F2D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1362399584"/>
        <c:axId val="1362401504"/>
      </c:barChart>
      <c:catAx>
        <c:axId val="13623995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0" u="none" strike="noStrike" kern="1200" baseline="0">
                <a:solidFill>
                  <a:schemeClr val="tx2"/>
                </a:solidFill>
                <a:latin typeface="Aptos" panose="020B0004020202020204" pitchFamily="34" charset="0"/>
                <a:ea typeface="+mn-ea"/>
                <a:cs typeface="+mn-cs"/>
              </a:defRPr>
            </a:pPr>
            <a:endParaRPr lang="en-US"/>
          </a:p>
        </c:txPr>
        <c:crossAx val="1362401504"/>
        <c:crosses val="autoZero"/>
        <c:auto val="1"/>
        <c:lblAlgn val="ctr"/>
        <c:lblOffset val="100"/>
        <c:noMultiLvlLbl val="0"/>
      </c:catAx>
      <c:valAx>
        <c:axId val="13624015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0" u="none" strike="noStrike" kern="1200" baseline="0">
                <a:solidFill>
                  <a:schemeClr val="tx2"/>
                </a:solidFill>
                <a:latin typeface="Aptos" panose="020B0004020202020204" pitchFamily="34" charset="0"/>
                <a:ea typeface="+mn-ea"/>
                <a:cs typeface="+mn-cs"/>
              </a:defRPr>
            </a:pPr>
            <a:endParaRPr lang="en-US"/>
          </a:p>
        </c:txPr>
        <c:crossAx val="13623995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217" cy="497603"/>
          </a:xfrm>
          <a:prstGeom prst="rect">
            <a:avLst/>
          </a:prstGeom>
        </p:spPr>
        <p:txBody>
          <a:bodyPr vert="horz" lIns="91659" tIns="45830" rIns="91659" bIns="45830" rtlCol="0"/>
          <a:lstStyle>
            <a:lvl1pPr algn="l">
              <a:defRPr sz="1200"/>
            </a:lvl1pPr>
          </a:lstStyle>
          <a:p>
            <a:endParaRPr lang="en-ZA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5982" y="0"/>
            <a:ext cx="2951217" cy="497603"/>
          </a:xfrm>
          <a:prstGeom prst="rect">
            <a:avLst/>
          </a:prstGeom>
        </p:spPr>
        <p:txBody>
          <a:bodyPr vert="horz" lIns="91659" tIns="45830" rIns="91659" bIns="45830" rtlCol="0"/>
          <a:lstStyle>
            <a:lvl1pPr algn="r">
              <a:defRPr sz="1200"/>
            </a:lvl1pPr>
          </a:lstStyle>
          <a:p>
            <a:fld id="{93BBC49F-EAB9-4261-B7DE-23BB81CAA1AE}" type="datetimeFigureOut">
              <a:rPr lang="en-ZA" smtClean="0"/>
              <a:t>09/04/2025</a:t>
            </a:fld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1734"/>
            <a:ext cx="2951217" cy="497602"/>
          </a:xfrm>
          <a:prstGeom prst="rect">
            <a:avLst/>
          </a:prstGeom>
        </p:spPr>
        <p:txBody>
          <a:bodyPr vert="horz" lIns="91659" tIns="45830" rIns="91659" bIns="45830" rtlCol="0" anchor="b"/>
          <a:lstStyle>
            <a:lvl1pPr algn="l">
              <a:defRPr sz="1200"/>
            </a:lvl1pPr>
          </a:lstStyle>
          <a:p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5982" y="9441734"/>
            <a:ext cx="2951217" cy="497602"/>
          </a:xfrm>
          <a:prstGeom prst="rect">
            <a:avLst/>
          </a:prstGeom>
        </p:spPr>
        <p:txBody>
          <a:bodyPr vert="horz" lIns="91659" tIns="45830" rIns="91659" bIns="45830" rtlCol="0" anchor="b"/>
          <a:lstStyle>
            <a:lvl1pPr algn="r">
              <a:defRPr sz="1200"/>
            </a:lvl1pPr>
          </a:lstStyle>
          <a:p>
            <a:fld id="{8DECCBC6-712B-4765-9E29-9DDF46FE4A64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8686249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217" cy="497603"/>
          </a:xfrm>
          <a:prstGeom prst="rect">
            <a:avLst/>
          </a:prstGeom>
        </p:spPr>
        <p:txBody>
          <a:bodyPr vert="horz" lIns="91659" tIns="45830" rIns="91659" bIns="45830" rtlCol="0"/>
          <a:lstStyle>
            <a:lvl1pPr algn="l">
              <a:defRPr sz="1200"/>
            </a:lvl1pPr>
          </a:lstStyle>
          <a:p>
            <a:endParaRPr lang="en-Z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5982" y="0"/>
            <a:ext cx="2951217" cy="497603"/>
          </a:xfrm>
          <a:prstGeom prst="rect">
            <a:avLst/>
          </a:prstGeom>
        </p:spPr>
        <p:txBody>
          <a:bodyPr vert="horz" lIns="91659" tIns="45830" rIns="91659" bIns="45830" rtlCol="0"/>
          <a:lstStyle>
            <a:lvl1pPr algn="r">
              <a:defRPr sz="1200"/>
            </a:lvl1pPr>
          </a:lstStyle>
          <a:p>
            <a:fld id="{5459DC89-EFBA-486B-B766-11D455029D65}" type="datetimeFigureOut">
              <a:rPr lang="en-ZA" smtClean="0"/>
              <a:t>09/04/2025</a:t>
            </a:fld>
            <a:endParaRPr lang="en-Z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70462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659" tIns="45830" rIns="91659" bIns="45830" rtlCol="0" anchor="ctr"/>
          <a:lstStyle/>
          <a:p>
            <a:endParaRPr lang="en-ZA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1" y="4721663"/>
            <a:ext cx="5447667" cy="4473654"/>
          </a:xfrm>
          <a:prstGeom prst="rect">
            <a:avLst/>
          </a:prstGeom>
        </p:spPr>
        <p:txBody>
          <a:bodyPr vert="horz" lIns="91659" tIns="45830" rIns="91659" bIns="4583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1734"/>
            <a:ext cx="2951217" cy="497602"/>
          </a:xfrm>
          <a:prstGeom prst="rect">
            <a:avLst/>
          </a:prstGeom>
        </p:spPr>
        <p:txBody>
          <a:bodyPr vert="horz" lIns="91659" tIns="45830" rIns="91659" bIns="45830" rtlCol="0" anchor="b"/>
          <a:lstStyle>
            <a:lvl1pPr algn="l">
              <a:defRPr sz="1200"/>
            </a:lvl1pPr>
          </a:lstStyle>
          <a:p>
            <a:endParaRPr lang="en-Z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5982" y="9441734"/>
            <a:ext cx="2951217" cy="497602"/>
          </a:xfrm>
          <a:prstGeom prst="rect">
            <a:avLst/>
          </a:prstGeom>
        </p:spPr>
        <p:txBody>
          <a:bodyPr vert="horz" lIns="91659" tIns="45830" rIns="91659" bIns="45830" rtlCol="0" anchor="b"/>
          <a:lstStyle>
            <a:lvl1pPr algn="r">
              <a:defRPr sz="1200"/>
            </a:lvl1pPr>
          </a:lstStyle>
          <a:p>
            <a:fld id="{33BE9A02-E94D-4A9E-AEB3-153BB256B45C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8598317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BE9A02-E94D-4A9E-AEB3-153BB256B45C}" type="slidenum">
              <a:rPr lang="en-ZA" smtClean="0"/>
              <a:t>1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156352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BE9A02-E94D-4A9E-AEB3-153BB256B45C}" type="slidenum">
              <a:rPr lang="en-ZA" smtClean="0"/>
              <a:t>2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1646898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93243F3-B4E6-4483-A680-7CCECA244452}" type="slidenum">
              <a:rPr lang="en-GB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pPr/>
              <a:t>3</a:t>
            </a:fld>
            <a:endParaRPr lang="en-GB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1907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371600" y="1143000"/>
            <a:ext cx="41148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1908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42536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834F5C-1BAE-5D16-7A9D-30B802D74B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Rectangle 7">
            <a:extLst>
              <a:ext uri="{FF2B5EF4-FFF2-40B4-BE49-F238E27FC236}">
                <a16:creationId xmlns:a16="http://schemas.microsoft.com/office/drawing/2014/main" id="{3B3B6018-E294-DA09-DD02-2A04FAF65B4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93243F3-B4E6-4483-A680-7CCECA244452}" type="slidenum">
              <a:rPr lang="en-GB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pPr/>
              <a:t>4</a:t>
            </a:fld>
            <a:endParaRPr lang="en-GB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1907" name="Rectangle 2">
            <a:extLst>
              <a:ext uri="{FF2B5EF4-FFF2-40B4-BE49-F238E27FC236}">
                <a16:creationId xmlns:a16="http://schemas.microsoft.com/office/drawing/2014/main" id="{F310F207-9A55-77CE-AADB-AE1E10C1D01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371600" y="1143000"/>
            <a:ext cx="41148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1908" name="Rectangle 3">
            <a:extLst>
              <a:ext uri="{FF2B5EF4-FFF2-40B4-BE49-F238E27FC236}">
                <a16:creationId xmlns:a16="http://schemas.microsoft.com/office/drawing/2014/main" id="{BDB859EF-BD7D-4FF4-2058-E1E659B82E7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77862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A6B2C3-F97D-183F-E635-2BB8E486AF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Rectangle 7">
            <a:extLst>
              <a:ext uri="{FF2B5EF4-FFF2-40B4-BE49-F238E27FC236}">
                <a16:creationId xmlns:a16="http://schemas.microsoft.com/office/drawing/2014/main" id="{FEECC6FF-82BC-940C-DE4F-AEA3819A5CD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93243F3-B4E6-4483-A680-7CCECA244452}" type="slidenum">
              <a:rPr lang="en-GB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pPr/>
              <a:t>5</a:t>
            </a:fld>
            <a:endParaRPr lang="en-GB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1907" name="Rectangle 2">
            <a:extLst>
              <a:ext uri="{FF2B5EF4-FFF2-40B4-BE49-F238E27FC236}">
                <a16:creationId xmlns:a16="http://schemas.microsoft.com/office/drawing/2014/main" id="{98F1B538-0740-80B2-C67C-51F387E1AE1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371600" y="1143000"/>
            <a:ext cx="41148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1908" name="Rectangle 3">
            <a:extLst>
              <a:ext uri="{FF2B5EF4-FFF2-40B4-BE49-F238E27FC236}">
                <a16:creationId xmlns:a16="http://schemas.microsoft.com/office/drawing/2014/main" id="{97A5C6C3-6476-014A-303A-4196C7FE69E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45846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BB97D6-1F96-C829-E308-B42B6456F0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Rectangle 7">
            <a:extLst>
              <a:ext uri="{FF2B5EF4-FFF2-40B4-BE49-F238E27FC236}">
                <a16:creationId xmlns:a16="http://schemas.microsoft.com/office/drawing/2014/main" id="{7F13E5ED-19C4-EA38-7536-D8BA85381E6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93243F3-B4E6-4483-A680-7CCECA244452}" type="slidenum">
              <a:rPr lang="en-GB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pPr/>
              <a:t>6</a:t>
            </a:fld>
            <a:endParaRPr lang="en-GB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1907" name="Rectangle 2">
            <a:extLst>
              <a:ext uri="{FF2B5EF4-FFF2-40B4-BE49-F238E27FC236}">
                <a16:creationId xmlns:a16="http://schemas.microsoft.com/office/drawing/2014/main" id="{BBEB36E1-56E6-CDA2-D9B7-D1A0952029B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371600" y="1143000"/>
            <a:ext cx="41148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1908" name="Rectangle 3">
            <a:extLst>
              <a:ext uri="{FF2B5EF4-FFF2-40B4-BE49-F238E27FC236}">
                <a16:creationId xmlns:a16="http://schemas.microsoft.com/office/drawing/2014/main" id="{0DF24267-E2D3-8A11-ABD7-6B0F0443858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83514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BE9A02-E94D-4A9E-AEB3-153BB256B45C}" type="slidenum">
              <a:rPr lang="en-ZA" smtClean="0"/>
              <a:t>7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5340683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Z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037FF4-7158-4663-8296-9438AB18E06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5454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398DDC-B13D-461A-BAB4-4953D6A1690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5611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CA001F-8D3E-419D-9CC1-50CD62A60A3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4492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D15CBF-0740-4AA3-8EF9-3AE9790EFF0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2861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7A7805-BF1F-451A-B763-75D1CAFE00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2335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DE9CA9-766E-4A61-937C-818F565D51D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71811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62244E-774F-4CA5-85CD-B8DC4D622C5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3264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A6EBA4-7935-494E-999F-5EEAA760D01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1283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A3A59F-AA7C-4963-B2ED-1D3D267719E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1911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350D98-4B0C-40BE-9638-D3FC6E25A2E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9708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ZA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90A7CB-B317-4A11-BEAF-B0888A6EBCA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4810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72B78182-C271-45BD-8638-39CF4155E3F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0" y="4941888"/>
            <a:ext cx="9144000" cy="1079400"/>
          </a:xfrm>
        </p:spPr>
        <p:txBody>
          <a:bodyPr/>
          <a:lstStyle/>
          <a:p>
            <a:pPr eaLnBrk="1" hangingPunct="1"/>
            <a:endParaRPr lang="en-US" altLang="en-US" dirty="0">
              <a:solidFill>
                <a:srgbClr val="003300"/>
              </a:solidFill>
              <a:latin typeface="Arial Black" pitchFamily="34" charset="0"/>
            </a:endParaRPr>
          </a:p>
          <a:p>
            <a:pPr eaLnBrk="1" hangingPunct="1"/>
            <a:r>
              <a:rPr lang="en-US" altLang="en-US" dirty="0">
                <a:solidFill>
                  <a:srgbClr val="003300"/>
                </a:solidFill>
                <a:latin typeface="Arial Black" pitchFamily="34" charset="0"/>
              </a:rPr>
              <a:t> </a:t>
            </a:r>
          </a:p>
        </p:txBody>
      </p:sp>
      <p:pic>
        <p:nvPicPr>
          <p:cNvPr id="3" name="Picture 2" descr="Picture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1916112"/>
            <a:ext cx="3420380" cy="288104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/>
          <p:cNvSpPr/>
          <p:nvPr/>
        </p:nvSpPr>
        <p:spPr>
          <a:xfrm>
            <a:off x="582747" y="476672"/>
            <a:ext cx="806489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i="1" dirty="0"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Demand for high value </a:t>
            </a:r>
            <a:r>
              <a:rPr lang="en-US" sz="2400" b="1" i="1" dirty="0">
                <a:effectLst/>
                <a:latin typeface="+mn-lt"/>
                <a:ea typeface="Aptos" panose="020B0004020202020204" pitchFamily="34" charset="0"/>
                <a:cs typeface="Arial" panose="020B0604020202020204" pitchFamily="34" charset="0"/>
              </a:rPr>
              <a:t>environmental</a:t>
            </a:r>
            <a:r>
              <a:rPr lang="en-US" sz="2400" b="1" i="1" dirty="0">
                <a:effectLst/>
                <a:latin typeface="+mn-lt"/>
                <a:ea typeface="Aptos" panose="020B0004020202020204" pitchFamily="34" charset="0"/>
                <a:cs typeface="Times New Roman" panose="02020603050405020304" pitchFamily="18" charset="0"/>
              </a:rPr>
              <a:t> assets, increases corruption: An example of rhino-counter poaching in Kruger National Park</a:t>
            </a:r>
            <a:endParaRPr lang="en-ZA" sz="2400" b="1" dirty="0">
              <a:latin typeface="+mn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EEBCA92-E4C0-71DE-8A7A-F2F81671B82A}"/>
              </a:ext>
            </a:extLst>
          </p:cNvPr>
          <p:cNvSpPr txBox="1"/>
          <p:nvPr/>
        </p:nvSpPr>
        <p:spPr>
          <a:xfrm>
            <a:off x="755576" y="5085184"/>
            <a:ext cx="78488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Nic Funda</a:t>
            </a:r>
          </a:p>
          <a:p>
            <a:pPr algn="ctr"/>
            <a:r>
              <a:rPr lang="en-US" dirty="0"/>
              <a:t>14 April 2024</a:t>
            </a:r>
          </a:p>
          <a:p>
            <a:pPr algn="ctr"/>
            <a:r>
              <a:rPr lang="en-US" dirty="0"/>
              <a:t>nicholus.funda@sanparks.org </a:t>
            </a:r>
            <a:endParaRPr lang="en-ZA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7"/>
          <p:cNvSpPr>
            <a:spLocks noChangeArrowheads="1"/>
          </p:cNvSpPr>
          <p:nvPr/>
        </p:nvSpPr>
        <p:spPr bwMode="auto">
          <a:xfrm>
            <a:off x="479826" y="1402664"/>
            <a:ext cx="5676037" cy="4392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400" dirty="0"/>
              <a:t>Kruger National Park (KNP) is about 2 million Hectares</a:t>
            </a:r>
          </a:p>
          <a:p>
            <a:pPr ea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400" dirty="0"/>
              <a:t>Perimeter boundary is about 1000 km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0000"/>
                </a:solidFill>
              </a:rPr>
              <a:t>395 km international border:</a:t>
            </a:r>
          </a:p>
          <a:p>
            <a:pPr lv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0000"/>
                </a:solidFill>
              </a:rPr>
              <a:t>365 km </a:t>
            </a:r>
            <a:r>
              <a:rPr lang="en-US" altLang="en-US" sz="2400" dirty="0" err="1">
                <a:solidFill>
                  <a:srgbClr val="000000"/>
                </a:solidFill>
              </a:rPr>
              <a:t>Moz</a:t>
            </a:r>
            <a:r>
              <a:rPr lang="en-US" altLang="en-US" sz="2400" dirty="0">
                <a:solidFill>
                  <a:srgbClr val="000000"/>
                </a:solidFill>
              </a:rPr>
              <a:t>-SA</a:t>
            </a:r>
          </a:p>
          <a:p>
            <a:pPr lv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rgbClr val="000000"/>
                </a:solidFill>
              </a:rPr>
              <a:t>30 km </a:t>
            </a:r>
            <a:r>
              <a:rPr lang="en-US" altLang="en-US" sz="2400" dirty="0" err="1">
                <a:solidFill>
                  <a:srgbClr val="000000"/>
                </a:solidFill>
              </a:rPr>
              <a:t>Zim</a:t>
            </a:r>
            <a:r>
              <a:rPr lang="en-US" altLang="en-US" sz="2400" dirty="0">
                <a:solidFill>
                  <a:srgbClr val="000000"/>
                </a:solidFill>
              </a:rPr>
              <a:t>-SA</a:t>
            </a:r>
          </a:p>
          <a:p>
            <a:pPr ea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400" dirty="0"/>
              <a:t>Cross-border wildlife crimes</a:t>
            </a:r>
          </a:p>
          <a:p>
            <a:pPr ea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400" dirty="0"/>
              <a:t>Part of the Greate Limpopo Transfrontier Park</a:t>
            </a:r>
            <a:endParaRPr lang="en-US" altLang="en-US" sz="2400" dirty="0"/>
          </a:p>
          <a:p>
            <a:pPr ea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altLang="en-US" sz="2400" dirty="0"/>
          </a:p>
          <a:p>
            <a:pPr ea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altLang="en-US" sz="2400" dirty="0"/>
          </a:p>
          <a:p>
            <a:pPr ea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altLang="en-US" sz="2400" dirty="0"/>
          </a:p>
          <a:p>
            <a:pPr ea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ZA" alt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686118"/>
            <a:ext cx="6336704" cy="469471"/>
          </a:xfrm>
        </p:spPr>
        <p:txBody>
          <a:bodyPr/>
          <a:lstStyle/>
          <a:p>
            <a:pPr algn="l"/>
            <a:r>
              <a:rPr lang="en-ZA" sz="2000" b="1" dirty="0"/>
              <a:t>KRUGER NATIONAL PARK AND CONTEXT  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 flipV="1">
            <a:off x="4644008" y="6126163"/>
            <a:ext cx="410713" cy="45719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  <a:endParaRPr lang="en-ZA" dirty="0"/>
          </a:p>
        </p:txBody>
      </p:sp>
      <p:grpSp>
        <p:nvGrpSpPr>
          <p:cNvPr id="9" name="Group 5"/>
          <p:cNvGrpSpPr>
            <a:grpSpLocks/>
          </p:cNvGrpSpPr>
          <p:nvPr/>
        </p:nvGrpSpPr>
        <p:grpSpPr bwMode="auto">
          <a:xfrm>
            <a:off x="6012160" y="1344018"/>
            <a:ext cx="3131840" cy="4525963"/>
            <a:chOff x="0" y="0"/>
            <a:chExt cx="4962885" cy="7050279"/>
          </a:xfrm>
        </p:grpSpPr>
        <p:pic>
          <p:nvPicPr>
            <p:cNvPr id="10" name="Picture 9" descr="gltp_plain_a3_lr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4962885" cy="70502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" name="Freeform 10" descr="Green marble"/>
            <p:cNvSpPr>
              <a:spLocks/>
            </p:cNvSpPr>
            <p:nvPr/>
          </p:nvSpPr>
          <p:spPr bwMode="auto">
            <a:xfrm>
              <a:off x="1035050" y="1013017"/>
              <a:ext cx="3551237" cy="4999037"/>
            </a:xfrm>
            <a:custGeom>
              <a:avLst/>
              <a:gdLst>
                <a:gd name="T0" fmla="*/ 2147483646 w 2237"/>
                <a:gd name="T1" fmla="*/ 2147483646 h 3149"/>
                <a:gd name="T2" fmla="*/ 2147483646 w 2237"/>
                <a:gd name="T3" fmla="*/ 2147483646 h 3149"/>
                <a:gd name="T4" fmla="*/ 2147483646 w 2237"/>
                <a:gd name="T5" fmla="*/ 2147483646 h 3149"/>
                <a:gd name="T6" fmla="*/ 2147483646 w 2237"/>
                <a:gd name="T7" fmla="*/ 2147483646 h 3149"/>
                <a:gd name="T8" fmla="*/ 2147483646 w 2237"/>
                <a:gd name="T9" fmla="*/ 2147483646 h 3149"/>
                <a:gd name="T10" fmla="*/ 2147483646 w 2237"/>
                <a:gd name="T11" fmla="*/ 2147483646 h 3149"/>
                <a:gd name="T12" fmla="*/ 2147483646 w 2237"/>
                <a:gd name="T13" fmla="*/ 2147483646 h 3149"/>
                <a:gd name="T14" fmla="*/ 2147483646 w 2237"/>
                <a:gd name="T15" fmla="*/ 2147483646 h 3149"/>
                <a:gd name="T16" fmla="*/ 2147483646 w 2237"/>
                <a:gd name="T17" fmla="*/ 2147483646 h 3149"/>
                <a:gd name="T18" fmla="*/ 2147483646 w 2237"/>
                <a:gd name="T19" fmla="*/ 2147483646 h 3149"/>
                <a:gd name="T20" fmla="*/ 2147483646 w 2237"/>
                <a:gd name="T21" fmla="*/ 2147483646 h 3149"/>
                <a:gd name="T22" fmla="*/ 2147483646 w 2237"/>
                <a:gd name="T23" fmla="*/ 2147483646 h 3149"/>
                <a:gd name="T24" fmla="*/ 2147483646 w 2237"/>
                <a:gd name="T25" fmla="*/ 2147483646 h 3149"/>
                <a:gd name="T26" fmla="*/ 2147483646 w 2237"/>
                <a:gd name="T27" fmla="*/ 2147483646 h 3149"/>
                <a:gd name="T28" fmla="*/ 2147483646 w 2237"/>
                <a:gd name="T29" fmla="*/ 2147483646 h 3149"/>
                <a:gd name="T30" fmla="*/ 2147483646 w 2237"/>
                <a:gd name="T31" fmla="*/ 2147483646 h 3149"/>
                <a:gd name="T32" fmla="*/ 2147483646 w 2237"/>
                <a:gd name="T33" fmla="*/ 2147483646 h 3149"/>
                <a:gd name="T34" fmla="*/ 0 w 2237"/>
                <a:gd name="T35" fmla="*/ 2147483646 h 3149"/>
                <a:gd name="T36" fmla="*/ 2147483646 w 2237"/>
                <a:gd name="T37" fmla="*/ 2147483646 h 3149"/>
                <a:gd name="T38" fmla="*/ 2147483646 w 2237"/>
                <a:gd name="T39" fmla="*/ 2147483646 h 3149"/>
                <a:gd name="T40" fmla="*/ 2147483646 w 2237"/>
                <a:gd name="T41" fmla="*/ 2147483646 h 3149"/>
                <a:gd name="T42" fmla="*/ 2147483646 w 2237"/>
                <a:gd name="T43" fmla="*/ 2147483646 h 3149"/>
                <a:gd name="T44" fmla="*/ 2147483646 w 2237"/>
                <a:gd name="T45" fmla="*/ 2147483646 h 3149"/>
                <a:gd name="T46" fmla="*/ 2147483646 w 2237"/>
                <a:gd name="T47" fmla="*/ 0 h 3149"/>
                <a:gd name="T48" fmla="*/ 2147483646 w 2237"/>
                <a:gd name="T49" fmla="*/ 2147483646 h 3149"/>
                <a:gd name="T50" fmla="*/ 2147483646 w 2237"/>
                <a:gd name="T51" fmla="*/ 2147483646 h 3149"/>
                <a:gd name="T52" fmla="*/ 2147483646 w 2237"/>
                <a:gd name="T53" fmla="*/ 2147483646 h 3149"/>
                <a:gd name="T54" fmla="*/ 2147483646 w 2237"/>
                <a:gd name="T55" fmla="*/ 2147483646 h 3149"/>
                <a:gd name="T56" fmla="*/ 2147483646 w 2237"/>
                <a:gd name="T57" fmla="*/ 2147483646 h 3149"/>
                <a:gd name="T58" fmla="*/ 2147483646 w 2237"/>
                <a:gd name="T59" fmla="*/ 2147483646 h 3149"/>
                <a:gd name="T60" fmla="*/ 2147483646 w 2237"/>
                <a:gd name="T61" fmla="*/ 2147483646 h 3149"/>
                <a:gd name="T62" fmla="*/ 2147483646 w 2237"/>
                <a:gd name="T63" fmla="*/ 2147483646 h 3149"/>
                <a:gd name="T64" fmla="*/ 2147483646 w 2237"/>
                <a:gd name="T65" fmla="*/ 2147483646 h 3149"/>
                <a:gd name="T66" fmla="*/ 2147483646 w 2237"/>
                <a:gd name="T67" fmla="*/ 2147483646 h 3149"/>
                <a:gd name="T68" fmla="*/ 2147483646 w 2237"/>
                <a:gd name="T69" fmla="*/ 2147483646 h 3149"/>
                <a:gd name="T70" fmla="*/ 2147483646 w 2237"/>
                <a:gd name="T71" fmla="*/ 2147483646 h 3149"/>
                <a:gd name="T72" fmla="*/ 2147483646 w 2237"/>
                <a:gd name="T73" fmla="*/ 2147483646 h 3149"/>
                <a:gd name="T74" fmla="*/ 2147483646 w 2237"/>
                <a:gd name="T75" fmla="*/ 2147483646 h 3149"/>
                <a:gd name="T76" fmla="*/ 2147483646 w 2237"/>
                <a:gd name="T77" fmla="*/ 2147483646 h 3149"/>
                <a:gd name="T78" fmla="*/ 2147483646 w 2237"/>
                <a:gd name="T79" fmla="*/ 2147483646 h 3149"/>
                <a:gd name="T80" fmla="*/ 2147483646 w 2237"/>
                <a:gd name="T81" fmla="*/ 2147483646 h 3149"/>
                <a:gd name="T82" fmla="*/ 2147483646 w 2237"/>
                <a:gd name="T83" fmla="*/ 2147483646 h 3149"/>
                <a:gd name="T84" fmla="*/ 2147483646 w 2237"/>
                <a:gd name="T85" fmla="*/ 2147483646 h 3149"/>
                <a:gd name="T86" fmla="*/ 2147483646 w 2237"/>
                <a:gd name="T87" fmla="*/ 2147483646 h 3149"/>
                <a:gd name="T88" fmla="*/ 2147483646 w 2237"/>
                <a:gd name="T89" fmla="*/ 2147483646 h 3149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2237" h="3149">
                  <a:moveTo>
                    <a:pt x="456" y="3112"/>
                  </a:moveTo>
                  <a:lnTo>
                    <a:pt x="456" y="3000"/>
                  </a:lnTo>
                  <a:lnTo>
                    <a:pt x="456" y="2813"/>
                  </a:lnTo>
                  <a:lnTo>
                    <a:pt x="434" y="2626"/>
                  </a:lnTo>
                  <a:lnTo>
                    <a:pt x="441" y="2424"/>
                  </a:lnTo>
                  <a:lnTo>
                    <a:pt x="426" y="2304"/>
                  </a:lnTo>
                  <a:lnTo>
                    <a:pt x="366" y="2237"/>
                  </a:lnTo>
                  <a:lnTo>
                    <a:pt x="359" y="2125"/>
                  </a:lnTo>
                  <a:lnTo>
                    <a:pt x="411" y="2072"/>
                  </a:lnTo>
                  <a:lnTo>
                    <a:pt x="501" y="2042"/>
                  </a:lnTo>
                  <a:lnTo>
                    <a:pt x="621" y="2050"/>
                  </a:lnTo>
                  <a:lnTo>
                    <a:pt x="628" y="2102"/>
                  </a:lnTo>
                  <a:lnTo>
                    <a:pt x="726" y="2110"/>
                  </a:lnTo>
                  <a:lnTo>
                    <a:pt x="785" y="2199"/>
                  </a:lnTo>
                  <a:lnTo>
                    <a:pt x="823" y="2244"/>
                  </a:lnTo>
                  <a:lnTo>
                    <a:pt x="875" y="2199"/>
                  </a:lnTo>
                  <a:lnTo>
                    <a:pt x="838" y="2125"/>
                  </a:lnTo>
                  <a:lnTo>
                    <a:pt x="845" y="2050"/>
                  </a:lnTo>
                  <a:lnTo>
                    <a:pt x="823" y="2005"/>
                  </a:lnTo>
                  <a:lnTo>
                    <a:pt x="778" y="1938"/>
                  </a:lnTo>
                  <a:lnTo>
                    <a:pt x="778" y="1848"/>
                  </a:lnTo>
                  <a:lnTo>
                    <a:pt x="748" y="1810"/>
                  </a:lnTo>
                  <a:lnTo>
                    <a:pt x="748" y="1751"/>
                  </a:lnTo>
                  <a:lnTo>
                    <a:pt x="651" y="1668"/>
                  </a:lnTo>
                  <a:lnTo>
                    <a:pt x="613" y="1609"/>
                  </a:lnTo>
                  <a:lnTo>
                    <a:pt x="583" y="1549"/>
                  </a:lnTo>
                  <a:lnTo>
                    <a:pt x="583" y="1489"/>
                  </a:lnTo>
                  <a:lnTo>
                    <a:pt x="539" y="1466"/>
                  </a:lnTo>
                  <a:lnTo>
                    <a:pt x="479" y="1429"/>
                  </a:lnTo>
                  <a:lnTo>
                    <a:pt x="434" y="1369"/>
                  </a:lnTo>
                  <a:lnTo>
                    <a:pt x="396" y="1309"/>
                  </a:lnTo>
                  <a:lnTo>
                    <a:pt x="307" y="1212"/>
                  </a:lnTo>
                  <a:lnTo>
                    <a:pt x="239" y="1175"/>
                  </a:lnTo>
                  <a:lnTo>
                    <a:pt x="202" y="1130"/>
                  </a:lnTo>
                  <a:lnTo>
                    <a:pt x="150" y="1047"/>
                  </a:lnTo>
                  <a:lnTo>
                    <a:pt x="0" y="1033"/>
                  </a:lnTo>
                  <a:lnTo>
                    <a:pt x="733" y="262"/>
                  </a:lnTo>
                  <a:lnTo>
                    <a:pt x="890" y="269"/>
                  </a:lnTo>
                  <a:lnTo>
                    <a:pt x="1070" y="247"/>
                  </a:lnTo>
                  <a:lnTo>
                    <a:pt x="1204" y="217"/>
                  </a:lnTo>
                  <a:lnTo>
                    <a:pt x="1361" y="180"/>
                  </a:lnTo>
                  <a:lnTo>
                    <a:pt x="1474" y="180"/>
                  </a:lnTo>
                  <a:lnTo>
                    <a:pt x="1616" y="165"/>
                  </a:lnTo>
                  <a:lnTo>
                    <a:pt x="1735" y="127"/>
                  </a:lnTo>
                  <a:lnTo>
                    <a:pt x="1803" y="75"/>
                  </a:lnTo>
                  <a:lnTo>
                    <a:pt x="1893" y="53"/>
                  </a:lnTo>
                  <a:lnTo>
                    <a:pt x="2042" y="8"/>
                  </a:lnTo>
                  <a:lnTo>
                    <a:pt x="2192" y="0"/>
                  </a:lnTo>
                  <a:lnTo>
                    <a:pt x="2237" y="0"/>
                  </a:lnTo>
                  <a:lnTo>
                    <a:pt x="2229" y="150"/>
                  </a:lnTo>
                  <a:lnTo>
                    <a:pt x="2117" y="210"/>
                  </a:lnTo>
                  <a:lnTo>
                    <a:pt x="2080" y="292"/>
                  </a:lnTo>
                  <a:lnTo>
                    <a:pt x="1945" y="292"/>
                  </a:lnTo>
                  <a:lnTo>
                    <a:pt x="1893" y="277"/>
                  </a:lnTo>
                  <a:lnTo>
                    <a:pt x="1788" y="284"/>
                  </a:lnTo>
                  <a:lnTo>
                    <a:pt x="1750" y="322"/>
                  </a:lnTo>
                  <a:lnTo>
                    <a:pt x="1773" y="703"/>
                  </a:lnTo>
                  <a:lnTo>
                    <a:pt x="1750" y="786"/>
                  </a:lnTo>
                  <a:lnTo>
                    <a:pt x="1683" y="868"/>
                  </a:lnTo>
                  <a:lnTo>
                    <a:pt x="1631" y="943"/>
                  </a:lnTo>
                  <a:lnTo>
                    <a:pt x="1586" y="1018"/>
                  </a:lnTo>
                  <a:lnTo>
                    <a:pt x="1533" y="1122"/>
                  </a:lnTo>
                  <a:lnTo>
                    <a:pt x="1451" y="1220"/>
                  </a:lnTo>
                  <a:lnTo>
                    <a:pt x="1436" y="1317"/>
                  </a:lnTo>
                  <a:lnTo>
                    <a:pt x="1429" y="1369"/>
                  </a:lnTo>
                  <a:lnTo>
                    <a:pt x="1249" y="1481"/>
                  </a:lnTo>
                  <a:lnTo>
                    <a:pt x="1137" y="1556"/>
                  </a:lnTo>
                  <a:lnTo>
                    <a:pt x="1062" y="1638"/>
                  </a:lnTo>
                  <a:lnTo>
                    <a:pt x="1062" y="1683"/>
                  </a:lnTo>
                  <a:lnTo>
                    <a:pt x="1055" y="1773"/>
                  </a:lnTo>
                  <a:lnTo>
                    <a:pt x="1055" y="1818"/>
                  </a:lnTo>
                  <a:lnTo>
                    <a:pt x="1017" y="1863"/>
                  </a:lnTo>
                  <a:lnTo>
                    <a:pt x="1017" y="1915"/>
                  </a:lnTo>
                  <a:lnTo>
                    <a:pt x="1002" y="1997"/>
                  </a:lnTo>
                  <a:lnTo>
                    <a:pt x="987" y="2050"/>
                  </a:lnTo>
                  <a:lnTo>
                    <a:pt x="928" y="2117"/>
                  </a:lnTo>
                  <a:lnTo>
                    <a:pt x="883" y="2170"/>
                  </a:lnTo>
                  <a:lnTo>
                    <a:pt x="830" y="2237"/>
                  </a:lnTo>
                  <a:lnTo>
                    <a:pt x="860" y="2424"/>
                  </a:lnTo>
                  <a:lnTo>
                    <a:pt x="868" y="2559"/>
                  </a:lnTo>
                  <a:lnTo>
                    <a:pt x="853" y="2701"/>
                  </a:lnTo>
                  <a:lnTo>
                    <a:pt x="815" y="2761"/>
                  </a:lnTo>
                  <a:lnTo>
                    <a:pt x="741" y="2775"/>
                  </a:lnTo>
                  <a:lnTo>
                    <a:pt x="733" y="2873"/>
                  </a:lnTo>
                  <a:lnTo>
                    <a:pt x="703" y="2962"/>
                  </a:lnTo>
                  <a:lnTo>
                    <a:pt x="643" y="3037"/>
                  </a:lnTo>
                  <a:lnTo>
                    <a:pt x="621" y="3120"/>
                  </a:lnTo>
                  <a:lnTo>
                    <a:pt x="568" y="3149"/>
                  </a:lnTo>
                  <a:lnTo>
                    <a:pt x="501" y="3149"/>
                  </a:lnTo>
                  <a:lnTo>
                    <a:pt x="456" y="3112"/>
                  </a:lnTo>
                  <a:close/>
                </a:path>
              </a:pathLst>
            </a:custGeom>
            <a:blipFill dpi="0" rotWithShape="1">
              <a:blip r:embed="rId5">
                <a:alphaModFix amt="30000"/>
              </a:blip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ZA"/>
            </a:p>
          </p:txBody>
        </p:sp>
        <p:sp>
          <p:nvSpPr>
            <p:cNvPr id="12" name="Freeform 11" descr="Green marble"/>
            <p:cNvSpPr>
              <a:spLocks/>
            </p:cNvSpPr>
            <p:nvPr/>
          </p:nvSpPr>
          <p:spPr bwMode="auto">
            <a:xfrm>
              <a:off x="369887" y="987617"/>
              <a:ext cx="1852613" cy="1603375"/>
            </a:xfrm>
            <a:custGeom>
              <a:avLst/>
              <a:gdLst>
                <a:gd name="T0" fmla="*/ 2147483646 w 1167"/>
                <a:gd name="T1" fmla="*/ 2147483646 h 1010"/>
                <a:gd name="T2" fmla="*/ 2147483646 w 1167"/>
                <a:gd name="T3" fmla="*/ 2147483646 h 1010"/>
                <a:gd name="T4" fmla="*/ 2147483646 w 1167"/>
                <a:gd name="T5" fmla="*/ 2147483646 h 1010"/>
                <a:gd name="T6" fmla="*/ 2147483646 w 1167"/>
                <a:gd name="T7" fmla="*/ 2147483646 h 1010"/>
                <a:gd name="T8" fmla="*/ 2147483646 w 1167"/>
                <a:gd name="T9" fmla="*/ 2147483646 h 1010"/>
                <a:gd name="T10" fmla="*/ 2147483646 w 1167"/>
                <a:gd name="T11" fmla="*/ 2147483646 h 1010"/>
                <a:gd name="T12" fmla="*/ 2147483646 w 1167"/>
                <a:gd name="T13" fmla="*/ 2147483646 h 1010"/>
                <a:gd name="T14" fmla="*/ 2147483646 w 1167"/>
                <a:gd name="T15" fmla="*/ 2147483646 h 1010"/>
                <a:gd name="T16" fmla="*/ 2147483646 w 1167"/>
                <a:gd name="T17" fmla="*/ 2147483646 h 1010"/>
                <a:gd name="T18" fmla="*/ 2147483646 w 1167"/>
                <a:gd name="T19" fmla="*/ 2147483646 h 1010"/>
                <a:gd name="T20" fmla="*/ 2147483646 w 1167"/>
                <a:gd name="T21" fmla="*/ 2147483646 h 1010"/>
                <a:gd name="T22" fmla="*/ 2147483646 w 1167"/>
                <a:gd name="T23" fmla="*/ 2147483646 h 1010"/>
                <a:gd name="T24" fmla="*/ 2147483646 w 1167"/>
                <a:gd name="T25" fmla="*/ 2147483646 h 1010"/>
                <a:gd name="T26" fmla="*/ 2147483646 w 1167"/>
                <a:gd name="T27" fmla="*/ 2147483646 h 1010"/>
                <a:gd name="T28" fmla="*/ 2147483646 w 1167"/>
                <a:gd name="T29" fmla="*/ 2147483646 h 1010"/>
                <a:gd name="T30" fmla="*/ 2147483646 w 1167"/>
                <a:gd name="T31" fmla="*/ 2147483646 h 1010"/>
                <a:gd name="T32" fmla="*/ 2147483646 w 1167"/>
                <a:gd name="T33" fmla="*/ 2147483646 h 1010"/>
                <a:gd name="T34" fmla="*/ 2147483646 w 1167"/>
                <a:gd name="T35" fmla="*/ 2147483646 h 1010"/>
                <a:gd name="T36" fmla="*/ 2147483646 w 1167"/>
                <a:gd name="T37" fmla="*/ 2147483646 h 1010"/>
                <a:gd name="T38" fmla="*/ 2147483646 w 1167"/>
                <a:gd name="T39" fmla="*/ 2147483646 h 1010"/>
                <a:gd name="T40" fmla="*/ 2147483646 w 1167"/>
                <a:gd name="T41" fmla="*/ 2147483646 h 1010"/>
                <a:gd name="T42" fmla="*/ 2147483646 w 1167"/>
                <a:gd name="T43" fmla="*/ 2147483646 h 1010"/>
                <a:gd name="T44" fmla="*/ 2147483646 w 1167"/>
                <a:gd name="T45" fmla="*/ 2147483646 h 1010"/>
                <a:gd name="T46" fmla="*/ 2147483646 w 1167"/>
                <a:gd name="T47" fmla="*/ 2147483646 h 1010"/>
                <a:gd name="T48" fmla="*/ 0 w 1167"/>
                <a:gd name="T49" fmla="*/ 2147483646 h 1010"/>
                <a:gd name="T50" fmla="*/ 0 w 1167"/>
                <a:gd name="T51" fmla="*/ 2147483646 h 1010"/>
                <a:gd name="T52" fmla="*/ 2147483646 w 1167"/>
                <a:gd name="T53" fmla="*/ 2147483646 h 1010"/>
                <a:gd name="T54" fmla="*/ 2147483646 w 1167"/>
                <a:gd name="T55" fmla="*/ 2147483646 h 1010"/>
                <a:gd name="T56" fmla="*/ 2147483646 w 1167"/>
                <a:gd name="T57" fmla="*/ 2147483646 h 1010"/>
                <a:gd name="T58" fmla="*/ 2147483646 w 1167"/>
                <a:gd name="T59" fmla="*/ 2147483646 h 1010"/>
                <a:gd name="T60" fmla="*/ 2147483646 w 1167"/>
                <a:gd name="T61" fmla="*/ 2147483646 h 1010"/>
                <a:gd name="T62" fmla="*/ 2147483646 w 1167"/>
                <a:gd name="T63" fmla="*/ 2147483646 h 1010"/>
                <a:gd name="T64" fmla="*/ 2147483646 w 1167"/>
                <a:gd name="T65" fmla="*/ 2147483646 h 1010"/>
                <a:gd name="T66" fmla="*/ 2147483646 w 1167"/>
                <a:gd name="T67" fmla="*/ 2147483646 h 1010"/>
                <a:gd name="T68" fmla="*/ 2147483646 w 1167"/>
                <a:gd name="T69" fmla="*/ 2147483646 h 1010"/>
                <a:gd name="T70" fmla="*/ 2147483646 w 1167"/>
                <a:gd name="T71" fmla="*/ 2147483646 h 1010"/>
                <a:gd name="T72" fmla="*/ 2147483646 w 1167"/>
                <a:gd name="T73" fmla="*/ 2147483646 h 1010"/>
                <a:gd name="T74" fmla="*/ 2147483646 w 1167"/>
                <a:gd name="T75" fmla="*/ 2147483646 h 1010"/>
                <a:gd name="T76" fmla="*/ 2147483646 w 1167"/>
                <a:gd name="T77" fmla="*/ 2147483646 h 1010"/>
                <a:gd name="T78" fmla="*/ 2147483646 w 1167"/>
                <a:gd name="T79" fmla="*/ 2147483646 h 1010"/>
                <a:gd name="T80" fmla="*/ 2147483646 w 1167"/>
                <a:gd name="T81" fmla="*/ 2147483646 h 1010"/>
                <a:gd name="T82" fmla="*/ 2147483646 w 1167"/>
                <a:gd name="T83" fmla="*/ 2147483646 h 1010"/>
                <a:gd name="T84" fmla="*/ 2147483646 w 1167"/>
                <a:gd name="T85" fmla="*/ 2147483646 h 1010"/>
                <a:gd name="T86" fmla="*/ 2147483646 w 1167"/>
                <a:gd name="T87" fmla="*/ 2147483646 h 1010"/>
                <a:gd name="T88" fmla="*/ 2147483646 w 1167"/>
                <a:gd name="T89" fmla="*/ 2147483646 h 1010"/>
                <a:gd name="T90" fmla="*/ 2147483646 w 1167"/>
                <a:gd name="T91" fmla="*/ 2147483646 h 1010"/>
                <a:gd name="T92" fmla="*/ 2147483646 w 1167"/>
                <a:gd name="T93" fmla="*/ 2147483646 h 1010"/>
                <a:gd name="T94" fmla="*/ 2147483646 w 1167"/>
                <a:gd name="T95" fmla="*/ 2147483646 h 1010"/>
                <a:gd name="T96" fmla="*/ 2147483646 w 1167"/>
                <a:gd name="T97" fmla="*/ 2147483646 h 1010"/>
                <a:gd name="T98" fmla="*/ 2147483646 w 1167"/>
                <a:gd name="T99" fmla="*/ 2147483646 h 1010"/>
                <a:gd name="T100" fmla="*/ 2147483646 w 1167"/>
                <a:gd name="T101" fmla="*/ 2147483646 h 1010"/>
                <a:gd name="T102" fmla="*/ 2147483646 w 1167"/>
                <a:gd name="T103" fmla="*/ 2147483646 h 1010"/>
                <a:gd name="T104" fmla="*/ 2147483646 w 1167"/>
                <a:gd name="T105" fmla="*/ 2147483646 h 1010"/>
                <a:gd name="T106" fmla="*/ 2147483646 w 1167"/>
                <a:gd name="T107" fmla="*/ 0 h 1010"/>
                <a:gd name="T108" fmla="*/ 2147483646 w 1167"/>
                <a:gd name="T109" fmla="*/ 2147483646 h 1010"/>
                <a:gd name="T110" fmla="*/ 2147483646 w 1167"/>
                <a:gd name="T111" fmla="*/ 2147483646 h 1010"/>
                <a:gd name="T112" fmla="*/ 2147483646 w 1167"/>
                <a:gd name="T113" fmla="*/ 2147483646 h 1010"/>
                <a:gd name="T114" fmla="*/ 2147483646 w 1167"/>
                <a:gd name="T115" fmla="*/ 2147483646 h 1010"/>
                <a:gd name="T116" fmla="*/ 2147483646 w 1167"/>
                <a:gd name="T117" fmla="*/ 2147483646 h 1010"/>
                <a:gd name="T118" fmla="*/ 2147483646 w 1167"/>
                <a:gd name="T119" fmla="*/ 2147483646 h 1010"/>
                <a:gd name="T120" fmla="*/ 2147483646 w 1167"/>
                <a:gd name="T121" fmla="*/ 2147483646 h 1010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1167" h="1010">
                  <a:moveTo>
                    <a:pt x="1152" y="292"/>
                  </a:moveTo>
                  <a:lnTo>
                    <a:pt x="1070" y="232"/>
                  </a:lnTo>
                  <a:lnTo>
                    <a:pt x="1047" y="172"/>
                  </a:lnTo>
                  <a:lnTo>
                    <a:pt x="980" y="172"/>
                  </a:lnTo>
                  <a:lnTo>
                    <a:pt x="935" y="195"/>
                  </a:lnTo>
                  <a:lnTo>
                    <a:pt x="853" y="165"/>
                  </a:lnTo>
                  <a:lnTo>
                    <a:pt x="815" y="195"/>
                  </a:lnTo>
                  <a:lnTo>
                    <a:pt x="763" y="217"/>
                  </a:lnTo>
                  <a:lnTo>
                    <a:pt x="785" y="262"/>
                  </a:lnTo>
                  <a:lnTo>
                    <a:pt x="785" y="307"/>
                  </a:lnTo>
                  <a:lnTo>
                    <a:pt x="741" y="344"/>
                  </a:lnTo>
                  <a:lnTo>
                    <a:pt x="711" y="389"/>
                  </a:lnTo>
                  <a:lnTo>
                    <a:pt x="658" y="442"/>
                  </a:lnTo>
                  <a:lnTo>
                    <a:pt x="636" y="501"/>
                  </a:lnTo>
                  <a:lnTo>
                    <a:pt x="561" y="576"/>
                  </a:lnTo>
                  <a:lnTo>
                    <a:pt x="389" y="576"/>
                  </a:lnTo>
                  <a:lnTo>
                    <a:pt x="411" y="629"/>
                  </a:lnTo>
                  <a:lnTo>
                    <a:pt x="426" y="801"/>
                  </a:lnTo>
                  <a:lnTo>
                    <a:pt x="471" y="846"/>
                  </a:lnTo>
                  <a:lnTo>
                    <a:pt x="337" y="1010"/>
                  </a:lnTo>
                  <a:lnTo>
                    <a:pt x="262" y="980"/>
                  </a:lnTo>
                  <a:lnTo>
                    <a:pt x="187" y="973"/>
                  </a:lnTo>
                  <a:lnTo>
                    <a:pt x="120" y="965"/>
                  </a:lnTo>
                  <a:lnTo>
                    <a:pt x="60" y="973"/>
                  </a:lnTo>
                  <a:lnTo>
                    <a:pt x="0" y="980"/>
                  </a:lnTo>
                  <a:lnTo>
                    <a:pt x="0" y="935"/>
                  </a:lnTo>
                  <a:lnTo>
                    <a:pt x="97" y="898"/>
                  </a:lnTo>
                  <a:lnTo>
                    <a:pt x="157" y="890"/>
                  </a:lnTo>
                  <a:lnTo>
                    <a:pt x="232" y="890"/>
                  </a:lnTo>
                  <a:lnTo>
                    <a:pt x="284" y="913"/>
                  </a:lnTo>
                  <a:lnTo>
                    <a:pt x="329" y="913"/>
                  </a:lnTo>
                  <a:lnTo>
                    <a:pt x="322" y="861"/>
                  </a:lnTo>
                  <a:lnTo>
                    <a:pt x="277" y="823"/>
                  </a:lnTo>
                  <a:lnTo>
                    <a:pt x="239" y="786"/>
                  </a:lnTo>
                  <a:lnTo>
                    <a:pt x="224" y="688"/>
                  </a:lnTo>
                  <a:lnTo>
                    <a:pt x="224" y="644"/>
                  </a:lnTo>
                  <a:lnTo>
                    <a:pt x="239" y="599"/>
                  </a:lnTo>
                  <a:lnTo>
                    <a:pt x="247" y="524"/>
                  </a:lnTo>
                  <a:lnTo>
                    <a:pt x="217" y="479"/>
                  </a:lnTo>
                  <a:lnTo>
                    <a:pt x="269" y="427"/>
                  </a:lnTo>
                  <a:lnTo>
                    <a:pt x="329" y="434"/>
                  </a:lnTo>
                  <a:lnTo>
                    <a:pt x="419" y="442"/>
                  </a:lnTo>
                  <a:lnTo>
                    <a:pt x="464" y="442"/>
                  </a:lnTo>
                  <a:lnTo>
                    <a:pt x="509" y="419"/>
                  </a:lnTo>
                  <a:lnTo>
                    <a:pt x="524" y="367"/>
                  </a:lnTo>
                  <a:lnTo>
                    <a:pt x="539" y="307"/>
                  </a:lnTo>
                  <a:lnTo>
                    <a:pt x="591" y="255"/>
                  </a:lnTo>
                  <a:lnTo>
                    <a:pt x="651" y="255"/>
                  </a:lnTo>
                  <a:lnTo>
                    <a:pt x="681" y="187"/>
                  </a:lnTo>
                  <a:lnTo>
                    <a:pt x="681" y="142"/>
                  </a:lnTo>
                  <a:lnTo>
                    <a:pt x="726" y="112"/>
                  </a:lnTo>
                  <a:lnTo>
                    <a:pt x="763" y="83"/>
                  </a:lnTo>
                  <a:lnTo>
                    <a:pt x="793" y="38"/>
                  </a:lnTo>
                  <a:lnTo>
                    <a:pt x="883" y="0"/>
                  </a:lnTo>
                  <a:lnTo>
                    <a:pt x="1002" y="8"/>
                  </a:lnTo>
                  <a:lnTo>
                    <a:pt x="1062" y="8"/>
                  </a:lnTo>
                  <a:lnTo>
                    <a:pt x="1137" y="60"/>
                  </a:lnTo>
                  <a:lnTo>
                    <a:pt x="1167" y="120"/>
                  </a:lnTo>
                  <a:lnTo>
                    <a:pt x="1130" y="157"/>
                  </a:lnTo>
                  <a:lnTo>
                    <a:pt x="1122" y="210"/>
                  </a:lnTo>
                  <a:lnTo>
                    <a:pt x="1152" y="292"/>
                  </a:lnTo>
                  <a:close/>
                </a:path>
              </a:pathLst>
            </a:custGeom>
            <a:blipFill dpi="0" rotWithShape="1">
              <a:blip r:embed="rId5">
                <a:alphaModFix amt="30000"/>
              </a:blip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ZA"/>
            </a:p>
          </p:txBody>
        </p:sp>
        <p:grpSp>
          <p:nvGrpSpPr>
            <p:cNvPr id="13" name="Group 12"/>
            <p:cNvGrpSpPr>
              <a:grpSpLocks/>
            </p:cNvGrpSpPr>
            <p:nvPr/>
          </p:nvGrpSpPr>
          <p:grpSpPr bwMode="auto">
            <a:xfrm>
              <a:off x="144462" y="2510029"/>
              <a:ext cx="1627188" cy="3586163"/>
              <a:chOff x="144462" y="2510029"/>
              <a:chExt cx="1025" cy="2259"/>
            </a:xfrm>
          </p:grpSpPr>
          <p:sp>
            <p:nvSpPr>
              <p:cNvPr id="14" name="Freeform 13" descr="Green marble"/>
              <p:cNvSpPr>
                <a:spLocks/>
              </p:cNvSpPr>
              <p:nvPr/>
            </p:nvSpPr>
            <p:spPr bwMode="auto">
              <a:xfrm>
                <a:off x="144462" y="2510029"/>
                <a:ext cx="1025" cy="2244"/>
              </a:xfrm>
              <a:custGeom>
                <a:avLst/>
                <a:gdLst>
                  <a:gd name="T0" fmla="*/ 389 w 1025"/>
                  <a:gd name="T1" fmla="*/ 37 h 2244"/>
                  <a:gd name="T2" fmla="*/ 359 w 1025"/>
                  <a:gd name="T3" fmla="*/ 157 h 2244"/>
                  <a:gd name="T4" fmla="*/ 307 w 1025"/>
                  <a:gd name="T5" fmla="*/ 187 h 2244"/>
                  <a:gd name="T6" fmla="*/ 277 w 1025"/>
                  <a:gd name="T7" fmla="*/ 291 h 2244"/>
                  <a:gd name="T8" fmla="*/ 254 w 1025"/>
                  <a:gd name="T9" fmla="*/ 531 h 2244"/>
                  <a:gd name="T10" fmla="*/ 374 w 1025"/>
                  <a:gd name="T11" fmla="*/ 912 h 2244"/>
                  <a:gd name="T12" fmla="*/ 411 w 1025"/>
                  <a:gd name="T13" fmla="*/ 1122 h 2244"/>
                  <a:gd name="T14" fmla="*/ 434 w 1025"/>
                  <a:gd name="T15" fmla="*/ 1219 h 2244"/>
                  <a:gd name="T16" fmla="*/ 636 w 1025"/>
                  <a:gd name="T17" fmla="*/ 1256 h 2244"/>
                  <a:gd name="T18" fmla="*/ 613 w 1025"/>
                  <a:gd name="T19" fmla="*/ 1361 h 2244"/>
                  <a:gd name="T20" fmla="*/ 643 w 1025"/>
                  <a:gd name="T21" fmla="*/ 1503 h 2244"/>
                  <a:gd name="T22" fmla="*/ 718 w 1025"/>
                  <a:gd name="T23" fmla="*/ 1601 h 2244"/>
                  <a:gd name="T24" fmla="*/ 733 w 1025"/>
                  <a:gd name="T25" fmla="*/ 1720 h 2244"/>
                  <a:gd name="T26" fmla="*/ 688 w 1025"/>
                  <a:gd name="T27" fmla="*/ 1877 h 2244"/>
                  <a:gd name="T28" fmla="*/ 553 w 1025"/>
                  <a:gd name="T29" fmla="*/ 1855 h 2244"/>
                  <a:gd name="T30" fmla="*/ 464 w 1025"/>
                  <a:gd name="T31" fmla="*/ 1885 h 2244"/>
                  <a:gd name="T32" fmla="*/ 479 w 1025"/>
                  <a:gd name="T33" fmla="*/ 2057 h 2244"/>
                  <a:gd name="T34" fmla="*/ 538 w 1025"/>
                  <a:gd name="T35" fmla="*/ 2244 h 2244"/>
                  <a:gd name="T36" fmla="*/ 688 w 1025"/>
                  <a:gd name="T37" fmla="*/ 2184 h 2244"/>
                  <a:gd name="T38" fmla="*/ 785 w 1025"/>
                  <a:gd name="T39" fmla="*/ 2094 h 2244"/>
                  <a:gd name="T40" fmla="*/ 823 w 1025"/>
                  <a:gd name="T41" fmla="*/ 2079 h 2244"/>
                  <a:gd name="T42" fmla="*/ 980 w 1025"/>
                  <a:gd name="T43" fmla="*/ 2124 h 2244"/>
                  <a:gd name="T44" fmla="*/ 957 w 1025"/>
                  <a:gd name="T45" fmla="*/ 2192 h 2244"/>
                  <a:gd name="T46" fmla="*/ 808 w 1025"/>
                  <a:gd name="T47" fmla="*/ 2184 h 2244"/>
                  <a:gd name="T48" fmla="*/ 711 w 1025"/>
                  <a:gd name="T49" fmla="*/ 2229 h 2244"/>
                  <a:gd name="T50" fmla="*/ 553 w 1025"/>
                  <a:gd name="T51" fmla="*/ 2229 h 2244"/>
                  <a:gd name="T52" fmla="*/ 404 w 1025"/>
                  <a:gd name="T53" fmla="*/ 2147 h 2244"/>
                  <a:gd name="T54" fmla="*/ 374 w 1025"/>
                  <a:gd name="T55" fmla="*/ 1960 h 2244"/>
                  <a:gd name="T56" fmla="*/ 441 w 1025"/>
                  <a:gd name="T57" fmla="*/ 1870 h 2244"/>
                  <a:gd name="T58" fmla="*/ 538 w 1025"/>
                  <a:gd name="T59" fmla="*/ 1795 h 2244"/>
                  <a:gd name="T60" fmla="*/ 546 w 1025"/>
                  <a:gd name="T61" fmla="*/ 1750 h 2244"/>
                  <a:gd name="T62" fmla="*/ 538 w 1025"/>
                  <a:gd name="T63" fmla="*/ 1660 h 2244"/>
                  <a:gd name="T64" fmla="*/ 591 w 1025"/>
                  <a:gd name="T65" fmla="*/ 1601 h 2244"/>
                  <a:gd name="T66" fmla="*/ 471 w 1025"/>
                  <a:gd name="T67" fmla="*/ 1563 h 2244"/>
                  <a:gd name="T68" fmla="*/ 426 w 1025"/>
                  <a:gd name="T69" fmla="*/ 1466 h 2244"/>
                  <a:gd name="T70" fmla="*/ 284 w 1025"/>
                  <a:gd name="T71" fmla="*/ 1421 h 2244"/>
                  <a:gd name="T72" fmla="*/ 254 w 1025"/>
                  <a:gd name="T73" fmla="*/ 1316 h 2244"/>
                  <a:gd name="T74" fmla="*/ 337 w 1025"/>
                  <a:gd name="T75" fmla="*/ 1182 h 2244"/>
                  <a:gd name="T76" fmla="*/ 322 w 1025"/>
                  <a:gd name="T77" fmla="*/ 1040 h 2244"/>
                  <a:gd name="T78" fmla="*/ 292 w 1025"/>
                  <a:gd name="T79" fmla="*/ 935 h 2244"/>
                  <a:gd name="T80" fmla="*/ 299 w 1025"/>
                  <a:gd name="T81" fmla="*/ 793 h 2244"/>
                  <a:gd name="T82" fmla="*/ 187 w 1025"/>
                  <a:gd name="T83" fmla="*/ 628 h 2244"/>
                  <a:gd name="T84" fmla="*/ 97 w 1025"/>
                  <a:gd name="T85" fmla="*/ 531 h 2244"/>
                  <a:gd name="T86" fmla="*/ 90 w 1025"/>
                  <a:gd name="T87" fmla="*/ 389 h 2244"/>
                  <a:gd name="T88" fmla="*/ 209 w 1025"/>
                  <a:gd name="T89" fmla="*/ 224 h 2244"/>
                  <a:gd name="T90" fmla="*/ 164 w 1025"/>
                  <a:gd name="T91" fmla="*/ 97 h 2244"/>
                  <a:gd name="T92" fmla="*/ 22 w 1025"/>
                  <a:gd name="T93" fmla="*/ 75 h 2244"/>
                  <a:gd name="T94" fmla="*/ 52 w 1025"/>
                  <a:gd name="T95" fmla="*/ 22 h 2244"/>
                  <a:gd name="T96" fmla="*/ 164 w 1025"/>
                  <a:gd name="T97" fmla="*/ 7 h 2244"/>
                  <a:gd name="T98" fmla="*/ 329 w 1025"/>
                  <a:gd name="T99" fmla="*/ 0 h 2244"/>
                  <a:gd name="T100" fmla="*/ 449 w 1025"/>
                  <a:gd name="T101" fmla="*/ 37 h 2244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0" t="0" r="r" b="b"/>
                <a:pathLst>
                  <a:path w="1025" h="2244">
                    <a:moveTo>
                      <a:pt x="449" y="37"/>
                    </a:moveTo>
                    <a:lnTo>
                      <a:pt x="389" y="37"/>
                    </a:lnTo>
                    <a:lnTo>
                      <a:pt x="366" y="112"/>
                    </a:lnTo>
                    <a:lnTo>
                      <a:pt x="359" y="157"/>
                    </a:lnTo>
                    <a:lnTo>
                      <a:pt x="307" y="134"/>
                    </a:lnTo>
                    <a:lnTo>
                      <a:pt x="307" y="187"/>
                    </a:lnTo>
                    <a:lnTo>
                      <a:pt x="254" y="247"/>
                    </a:lnTo>
                    <a:lnTo>
                      <a:pt x="277" y="291"/>
                    </a:lnTo>
                    <a:lnTo>
                      <a:pt x="322" y="329"/>
                    </a:lnTo>
                    <a:lnTo>
                      <a:pt x="254" y="531"/>
                    </a:lnTo>
                    <a:lnTo>
                      <a:pt x="374" y="860"/>
                    </a:lnTo>
                    <a:lnTo>
                      <a:pt x="374" y="912"/>
                    </a:lnTo>
                    <a:lnTo>
                      <a:pt x="411" y="935"/>
                    </a:lnTo>
                    <a:lnTo>
                      <a:pt x="411" y="1122"/>
                    </a:lnTo>
                    <a:lnTo>
                      <a:pt x="456" y="1167"/>
                    </a:lnTo>
                    <a:lnTo>
                      <a:pt x="434" y="1219"/>
                    </a:lnTo>
                    <a:lnTo>
                      <a:pt x="486" y="1264"/>
                    </a:lnTo>
                    <a:lnTo>
                      <a:pt x="636" y="1256"/>
                    </a:lnTo>
                    <a:lnTo>
                      <a:pt x="598" y="1309"/>
                    </a:lnTo>
                    <a:lnTo>
                      <a:pt x="613" y="1361"/>
                    </a:lnTo>
                    <a:lnTo>
                      <a:pt x="598" y="1451"/>
                    </a:lnTo>
                    <a:lnTo>
                      <a:pt x="643" y="1503"/>
                    </a:lnTo>
                    <a:lnTo>
                      <a:pt x="651" y="1563"/>
                    </a:lnTo>
                    <a:lnTo>
                      <a:pt x="718" y="1601"/>
                    </a:lnTo>
                    <a:lnTo>
                      <a:pt x="733" y="1645"/>
                    </a:lnTo>
                    <a:lnTo>
                      <a:pt x="733" y="1720"/>
                    </a:lnTo>
                    <a:lnTo>
                      <a:pt x="718" y="1773"/>
                    </a:lnTo>
                    <a:lnTo>
                      <a:pt x="688" y="1877"/>
                    </a:lnTo>
                    <a:lnTo>
                      <a:pt x="621" y="1847"/>
                    </a:lnTo>
                    <a:lnTo>
                      <a:pt x="553" y="1855"/>
                    </a:lnTo>
                    <a:lnTo>
                      <a:pt x="509" y="1862"/>
                    </a:lnTo>
                    <a:lnTo>
                      <a:pt x="464" y="1885"/>
                    </a:lnTo>
                    <a:lnTo>
                      <a:pt x="449" y="1937"/>
                    </a:lnTo>
                    <a:lnTo>
                      <a:pt x="479" y="2057"/>
                    </a:lnTo>
                    <a:lnTo>
                      <a:pt x="516" y="2184"/>
                    </a:lnTo>
                    <a:lnTo>
                      <a:pt x="538" y="2244"/>
                    </a:lnTo>
                    <a:lnTo>
                      <a:pt x="673" y="2229"/>
                    </a:lnTo>
                    <a:lnTo>
                      <a:pt x="688" y="2184"/>
                    </a:lnTo>
                    <a:lnTo>
                      <a:pt x="733" y="2154"/>
                    </a:lnTo>
                    <a:lnTo>
                      <a:pt x="785" y="2094"/>
                    </a:lnTo>
                    <a:lnTo>
                      <a:pt x="823" y="2124"/>
                    </a:lnTo>
                    <a:lnTo>
                      <a:pt x="823" y="2079"/>
                    </a:lnTo>
                    <a:lnTo>
                      <a:pt x="898" y="2132"/>
                    </a:lnTo>
                    <a:lnTo>
                      <a:pt x="980" y="2124"/>
                    </a:lnTo>
                    <a:lnTo>
                      <a:pt x="1025" y="2162"/>
                    </a:lnTo>
                    <a:lnTo>
                      <a:pt x="957" y="2192"/>
                    </a:lnTo>
                    <a:lnTo>
                      <a:pt x="883" y="2162"/>
                    </a:lnTo>
                    <a:lnTo>
                      <a:pt x="808" y="2184"/>
                    </a:lnTo>
                    <a:lnTo>
                      <a:pt x="770" y="2206"/>
                    </a:lnTo>
                    <a:lnTo>
                      <a:pt x="711" y="2229"/>
                    </a:lnTo>
                    <a:lnTo>
                      <a:pt x="643" y="2229"/>
                    </a:lnTo>
                    <a:lnTo>
                      <a:pt x="553" y="2229"/>
                    </a:lnTo>
                    <a:lnTo>
                      <a:pt x="464" y="2221"/>
                    </a:lnTo>
                    <a:lnTo>
                      <a:pt x="404" y="2147"/>
                    </a:lnTo>
                    <a:lnTo>
                      <a:pt x="374" y="2042"/>
                    </a:lnTo>
                    <a:lnTo>
                      <a:pt x="374" y="1960"/>
                    </a:lnTo>
                    <a:lnTo>
                      <a:pt x="411" y="1915"/>
                    </a:lnTo>
                    <a:lnTo>
                      <a:pt x="441" y="1870"/>
                    </a:lnTo>
                    <a:lnTo>
                      <a:pt x="486" y="1832"/>
                    </a:lnTo>
                    <a:lnTo>
                      <a:pt x="538" y="1795"/>
                    </a:lnTo>
                    <a:lnTo>
                      <a:pt x="591" y="1788"/>
                    </a:lnTo>
                    <a:lnTo>
                      <a:pt x="546" y="1750"/>
                    </a:lnTo>
                    <a:lnTo>
                      <a:pt x="494" y="1698"/>
                    </a:lnTo>
                    <a:lnTo>
                      <a:pt x="538" y="1660"/>
                    </a:lnTo>
                    <a:lnTo>
                      <a:pt x="591" y="1653"/>
                    </a:lnTo>
                    <a:lnTo>
                      <a:pt x="591" y="1601"/>
                    </a:lnTo>
                    <a:lnTo>
                      <a:pt x="531" y="1578"/>
                    </a:lnTo>
                    <a:lnTo>
                      <a:pt x="471" y="1563"/>
                    </a:lnTo>
                    <a:lnTo>
                      <a:pt x="441" y="1511"/>
                    </a:lnTo>
                    <a:lnTo>
                      <a:pt x="426" y="1466"/>
                    </a:lnTo>
                    <a:lnTo>
                      <a:pt x="351" y="1451"/>
                    </a:lnTo>
                    <a:lnTo>
                      <a:pt x="284" y="1421"/>
                    </a:lnTo>
                    <a:lnTo>
                      <a:pt x="262" y="1369"/>
                    </a:lnTo>
                    <a:lnTo>
                      <a:pt x="254" y="1316"/>
                    </a:lnTo>
                    <a:lnTo>
                      <a:pt x="254" y="1271"/>
                    </a:lnTo>
                    <a:lnTo>
                      <a:pt x="337" y="1182"/>
                    </a:lnTo>
                    <a:lnTo>
                      <a:pt x="381" y="1092"/>
                    </a:lnTo>
                    <a:lnTo>
                      <a:pt x="322" y="1040"/>
                    </a:lnTo>
                    <a:lnTo>
                      <a:pt x="292" y="987"/>
                    </a:lnTo>
                    <a:lnTo>
                      <a:pt x="292" y="935"/>
                    </a:lnTo>
                    <a:lnTo>
                      <a:pt x="299" y="875"/>
                    </a:lnTo>
                    <a:lnTo>
                      <a:pt x="299" y="793"/>
                    </a:lnTo>
                    <a:lnTo>
                      <a:pt x="269" y="710"/>
                    </a:lnTo>
                    <a:lnTo>
                      <a:pt x="187" y="628"/>
                    </a:lnTo>
                    <a:lnTo>
                      <a:pt x="127" y="583"/>
                    </a:lnTo>
                    <a:lnTo>
                      <a:pt x="97" y="531"/>
                    </a:lnTo>
                    <a:lnTo>
                      <a:pt x="90" y="441"/>
                    </a:lnTo>
                    <a:lnTo>
                      <a:pt x="90" y="389"/>
                    </a:lnTo>
                    <a:lnTo>
                      <a:pt x="179" y="277"/>
                    </a:lnTo>
                    <a:lnTo>
                      <a:pt x="209" y="224"/>
                    </a:lnTo>
                    <a:lnTo>
                      <a:pt x="202" y="127"/>
                    </a:lnTo>
                    <a:lnTo>
                      <a:pt x="164" y="97"/>
                    </a:lnTo>
                    <a:lnTo>
                      <a:pt x="97" y="75"/>
                    </a:lnTo>
                    <a:lnTo>
                      <a:pt x="22" y="75"/>
                    </a:lnTo>
                    <a:lnTo>
                      <a:pt x="0" y="30"/>
                    </a:lnTo>
                    <a:lnTo>
                      <a:pt x="52" y="22"/>
                    </a:lnTo>
                    <a:lnTo>
                      <a:pt x="112" y="22"/>
                    </a:lnTo>
                    <a:lnTo>
                      <a:pt x="164" y="7"/>
                    </a:lnTo>
                    <a:lnTo>
                      <a:pt x="232" y="0"/>
                    </a:lnTo>
                    <a:lnTo>
                      <a:pt x="329" y="0"/>
                    </a:lnTo>
                    <a:lnTo>
                      <a:pt x="381" y="0"/>
                    </a:lnTo>
                    <a:lnTo>
                      <a:pt x="449" y="37"/>
                    </a:lnTo>
                    <a:close/>
                  </a:path>
                </a:pathLst>
              </a:custGeom>
              <a:blipFill dpi="0" rotWithShape="1">
                <a:blip r:embed="rId5">
                  <a:alphaModFix amt="30000"/>
                </a:blip>
                <a:srcRect/>
                <a:tile tx="0" ty="0" sx="100000" sy="100000" flip="none" algn="tl"/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ZA"/>
              </a:p>
            </p:txBody>
          </p:sp>
          <p:sp>
            <p:nvSpPr>
              <p:cNvPr id="15" name="AutoShape 12" descr="Green marble"/>
              <p:cNvSpPr>
                <a:spLocks noChangeArrowheads="1"/>
              </p:cNvSpPr>
              <p:nvPr/>
            </p:nvSpPr>
            <p:spPr bwMode="auto">
              <a:xfrm rot="-5526130">
                <a:off x="145219" y="2512112"/>
                <a:ext cx="135" cy="217"/>
              </a:xfrm>
              <a:prstGeom prst="leftArrow">
                <a:avLst>
                  <a:gd name="adj1" fmla="val 50000"/>
                  <a:gd name="adj2" fmla="val 25000"/>
                </a:avLst>
              </a:prstGeom>
              <a:blipFill dpi="0" rotWithShape="1">
                <a:blip r:embed="rId5">
                  <a:alphaModFix amt="30000"/>
                </a:blip>
                <a:srcRect/>
                <a:tile tx="0" ty="0" sx="100000" sy="100000" flip="none" algn="tl"/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en-ZA" altLang="en-US" sz="180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4597360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1"/>
          <p:cNvSpPr txBox="1">
            <a:spLocks/>
          </p:cNvSpPr>
          <p:nvPr/>
        </p:nvSpPr>
        <p:spPr>
          <a:xfrm>
            <a:off x="0" y="857251"/>
            <a:ext cx="9144000" cy="731043"/>
          </a:xfrm>
          <a:prstGeom prst="rect">
            <a:avLst/>
          </a:prstGeom>
          <a:solidFill>
            <a:srgbClr val="005B1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68580" tIns="34290" rIns="68580" bIns="3429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ZA" sz="3300" b="1" dirty="0">
                <a:solidFill>
                  <a:schemeClr val="bg1"/>
                </a:solidFill>
              </a:rPr>
              <a:t> DEMAND MANAGEMENT </a:t>
            </a:r>
          </a:p>
        </p:txBody>
      </p:sp>
      <p:sp>
        <p:nvSpPr>
          <p:cNvPr id="26" name="Slide Number Placeholder 2"/>
          <p:cNvSpPr txBox="1">
            <a:spLocks noGrp="1"/>
          </p:cNvSpPr>
          <p:nvPr/>
        </p:nvSpPr>
        <p:spPr bwMode="auto">
          <a:xfrm>
            <a:off x="-971550" y="5729290"/>
            <a:ext cx="285751" cy="302419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fld id="{03C3BC5B-3D32-4555-BF81-C1BE9AB3864D}" type="slidenum">
              <a:rPr lang="en-US" sz="900" b="1">
                <a:solidFill>
                  <a:srgbClr val="9BBB59">
                    <a:lumMod val="50000"/>
                  </a:srgbClr>
                </a:solidFill>
              </a:rPr>
              <a:pPr eaLnBrk="1" hangingPunct="1">
                <a:defRPr/>
              </a:pPr>
              <a:t>3</a:t>
            </a:fld>
            <a:endParaRPr lang="en-US" sz="900" b="1" dirty="0">
              <a:solidFill>
                <a:srgbClr val="9BBB59">
                  <a:lumMod val="50000"/>
                </a:srgbClr>
              </a:solidFill>
            </a:endParaRPr>
          </a:p>
        </p:txBody>
      </p:sp>
      <p:sp>
        <p:nvSpPr>
          <p:cNvPr id="22" name="Title 1"/>
          <p:cNvSpPr txBox="1">
            <a:spLocks/>
          </p:cNvSpPr>
          <p:nvPr/>
        </p:nvSpPr>
        <p:spPr>
          <a:xfrm>
            <a:off x="350071" y="928465"/>
            <a:ext cx="8900609" cy="857250"/>
          </a:xfrm>
          <a:prstGeom prst="rect">
            <a:avLst/>
          </a:prstGeom>
        </p:spPr>
        <p:txBody>
          <a:bodyPr/>
          <a:lstStyle/>
          <a:p>
            <a:pPr>
              <a:spcBef>
                <a:spcPct val="0"/>
              </a:spcBef>
              <a:defRPr/>
            </a:pPr>
            <a:r>
              <a:rPr lang="en-ZA" sz="3000" b="1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FBF4A-8DD9-42DB-B00F-F74711B1D63C}" type="slidenum">
              <a:rPr lang="en-ZA" smtClean="0"/>
              <a:t>3</a:t>
            </a:fld>
            <a:endParaRPr lang="en-ZA" dirty="0"/>
          </a:p>
        </p:txBody>
      </p:sp>
      <p:grpSp>
        <p:nvGrpSpPr>
          <p:cNvPr id="28" name="Group 27"/>
          <p:cNvGrpSpPr/>
          <p:nvPr/>
        </p:nvGrpSpPr>
        <p:grpSpPr>
          <a:xfrm>
            <a:off x="8413540" y="880192"/>
            <a:ext cx="730460" cy="746203"/>
            <a:chOff x="10767701" y="5373975"/>
            <a:chExt cx="1110953" cy="1249822"/>
          </a:xfrm>
        </p:grpSpPr>
        <p:pic>
          <p:nvPicPr>
            <p:cNvPr id="29" name="Picture 5"/>
            <p:cNvPicPr>
              <a:picLocks noChangeAspect="1" noChangeArrowheads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28156" y="5459434"/>
              <a:ext cx="979741" cy="1102407"/>
            </a:xfrm>
            <a:prstGeom prst="rect">
              <a:avLst/>
            </a:prstGeom>
            <a:noFill/>
            <a:ln>
              <a:noFill/>
            </a:ln>
            <a:effectLst>
              <a:softEdge rad="12700"/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0" name="Rectangle 29"/>
            <p:cNvSpPr/>
            <p:nvPr/>
          </p:nvSpPr>
          <p:spPr>
            <a:xfrm>
              <a:off x="10767701" y="5373975"/>
              <a:ext cx="1110953" cy="1249822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 sz="1350"/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05C02483-A4CD-83E7-E35F-5DF950A0996C}"/>
              </a:ext>
            </a:extLst>
          </p:cNvPr>
          <p:cNvSpPr txBox="1"/>
          <p:nvPr/>
        </p:nvSpPr>
        <p:spPr>
          <a:xfrm>
            <a:off x="755576" y="1916832"/>
            <a:ext cx="7697714" cy="46115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dirty="0"/>
              <a:t>Protected areas such as KNP caries environmental assets (e.g. Rhino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dirty="0"/>
              <a:t>Poaching) that society value them. 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dirty="0"/>
              <a:t>These societal values are diverse e.g. 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Tourists value </a:t>
            </a:r>
            <a:r>
              <a:rPr lang="en-US" dirty="0" err="1"/>
              <a:t>wildldife</a:t>
            </a:r>
            <a:r>
              <a:rPr lang="en-US" dirty="0"/>
              <a:t> different from local communities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Hunters value wildlife different from poachers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Communities </a:t>
            </a:r>
            <a:r>
              <a:rPr lang="en-US" dirty="0" err="1"/>
              <a:t>neighbouring</a:t>
            </a:r>
            <a:r>
              <a:rPr lang="en-US" dirty="0"/>
              <a:t> protected areas also attach values to natural assets. 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Therefore, protected area management is all about managing diverse demands from society.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The focus of this presentation is on poachers that are stealing from other members of society. 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96188088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FBDAED-1C5E-BBAD-0CE6-CAE695482F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1">
            <a:extLst>
              <a:ext uri="{FF2B5EF4-FFF2-40B4-BE49-F238E27FC236}">
                <a16:creationId xmlns:a16="http://schemas.microsoft.com/office/drawing/2014/main" id="{ABA38767-233B-879C-C036-D940FCC09257}"/>
              </a:ext>
            </a:extLst>
          </p:cNvPr>
          <p:cNvSpPr txBox="1">
            <a:spLocks/>
          </p:cNvSpPr>
          <p:nvPr/>
        </p:nvSpPr>
        <p:spPr>
          <a:xfrm>
            <a:off x="0" y="857251"/>
            <a:ext cx="9144000" cy="731043"/>
          </a:xfrm>
          <a:prstGeom prst="rect">
            <a:avLst/>
          </a:prstGeom>
          <a:solidFill>
            <a:srgbClr val="005B1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68580" tIns="34290" rIns="68580" bIns="3429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ZA" sz="2400" b="1" dirty="0">
                <a:solidFill>
                  <a:schemeClr val="bg1"/>
                </a:solidFill>
              </a:rPr>
              <a:t>  PROJECT ICU TO REMOVE CORRUPTION CANCER</a:t>
            </a:r>
          </a:p>
        </p:txBody>
      </p:sp>
      <p:sp>
        <p:nvSpPr>
          <p:cNvPr id="26" name="Slide Number Placeholder 2">
            <a:extLst>
              <a:ext uri="{FF2B5EF4-FFF2-40B4-BE49-F238E27FC236}">
                <a16:creationId xmlns:a16="http://schemas.microsoft.com/office/drawing/2014/main" id="{8462E84B-C68F-B27A-6C25-C0AB5E57DFB2}"/>
              </a:ext>
            </a:extLst>
          </p:cNvPr>
          <p:cNvSpPr txBox="1">
            <a:spLocks noGrp="1"/>
          </p:cNvSpPr>
          <p:nvPr/>
        </p:nvSpPr>
        <p:spPr bwMode="auto">
          <a:xfrm>
            <a:off x="-971550" y="5729290"/>
            <a:ext cx="285751" cy="302419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fld id="{03C3BC5B-3D32-4555-BF81-C1BE9AB3864D}" type="slidenum">
              <a:rPr lang="en-US" sz="900" b="1">
                <a:solidFill>
                  <a:srgbClr val="9BBB59">
                    <a:lumMod val="50000"/>
                  </a:srgbClr>
                </a:solidFill>
              </a:rPr>
              <a:pPr eaLnBrk="1" hangingPunct="1">
                <a:defRPr/>
              </a:pPr>
              <a:t>4</a:t>
            </a:fld>
            <a:endParaRPr lang="en-US" sz="900" b="1" dirty="0">
              <a:solidFill>
                <a:srgbClr val="9BBB59">
                  <a:lumMod val="50000"/>
                </a:srgbClr>
              </a:solidFill>
            </a:endParaRPr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3A32D3F5-BCB7-1859-2CE5-35E27D742E1F}"/>
              </a:ext>
            </a:extLst>
          </p:cNvPr>
          <p:cNvSpPr txBox="1">
            <a:spLocks/>
          </p:cNvSpPr>
          <p:nvPr/>
        </p:nvSpPr>
        <p:spPr>
          <a:xfrm>
            <a:off x="350071" y="928465"/>
            <a:ext cx="8900609" cy="857250"/>
          </a:xfrm>
          <a:prstGeom prst="rect">
            <a:avLst/>
          </a:prstGeom>
        </p:spPr>
        <p:txBody>
          <a:bodyPr/>
          <a:lstStyle/>
          <a:p>
            <a:pPr>
              <a:spcBef>
                <a:spcPct val="0"/>
              </a:spcBef>
              <a:defRPr/>
            </a:pPr>
            <a:r>
              <a:rPr lang="en-ZA" sz="3000" b="1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46127D-5FCD-6F7D-D9CF-3276C332F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FBF4A-8DD9-42DB-B00F-F74711B1D63C}" type="slidenum">
              <a:rPr lang="en-ZA" smtClean="0"/>
              <a:t>4</a:t>
            </a:fld>
            <a:endParaRPr lang="en-ZA" dirty="0"/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DD735FF5-DF9D-6EF2-3F8B-A892BE8672DA}"/>
              </a:ext>
            </a:extLst>
          </p:cNvPr>
          <p:cNvGrpSpPr/>
          <p:nvPr/>
        </p:nvGrpSpPr>
        <p:grpSpPr>
          <a:xfrm>
            <a:off x="8413540" y="880192"/>
            <a:ext cx="730460" cy="746203"/>
            <a:chOff x="10767701" y="5373975"/>
            <a:chExt cx="1110953" cy="1249822"/>
          </a:xfrm>
        </p:grpSpPr>
        <p:pic>
          <p:nvPicPr>
            <p:cNvPr id="29" name="Picture 5">
              <a:extLst>
                <a:ext uri="{FF2B5EF4-FFF2-40B4-BE49-F238E27FC236}">
                  <a16:creationId xmlns:a16="http://schemas.microsoft.com/office/drawing/2014/main" id="{87AEC6D9-BC77-03C3-04FD-F3613523705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28156" y="5459434"/>
              <a:ext cx="979741" cy="1102407"/>
            </a:xfrm>
            <a:prstGeom prst="rect">
              <a:avLst/>
            </a:prstGeom>
            <a:noFill/>
            <a:ln>
              <a:noFill/>
            </a:ln>
            <a:effectLst>
              <a:softEdge rad="12700"/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5B713F6E-1FCB-409A-38E3-3EECD49EEED9}"/>
                </a:ext>
              </a:extLst>
            </p:cNvPr>
            <p:cNvSpPr/>
            <p:nvPr/>
          </p:nvSpPr>
          <p:spPr>
            <a:xfrm>
              <a:off x="10767701" y="5373975"/>
              <a:ext cx="1110953" cy="1249822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 sz="1350"/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D5764660-AC87-C2AC-F2D9-9AF4DD891D7C}"/>
              </a:ext>
            </a:extLst>
          </p:cNvPr>
          <p:cNvSpPr txBox="1"/>
          <p:nvPr/>
        </p:nvSpPr>
        <p:spPr>
          <a:xfrm>
            <a:off x="350071" y="1871831"/>
            <a:ext cx="8063469" cy="37805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Poaching started in 2008 in KNP (24 yrs)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More than 7 000 rhinos poached in KNP.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Rhino populations decreasing in the park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It became difficult for the poachers to find rhinos.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Poachers started recruiting staff members (infiltration).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Corrupt staff members became involved.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Project ICU was developed to counter-staff involvement (cancer).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This included integrated investigations, Polygraph testing, financial management, counselling and imprisonment. </a:t>
            </a:r>
          </a:p>
        </p:txBody>
      </p:sp>
    </p:spTree>
    <p:extLst>
      <p:ext uri="{BB962C8B-B14F-4D97-AF65-F5344CB8AC3E}">
        <p14:creationId xmlns:p14="http://schemas.microsoft.com/office/powerpoint/2010/main" val="753856486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5A659A-8617-590C-0B47-097029A011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1">
            <a:extLst>
              <a:ext uri="{FF2B5EF4-FFF2-40B4-BE49-F238E27FC236}">
                <a16:creationId xmlns:a16="http://schemas.microsoft.com/office/drawing/2014/main" id="{014AD88A-C681-946B-5EAE-57C565FCE34B}"/>
              </a:ext>
            </a:extLst>
          </p:cNvPr>
          <p:cNvSpPr txBox="1">
            <a:spLocks/>
          </p:cNvSpPr>
          <p:nvPr/>
        </p:nvSpPr>
        <p:spPr>
          <a:xfrm>
            <a:off x="0" y="857251"/>
            <a:ext cx="9144000" cy="731043"/>
          </a:xfrm>
          <a:prstGeom prst="rect">
            <a:avLst/>
          </a:prstGeom>
          <a:solidFill>
            <a:srgbClr val="005B1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68580" tIns="34290" rIns="68580" bIns="3429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ZA" sz="2400" b="1" dirty="0">
                <a:solidFill>
                  <a:schemeClr val="bg1"/>
                </a:solidFill>
              </a:rPr>
              <a:t>MEASURING AN IMPACT (THE SCORE BOARD) </a:t>
            </a:r>
          </a:p>
        </p:txBody>
      </p:sp>
      <p:sp>
        <p:nvSpPr>
          <p:cNvPr id="26" name="Slide Number Placeholder 2">
            <a:extLst>
              <a:ext uri="{FF2B5EF4-FFF2-40B4-BE49-F238E27FC236}">
                <a16:creationId xmlns:a16="http://schemas.microsoft.com/office/drawing/2014/main" id="{B483A76F-D94B-4BBF-66E3-4392EA6032AB}"/>
              </a:ext>
            </a:extLst>
          </p:cNvPr>
          <p:cNvSpPr txBox="1">
            <a:spLocks noGrp="1"/>
          </p:cNvSpPr>
          <p:nvPr/>
        </p:nvSpPr>
        <p:spPr bwMode="auto">
          <a:xfrm>
            <a:off x="-971550" y="5729290"/>
            <a:ext cx="285751" cy="302419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fld id="{03C3BC5B-3D32-4555-BF81-C1BE9AB3864D}" type="slidenum">
              <a:rPr lang="en-US" sz="900" b="1">
                <a:solidFill>
                  <a:srgbClr val="9BBB59">
                    <a:lumMod val="50000"/>
                  </a:srgbClr>
                </a:solidFill>
              </a:rPr>
              <a:pPr eaLnBrk="1" hangingPunct="1">
                <a:defRPr/>
              </a:pPr>
              <a:t>5</a:t>
            </a:fld>
            <a:endParaRPr lang="en-US" sz="900" b="1" dirty="0">
              <a:solidFill>
                <a:srgbClr val="9BBB59">
                  <a:lumMod val="50000"/>
                </a:srgbClr>
              </a:solidFill>
            </a:endParaRPr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ACF1995D-1F93-411D-17D8-E71DEFBA768D}"/>
              </a:ext>
            </a:extLst>
          </p:cNvPr>
          <p:cNvSpPr txBox="1">
            <a:spLocks/>
          </p:cNvSpPr>
          <p:nvPr/>
        </p:nvSpPr>
        <p:spPr>
          <a:xfrm>
            <a:off x="350071" y="928465"/>
            <a:ext cx="8900609" cy="857250"/>
          </a:xfrm>
          <a:prstGeom prst="rect">
            <a:avLst/>
          </a:prstGeom>
        </p:spPr>
        <p:txBody>
          <a:bodyPr/>
          <a:lstStyle/>
          <a:p>
            <a:pPr>
              <a:spcBef>
                <a:spcPct val="0"/>
              </a:spcBef>
              <a:defRPr/>
            </a:pPr>
            <a:r>
              <a:rPr lang="en-ZA" sz="3000" b="1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DCC488D-26D1-97CA-0BD0-D1526A6AC0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FBF4A-8DD9-42DB-B00F-F74711B1D63C}" type="slidenum">
              <a:rPr lang="en-ZA" smtClean="0"/>
              <a:t>5</a:t>
            </a:fld>
            <a:endParaRPr lang="en-ZA" dirty="0"/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2FA51159-3171-DB51-BF95-55E3B6A054D6}"/>
              </a:ext>
            </a:extLst>
          </p:cNvPr>
          <p:cNvGrpSpPr/>
          <p:nvPr/>
        </p:nvGrpSpPr>
        <p:grpSpPr>
          <a:xfrm>
            <a:off x="8413540" y="880192"/>
            <a:ext cx="730460" cy="746203"/>
            <a:chOff x="10767701" y="5373975"/>
            <a:chExt cx="1110953" cy="1249822"/>
          </a:xfrm>
        </p:grpSpPr>
        <p:pic>
          <p:nvPicPr>
            <p:cNvPr id="29" name="Picture 5">
              <a:extLst>
                <a:ext uri="{FF2B5EF4-FFF2-40B4-BE49-F238E27FC236}">
                  <a16:creationId xmlns:a16="http://schemas.microsoft.com/office/drawing/2014/main" id="{986EF97D-E121-463F-55BB-AEE7CC00924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28156" y="5459434"/>
              <a:ext cx="979741" cy="1102407"/>
            </a:xfrm>
            <a:prstGeom prst="rect">
              <a:avLst/>
            </a:prstGeom>
            <a:noFill/>
            <a:ln>
              <a:noFill/>
            </a:ln>
            <a:effectLst>
              <a:softEdge rad="12700"/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6B89B17C-6540-5296-05B1-D9715958D8E8}"/>
                </a:ext>
              </a:extLst>
            </p:cNvPr>
            <p:cNvSpPr/>
            <p:nvPr/>
          </p:nvSpPr>
          <p:spPr>
            <a:xfrm>
              <a:off x="10767701" y="5373975"/>
              <a:ext cx="1110953" cy="1249822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 sz="1350"/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F7AF4F9D-373A-643A-2B0E-620B103ADC84}"/>
              </a:ext>
            </a:extLst>
          </p:cNvPr>
          <p:cNvSpPr txBox="1"/>
          <p:nvPr/>
        </p:nvSpPr>
        <p:spPr>
          <a:xfrm>
            <a:off x="755576" y="1916832"/>
            <a:ext cx="7697714" cy="25340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From 2009 to date, 66 staff members were involved direct on indirect.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The cancer is not limited to safety and security personnel.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Polygraph Testing results showed: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no deception 82% 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Deception 18%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dirty="0"/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1F970B2F-C5FA-6F10-E0DA-363A1ABE8A0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94240590"/>
              </p:ext>
            </p:extLst>
          </p:nvPr>
        </p:nvGraphicFramePr>
        <p:xfrm>
          <a:off x="1187624" y="4221087"/>
          <a:ext cx="6912768" cy="20241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03089517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F7C445-2EB3-5014-DA02-D113E206B6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1">
            <a:extLst>
              <a:ext uri="{FF2B5EF4-FFF2-40B4-BE49-F238E27FC236}">
                <a16:creationId xmlns:a16="http://schemas.microsoft.com/office/drawing/2014/main" id="{C4DFECB8-3907-A18E-BE4C-AD74A632ADF2}"/>
              </a:ext>
            </a:extLst>
          </p:cNvPr>
          <p:cNvSpPr txBox="1">
            <a:spLocks/>
          </p:cNvSpPr>
          <p:nvPr/>
        </p:nvSpPr>
        <p:spPr>
          <a:xfrm>
            <a:off x="0" y="857251"/>
            <a:ext cx="9144000" cy="731043"/>
          </a:xfrm>
          <a:prstGeom prst="rect">
            <a:avLst/>
          </a:prstGeom>
          <a:solidFill>
            <a:srgbClr val="005B1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68580" tIns="34290" rIns="68580" bIns="3429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ZA" sz="3300" b="1" dirty="0">
                <a:solidFill>
                  <a:schemeClr val="bg1"/>
                </a:solidFill>
              </a:rPr>
              <a:t> DISCUSSION AND CONCLUSION   </a:t>
            </a:r>
          </a:p>
        </p:txBody>
      </p:sp>
      <p:sp>
        <p:nvSpPr>
          <p:cNvPr id="26" name="Slide Number Placeholder 2">
            <a:extLst>
              <a:ext uri="{FF2B5EF4-FFF2-40B4-BE49-F238E27FC236}">
                <a16:creationId xmlns:a16="http://schemas.microsoft.com/office/drawing/2014/main" id="{046FF9DE-594B-D138-11F7-5C1162137588}"/>
              </a:ext>
            </a:extLst>
          </p:cNvPr>
          <p:cNvSpPr txBox="1">
            <a:spLocks noGrp="1"/>
          </p:cNvSpPr>
          <p:nvPr/>
        </p:nvSpPr>
        <p:spPr bwMode="auto">
          <a:xfrm>
            <a:off x="-971550" y="5729290"/>
            <a:ext cx="285751" cy="302419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fld id="{03C3BC5B-3D32-4555-BF81-C1BE9AB3864D}" type="slidenum">
              <a:rPr lang="en-US" sz="900" b="1">
                <a:solidFill>
                  <a:srgbClr val="9BBB59">
                    <a:lumMod val="50000"/>
                  </a:srgbClr>
                </a:solidFill>
              </a:rPr>
              <a:pPr eaLnBrk="1" hangingPunct="1">
                <a:defRPr/>
              </a:pPr>
              <a:t>6</a:t>
            </a:fld>
            <a:endParaRPr lang="en-US" sz="900" b="1" dirty="0">
              <a:solidFill>
                <a:srgbClr val="9BBB59">
                  <a:lumMod val="50000"/>
                </a:srgbClr>
              </a:solidFill>
            </a:endParaRPr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E56C9301-BC3A-1E5E-0F51-DEC3DAEA7E89}"/>
              </a:ext>
            </a:extLst>
          </p:cNvPr>
          <p:cNvSpPr txBox="1">
            <a:spLocks/>
          </p:cNvSpPr>
          <p:nvPr/>
        </p:nvSpPr>
        <p:spPr>
          <a:xfrm>
            <a:off x="350071" y="928465"/>
            <a:ext cx="8900609" cy="857250"/>
          </a:xfrm>
          <a:prstGeom prst="rect">
            <a:avLst/>
          </a:prstGeom>
        </p:spPr>
        <p:txBody>
          <a:bodyPr/>
          <a:lstStyle/>
          <a:p>
            <a:pPr>
              <a:spcBef>
                <a:spcPct val="0"/>
              </a:spcBef>
              <a:defRPr/>
            </a:pPr>
            <a:r>
              <a:rPr lang="en-ZA" sz="3000" b="1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DBA927C-7F97-1A3C-7E4D-AE294B97C7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FBF4A-8DD9-42DB-B00F-F74711B1D63C}" type="slidenum">
              <a:rPr lang="en-ZA" smtClean="0"/>
              <a:t>6</a:t>
            </a:fld>
            <a:endParaRPr lang="en-ZA" dirty="0"/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42D865E0-AF15-4697-B717-FEE1656300C1}"/>
              </a:ext>
            </a:extLst>
          </p:cNvPr>
          <p:cNvGrpSpPr/>
          <p:nvPr/>
        </p:nvGrpSpPr>
        <p:grpSpPr>
          <a:xfrm>
            <a:off x="8413540" y="880192"/>
            <a:ext cx="730460" cy="746203"/>
            <a:chOff x="10767701" y="5373975"/>
            <a:chExt cx="1110953" cy="1249822"/>
          </a:xfrm>
        </p:grpSpPr>
        <p:pic>
          <p:nvPicPr>
            <p:cNvPr id="29" name="Picture 5">
              <a:extLst>
                <a:ext uri="{FF2B5EF4-FFF2-40B4-BE49-F238E27FC236}">
                  <a16:creationId xmlns:a16="http://schemas.microsoft.com/office/drawing/2014/main" id="{AD716A5F-FDF1-C206-E7EF-4075105280A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28156" y="5459434"/>
              <a:ext cx="979741" cy="1102407"/>
            </a:xfrm>
            <a:prstGeom prst="rect">
              <a:avLst/>
            </a:prstGeom>
            <a:noFill/>
            <a:ln>
              <a:noFill/>
            </a:ln>
            <a:effectLst>
              <a:softEdge rad="12700"/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53DB9FCC-41EC-9454-C275-80561301373E}"/>
                </a:ext>
              </a:extLst>
            </p:cNvPr>
            <p:cNvSpPr/>
            <p:nvPr/>
          </p:nvSpPr>
          <p:spPr>
            <a:xfrm>
              <a:off x="10767701" y="5373975"/>
              <a:ext cx="1110953" cy="1249822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 sz="1350"/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82513888-3CD1-6364-3382-FB4E50FB718E}"/>
              </a:ext>
            </a:extLst>
          </p:cNvPr>
          <p:cNvSpPr txBox="1"/>
          <p:nvPr/>
        </p:nvSpPr>
        <p:spPr>
          <a:xfrm>
            <a:off x="556127" y="1643372"/>
            <a:ext cx="8219256" cy="4939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8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The high levels of corruption and internal involvement are perhaps the most significant contributing factors to the increased rhino losses.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ea typeface="Aptos" panose="020B0004020202020204" pitchFamily="34" charset="0"/>
              </a:rPr>
              <a:t>This situation demoralising to dedicated staff members and negatively affect their well-being.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8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Polygraph Testing is voluntary</a:t>
            </a:r>
            <a:r>
              <a:rPr lang="en-GB" dirty="0">
                <a:latin typeface="Arial" panose="020B0604020202020204" pitchFamily="34" charset="0"/>
                <a:ea typeface="Aptos" panose="020B0004020202020204" pitchFamily="34" charset="0"/>
              </a:rPr>
              <a:t>, but most of staff members are participated.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ea typeface="Aptos" panose="020B0004020202020204" pitchFamily="34" charset="0"/>
              </a:rPr>
              <a:t>Experts are brough into this investigations such the Hawks, Financial Organisations, and NGOs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8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Counter-poaching is a very expensive operation that involves, technology, human capital, K9, aircrafts, etc.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  <a:ea typeface="Aptos" panose="020B0004020202020204" pitchFamily="34" charset="0"/>
              </a:rPr>
              <a:t>Without the support from SANParks, government, NGOs, Donors, the narrative will be different. </a:t>
            </a:r>
            <a:endParaRPr lang="en-GB" sz="1800" dirty="0">
              <a:effectLst/>
              <a:latin typeface="Arial" panose="020B0604020202020204" pitchFamily="34" charset="0"/>
              <a:ea typeface="Aptos" panose="020B00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435349933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275856" y="2852936"/>
            <a:ext cx="2016224" cy="797692"/>
          </a:xfrm>
        </p:spPr>
        <p:txBody>
          <a:bodyPr/>
          <a:lstStyle/>
          <a:p>
            <a:pPr algn="l"/>
            <a:r>
              <a:rPr lang="en-ZA" sz="2800" b="1" dirty="0"/>
              <a:t>Thank you </a:t>
            </a:r>
          </a:p>
        </p:txBody>
      </p:sp>
    </p:spTree>
    <p:extLst>
      <p:ext uri="{BB962C8B-B14F-4D97-AF65-F5344CB8AC3E}">
        <p14:creationId xmlns:p14="http://schemas.microsoft.com/office/powerpoint/2010/main" val="1702573198"/>
      </p:ext>
    </p:extLst>
  </p:cSld>
  <p:clrMapOvr>
    <a:masterClrMapping/>
  </p:clrMapOvr>
</p:sld>
</file>

<file path=ppt/theme/theme1.xml><?xml version="1.0" encoding="utf-8"?>
<a:theme xmlns:a="http://schemas.openxmlformats.org/drawingml/2006/main" name="slide3">
  <a:themeElements>
    <a:clrScheme name="slide3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lide3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3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3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3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3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3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3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3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3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3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3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3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 Them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 Them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LongProperties xmlns="http://schemas.microsoft.com/office/2006/metadata/longProperties"/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Public Document" ma:contentTypeID="0x010100CE3056B4EF3C7A4DA220D027B9C601C2001E40D7105DF002419515B1FC7D38BA8E" ma:contentTypeVersion="2" ma:contentTypeDescription="" ma:contentTypeScope="" ma:versionID="4772fb5762e48a9404b1de8580764c71">
  <xsd:schema xmlns:xsd="http://www.w3.org/2001/XMLSchema" xmlns:xs="http://www.w3.org/2001/XMLSchema" xmlns:p="http://schemas.microsoft.com/office/2006/metadata/properties" xmlns:ns3="34cb45b9-9d98-4f82-a63a-4dfeebb17979" targetNamespace="http://schemas.microsoft.com/office/2006/metadata/properties" ma:root="true" ma:fieldsID="198fea53af6771bf3fcb39d1252ef926" ns3:_="">
    <xsd:import namespace="34cb45b9-9d98-4f82-a63a-4dfeebb17979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cb45b9-9d98-4f82-a63a-4dfeebb17979" elementFormDefault="qualified">
    <xsd:import namespace="http://schemas.microsoft.com/office/2006/documentManagement/types"/>
    <xsd:import namespace="http://schemas.microsoft.com/office/infopath/2007/PartnerControls"/>
    <xsd:element name="_dlc_DocId" ma:index="9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0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1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DC1890E-83D8-440C-B306-334F89C14903}">
  <ds:schemaRefs>
    <ds:schemaRef ds:uri="http://schemas.microsoft.com/office/2006/metadata/longProperties"/>
  </ds:schemaRefs>
</ds:datastoreItem>
</file>

<file path=customXml/itemProps2.xml><?xml version="1.0" encoding="utf-8"?>
<ds:datastoreItem xmlns:ds="http://schemas.openxmlformats.org/officeDocument/2006/customXml" ds:itemID="{9EE0E9C2-A3D9-466C-9191-4DAF61706E8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04B11E5-1239-46AB-9915-3E3ECA83CD59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42B84AF1-9FE2-48D6-98A3-362FD451D6A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4cb45b9-9d98-4f82-a63a-4dfeebb1797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9B5F3CF6-127D-4A30-B2D8-8CA6A271D1B2}">
  <ds:schemaRefs>
    <ds:schemaRef ds:uri="http://purl.org/dc/dcmitype/"/>
    <ds:schemaRef ds:uri="http://www.w3.org/XML/1998/namespace"/>
    <ds:schemaRef ds:uri="http://schemas.microsoft.com/office/2006/documentManagement/types"/>
    <ds:schemaRef ds:uri="http://purl.org/dc/terms/"/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34cb45b9-9d98-4f82-a63a-4dfeebb17979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slide3</Template>
  <TotalTime>12235</TotalTime>
  <Words>419</Words>
  <Application>Microsoft Office PowerPoint</Application>
  <PresentationFormat>On-screen Show (4:3)</PresentationFormat>
  <Paragraphs>71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Arial Black</vt:lpstr>
      <vt:lpstr>Calibri</vt:lpstr>
      <vt:lpstr>slide3</vt:lpstr>
      <vt:lpstr>PowerPoint Presentation</vt:lpstr>
      <vt:lpstr>KRUGER NATIONAL PARK AND CONTEXT   </vt:lpstr>
      <vt:lpstr>PowerPoint Presentation</vt:lpstr>
      <vt:lpstr>PowerPoint Presentation</vt:lpstr>
      <vt:lpstr>PowerPoint Presentation</vt:lpstr>
      <vt:lpstr>PowerPoint Presentation</vt:lpstr>
      <vt:lpstr>Thank you 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Neil</dc:creator>
  <cp:lastModifiedBy>Nicholus Funda</cp:lastModifiedBy>
  <cp:revision>515</cp:revision>
  <cp:lastPrinted>2018-04-04T05:45:31Z</cp:lastPrinted>
  <dcterms:created xsi:type="dcterms:W3CDTF">2004-09-29T18:03:00Z</dcterms:created>
  <dcterms:modified xsi:type="dcterms:W3CDTF">2025-04-09T19:48:24Z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">
    <vt:lpwstr>2D7UZ45EEVAD-238-29</vt:lpwstr>
  </property>
  <property fmtid="{D5CDD505-2E9C-101B-9397-08002B2CF9AE}" pid="3" name="_dlc_DocIdItemGuid">
    <vt:lpwstr>378faf82-5c82-44db-b50a-da4b0578385c</vt:lpwstr>
  </property>
  <property fmtid="{D5CDD505-2E9C-101B-9397-08002B2CF9AE}" pid="4" name="_dlc_DocIdUrl">
    <vt:lpwstr>http://portal/Parks/_layouts/DocIdRedir.aspx?ID=2D7UZ45EEVAD-238-29, 2D7UZ45EEVAD-238-29</vt:lpwstr>
  </property>
</Properties>
</file>