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05" r:id="rId3"/>
    <p:sldId id="309" r:id="rId4"/>
    <p:sldId id="306" r:id="rId5"/>
    <p:sldId id="307" r:id="rId6"/>
    <p:sldId id="310" r:id="rId7"/>
    <p:sldId id="261" r:id="rId8"/>
    <p:sldId id="294" r:id="rId9"/>
    <p:sldId id="308" r:id="rId10"/>
    <p:sldId id="288" r:id="rId11"/>
    <p:sldId id="311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32C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6" autoAdjust="0"/>
  </p:normalViewPr>
  <p:slideViewPr>
    <p:cSldViewPr snapToGrid="0" snapToObjects="1">
      <p:cViewPr>
        <p:scale>
          <a:sx n="99" d="100"/>
          <a:sy n="99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29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FD077-1FD3-A54C-BDA8-3239A6F50427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D58DE-F8AA-364F-BB84-F2161EE8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1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908C-5A90-3642-9579-5BB881A217D2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A4235-D32C-7F41-9893-5E7EDF7D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am going to talk on the research that PD can contribute towards the </a:t>
            </a:r>
            <a:r>
              <a:rPr lang="en-US" baseline="0" dirty="0" err="1" smtClean="0"/>
              <a:t>FishFORCE</a:t>
            </a:r>
            <a:r>
              <a:rPr lang="en-US" baseline="0" dirty="0" smtClean="0"/>
              <a:t> Project towards IMPROVED FCLE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27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PD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products?</a:t>
            </a:r>
          </a:p>
          <a:p>
            <a:pPr marL="17145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PescaDOLUS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process of finalising a BOOK on transnational organised fisheries crime</a:t>
            </a: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recently produced an educational short video on fisheries crime, launched during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FishCRIME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short documentary on criminal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livelihoods which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Moenieba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spoken to.</a:t>
            </a:r>
          </a:p>
          <a:p>
            <a:pPr marL="171450" indent="-171450">
              <a:buFont typeface="Arial"/>
              <a:buChar char="•"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ecnomic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-led project on  FC  along the value chain.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5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PD RESEARCH SUPPORT FISHFORCE?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PD’s research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support outcomes 2-4 of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FishFORCE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project. Specially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will produce: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conducted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provide training of LE officials towards implementing FC law enforcement paradigm, it is crucial to place the training 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CONTEXT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conducting a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 study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FCLE landscape, including a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 analysis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FCLE training needs.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WORKSHOP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held – to stimulate RESEARCH SPECIFICALLY ON FCLE.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importance of such research is recognised by international agencies such as UNODC (see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FishNET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SYMPOSIUM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held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FishCRIME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series of symposiums has to date been organised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PD. These symposiums are important for 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bringing together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representatives from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LAW AND POLICY on the one hand and, on the other, representatives from relevant key agencies on the OPERATIONAL SIDE,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INTERPOL. Case studies, best practices </a:t>
            </a:r>
            <a:r>
              <a:rPr lang="de-A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de-A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A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</a:t>
            </a:r>
            <a:r>
              <a:rPr lang="de-A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A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 AGENY COLLABORATION STIMULATED.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4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Outcome 4 </a:t>
            </a:r>
            <a:r>
              <a:rPr lang="en-US" dirty="0" err="1" smtClean="0"/>
              <a:t>FishFORCE</a:t>
            </a:r>
            <a:r>
              <a:rPr lang="en-US" dirty="0" smtClean="0"/>
              <a:t> Project: </a:t>
            </a:r>
            <a:r>
              <a:rPr lang="en-US" b="1" dirty="0" smtClean="0"/>
              <a:t>‘stimulate and share research in fisheries crime law enforcement’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Research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central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theme</a:t>
            </a:r>
            <a:r>
              <a:rPr lang="de-AT" baseline="0" dirty="0" smtClean="0"/>
              <a:t> in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FishFORCE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proejct</a:t>
            </a:r>
            <a:r>
              <a:rPr lang="de-AT" baseline="0" dirty="0" smtClean="0"/>
              <a:t> -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PescaDOLUS</a:t>
            </a:r>
            <a:r>
              <a:rPr lang="en-US" baseline="0" dirty="0" smtClean="0"/>
              <a:t> was integral part of the </a:t>
            </a:r>
            <a:r>
              <a:rPr lang="en-US" dirty="0" smtClean="0"/>
              <a:t>development of the </a:t>
            </a:r>
            <a:r>
              <a:rPr lang="en-US" dirty="0" err="1" smtClean="0"/>
              <a:t>FishFORCE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Here</a:t>
            </a:r>
            <a:r>
              <a:rPr lang="en-US" baseline="0" dirty="0" smtClean="0"/>
              <a:t> – have a </a:t>
            </a:r>
            <a:r>
              <a:rPr lang="en-US" dirty="0" smtClean="0"/>
              <a:t>FCWG</a:t>
            </a:r>
            <a:r>
              <a:rPr lang="en-US" baseline="0" dirty="0" smtClean="0"/>
              <a:t> meeting on </a:t>
            </a:r>
            <a:r>
              <a:rPr lang="en-US" baseline="0" dirty="0" err="1" smtClean="0"/>
              <a:t>FishFORCE</a:t>
            </a:r>
            <a:r>
              <a:rPr lang="en-US" baseline="0" dirty="0" smtClean="0"/>
              <a:t> in 2015 with: </a:t>
            </a:r>
            <a:r>
              <a:rPr lang="en-US" baseline="0" dirty="0" err="1" smtClean="0"/>
              <a:t>PescaDOLUS</a:t>
            </a:r>
            <a:r>
              <a:rPr lang="en-US" baseline="0" dirty="0" smtClean="0"/>
              <a:t>, DAFF, INTERPOL and Kenya University of Nairobi representative</a:t>
            </a:r>
          </a:p>
          <a:p>
            <a:r>
              <a:rPr lang="en-US" baseline="0" dirty="0" smtClean="0"/>
              <a:t>This group formed an Interim Steering Committee for </a:t>
            </a:r>
            <a:r>
              <a:rPr lang="en-US" baseline="0" dirty="0" err="1" smtClean="0"/>
              <a:t>FishFORCE</a:t>
            </a:r>
            <a:r>
              <a:rPr lang="en-US" baseline="0" dirty="0" smtClean="0"/>
              <a:t> Project to drive it </a:t>
            </a:r>
            <a:r>
              <a:rPr lang="en-US" baseline="0" dirty="0" err="1" smtClean="0"/>
              <a:t>fowards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Outcome 4 </a:t>
            </a:r>
            <a:r>
              <a:rPr lang="en-US" dirty="0" err="1" smtClean="0"/>
              <a:t>FishFORCE</a:t>
            </a:r>
            <a:r>
              <a:rPr lang="en-US" dirty="0" smtClean="0"/>
              <a:t> Project: </a:t>
            </a:r>
            <a:r>
              <a:rPr lang="en-US" b="1" dirty="0" smtClean="0"/>
              <a:t>‘stimulate and share research in fisheries crime law enforcement’</a:t>
            </a:r>
          </a:p>
          <a:p>
            <a:r>
              <a:rPr lang="en-US" dirty="0" smtClean="0"/>
              <a:t>The idea is that the</a:t>
            </a:r>
            <a:r>
              <a:rPr lang="en-US" baseline="0" dirty="0" smtClean="0"/>
              <a:t> research will also feed </a:t>
            </a:r>
            <a:r>
              <a:rPr lang="en-US" baseline="0" smtClean="0"/>
              <a:t>into obtaining TWO OTHER OUTCOMES: 2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Specifically</a:t>
            </a:r>
            <a:r>
              <a:rPr lang="en-US" baseline="0" dirty="0" smtClean="0"/>
              <a:t> the project cites under its Research Pillar  - the following objectives: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is</a:t>
            </a:r>
            <a:r>
              <a:rPr lang="en-US" baseline="0" dirty="0" smtClean="0"/>
              <a:t> PD - what</a:t>
            </a:r>
            <a:r>
              <a:rPr lang="en-US" dirty="0" smtClean="0"/>
              <a:t> does PD do? And HOW</a:t>
            </a:r>
            <a:r>
              <a:rPr lang="en-US" baseline="0" dirty="0" smtClean="0"/>
              <a:t> will it contribute towards achieving this FF outcome? </a:t>
            </a:r>
          </a:p>
          <a:p>
            <a:pPr marL="285750" indent="-285750">
              <a:buFont typeface="Arial"/>
              <a:buChar char="•"/>
            </a:pPr>
            <a:r>
              <a:rPr lang="en-US" baseline="0" dirty="0" smtClean="0"/>
              <a:t>In a nutshell, PD grew from a loose international research network established in 2014 (see founding documents) to a non profit co in SA, </a:t>
            </a:r>
          </a:p>
          <a:p>
            <a:pPr marL="285750" indent="-285750">
              <a:buFont typeface="Arial"/>
              <a:buChar char="•"/>
            </a:pPr>
            <a:r>
              <a:rPr lang="en-US" baseline="0" dirty="0" smtClean="0">
                <a:solidFill>
                  <a:srgbClr val="000000"/>
                </a:solidFill>
              </a:rPr>
              <a:t>PD </a:t>
            </a:r>
            <a:r>
              <a:rPr lang="en-US" dirty="0" smtClean="0">
                <a:solidFill>
                  <a:srgbClr val="000000"/>
                </a:solidFill>
              </a:rPr>
              <a:t>provides</a:t>
            </a:r>
            <a:r>
              <a:rPr lang="en-US" baseline="0" dirty="0" smtClean="0">
                <a:solidFill>
                  <a:srgbClr val="000000"/>
                </a:solidFill>
              </a:rPr>
              <a:t> PLATFORM for and PROMOTES research on fisheries crime as understood from within the FISHERIES CRIME LAW ENFORCEMENT MODEL.</a:t>
            </a:r>
          </a:p>
          <a:p>
            <a:pPr marL="285750" indent="-285750">
              <a:buFont typeface="Arial"/>
              <a:buChar char="•"/>
            </a:pPr>
            <a:r>
              <a:rPr lang="en-US" baseline="0" dirty="0" smtClean="0">
                <a:solidFill>
                  <a:srgbClr val="000000"/>
                </a:solidFill>
              </a:rPr>
              <a:t>In other words, research that understands FC as comprising the full range of offences occurring along the entire supply and value chain of the fisheries sector, on land and at sea - from TOC to economic crime to document fraud to HR violations  - </a:t>
            </a:r>
          </a:p>
          <a:p>
            <a:pPr marL="285750" indent="-285750">
              <a:buFont typeface="Arial"/>
              <a:buChar char="•"/>
            </a:pPr>
            <a:r>
              <a:rPr lang="en-US" baseline="0" dirty="0" smtClean="0">
                <a:solidFill>
                  <a:srgbClr val="000000"/>
                </a:solidFill>
              </a:rPr>
              <a:t>PD </a:t>
            </a:r>
            <a:r>
              <a:rPr lang="en-US" baseline="0" dirty="0" err="1" smtClean="0">
                <a:solidFill>
                  <a:srgbClr val="000000"/>
                </a:solidFill>
              </a:rPr>
              <a:t>recognises</a:t>
            </a:r>
            <a:r>
              <a:rPr lang="en-US" baseline="0" dirty="0" smtClean="0">
                <a:solidFill>
                  <a:srgbClr val="000000"/>
                </a:solidFill>
              </a:rPr>
              <a:t> that FC is a COMPLEX matter- research is </a:t>
            </a:r>
            <a:r>
              <a:rPr lang="en-US" baseline="0" dirty="0" err="1" smtClean="0">
                <a:solidFill>
                  <a:srgbClr val="000000"/>
                </a:solidFill>
              </a:rPr>
              <a:t>nec</a:t>
            </a:r>
            <a:r>
              <a:rPr lang="en-US" baseline="0" dirty="0" smtClean="0">
                <a:solidFill>
                  <a:srgbClr val="000000"/>
                </a:solidFill>
              </a:rPr>
              <a:t> to understand FC’s NATURE, its CAUSES (human drivers) to how to BETTER ADDRESS it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PD has</a:t>
            </a:r>
            <a:r>
              <a:rPr lang="en-US" baseline="0" dirty="0" smtClean="0"/>
              <a:t> been one of co-</a:t>
            </a:r>
            <a:r>
              <a:rPr lang="en-US" baseline="0" dirty="0" err="1" smtClean="0"/>
              <a:t>organisers</a:t>
            </a:r>
            <a:r>
              <a:rPr lang="en-US" baseline="0" dirty="0" smtClean="0"/>
              <a:t> of the international FISHCRIME symposiums for the last 3 years. The </a:t>
            </a:r>
            <a:r>
              <a:rPr lang="en-US" baseline="0" dirty="0" err="1" smtClean="0"/>
              <a:t>outdome</a:t>
            </a:r>
            <a:r>
              <a:rPr lang="en-US" baseline="0" dirty="0" smtClean="0"/>
              <a:t> document of the 2016 Symposium </a:t>
            </a:r>
            <a:r>
              <a:rPr lang="en-US" baseline="0" dirty="0" err="1" smtClean="0"/>
              <a:t>emphasised</a:t>
            </a:r>
            <a:r>
              <a:rPr lang="en-US" baseline="0" dirty="0" smtClean="0"/>
              <a:t> the importance of RESEARCH, stating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year, following the FISHCRIME</a:t>
            </a:r>
            <a:r>
              <a:rPr lang="en-US" baseline="0" dirty="0" smtClean="0"/>
              <a:t> 2017 symposium at UNODC offices in Vienna,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PD hosted</a:t>
            </a:r>
            <a:r>
              <a:rPr lang="en-US" baseline="0" dirty="0" smtClean="0">
                <a:solidFill>
                  <a:srgbClr val="000000"/>
                </a:solidFill>
              </a:rPr>
              <a:t> its first dedicated FC RESEARCH WORKSHOP right after the symposium. Brought together experts research institutes from 5 Nordic countries, as well as from SA, Kenya, </a:t>
            </a:r>
            <a:r>
              <a:rPr lang="en-US" baseline="0" dirty="0" err="1" smtClean="0">
                <a:solidFill>
                  <a:srgbClr val="000000"/>
                </a:solidFill>
              </a:rPr>
              <a:t>Senega</a:t>
            </a:r>
            <a:r>
              <a:rPr lang="en-US" baseline="0" dirty="0" smtClean="0">
                <a:solidFill>
                  <a:srgbClr val="000000"/>
                </a:solidFill>
              </a:rPr>
              <a:t>, </a:t>
            </a:r>
            <a:r>
              <a:rPr lang="en-US" baseline="0" dirty="0" err="1" smtClean="0">
                <a:solidFill>
                  <a:srgbClr val="000000"/>
                </a:solidFill>
              </a:rPr>
              <a:t>indonesial</a:t>
            </a:r>
            <a:r>
              <a:rPr lang="en-US" baseline="0" dirty="0" smtClean="0">
                <a:solidFill>
                  <a:srgbClr val="000000"/>
                </a:solidFill>
              </a:rPr>
              <a:t> and from ILO, OECD, UNODC, African Progress Panel, Nordic Think Tank etc.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So PD has access</a:t>
            </a:r>
            <a:r>
              <a:rPr lang="en-US" baseline="0" dirty="0" smtClean="0">
                <a:solidFill>
                  <a:srgbClr val="000000"/>
                </a:solidFill>
              </a:rPr>
              <a:t> to a POOL of experts &amp;  researchers from a VARIETY OF DISCIPLINES from different countries INTERNATIONALLY from academic institutes, from relevant international </a:t>
            </a:r>
            <a:r>
              <a:rPr lang="en-US" baseline="0" dirty="0" err="1" smtClean="0">
                <a:solidFill>
                  <a:srgbClr val="000000"/>
                </a:solidFill>
              </a:rPr>
              <a:t>organisations</a:t>
            </a:r>
            <a:r>
              <a:rPr lang="en-US" baseline="0" dirty="0" smtClean="0">
                <a:solidFill>
                  <a:srgbClr val="000000"/>
                </a:solidFill>
              </a:rPr>
              <a:t> (ILO, UNODC, OECD, NAFIG) and including not only academics but also experts from more operational side – can DRAW ON THESE EXPERTS to contribute to training material, </a:t>
            </a:r>
            <a:r>
              <a:rPr lang="en-US" baseline="0" dirty="0" err="1" smtClean="0">
                <a:solidFill>
                  <a:srgbClr val="000000"/>
                </a:solidFill>
              </a:rPr>
              <a:t>curricum</a:t>
            </a:r>
            <a:r>
              <a:rPr lang="en-US" baseline="0" dirty="0" smtClean="0">
                <a:solidFill>
                  <a:srgbClr val="000000"/>
                </a:solidFill>
              </a:rPr>
              <a:t> development and to content for trainings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4235-D32C-7F41-9893-5E7EDF7D3D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1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9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2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67A5-A11F-BC4C-BB6B-C728C8C47D29}" type="datetimeFigureOut">
              <a:rPr lang="en-US" smtClean="0"/>
              <a:t>09/11/17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540D9-ABA5-794F-8112-47EDE149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303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528"/>
            <a:ext cx="8229600" cy="4875603"/>
          </a:xfrm>
          <a:solidFill>
            <a:srgbClr val="32C9BD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b="1" dirty="0" smtClean="0"/>
              <a:t>PESCADOLUS and </a:t>
            </a:r>
            <a:r>
              <a:rPr lang="en-US" b="1" dirty="0" err="1" smtClean="0"/>
              <a:t>FishFORCE</a:t>
            </a:r>
            <a:endParaRPr lang="en-US" sz="2400" b="1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err="1" smtClean="0"/>
              <a:t>PescaDOLUS</a:t>
            </a:r>
            <a:r>
              <a:rPr lang="en-US" sz="2400" b="1" dirty="0" smtClean="0"/>
              <a:t>: </a:t>
            </a:r>
          </a:p>
          <a:p>
            <a:pPr marL="0" indent="0" algn="ctr">
              <a:buNone/>
            </a:pPr>
            <a:r>
              <a:rPr lang="en-US" sz="2400" b="1" dirty="0" smtClean="0"/>
              <a:t>A PLATFORM FOR PROMOTING RESEARCH </a:t>
            </a:r>
          </a:p>
          <a:p>
            <a:pPr marL="0" indent="0" algn="ctr">
              <a:buNone/>
            </a:pPr>
            <a:r>
              <a:rPr lang="en-US" sz="2400" b="1" dirty="0" smtClean="0"/>
              <a:t>TOWARDS IMPROVED </a:t>
            </a:r>
          </a:p>
          <a:p>
            <a:pPr marL="0" indent="0" algn="ctr">
              <a:buNone/>
            </a:pPr>
            <a:r>
              <a:rPr lang="en-US" sz="2400" b="1" dirty="0" smtClean="0"/>
              <a:t>FISHERIES CRIME LAW ENFORCEMENT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000" b="1" dirty="0" smtClean="0"/>
              <a:t>										Nelson Mandela University</a:t>
            </a:r>
          </a:p>
          <a:p>
            <a:pPr marL="0" indent="0" algn="ctr">
              <a:buNone/>
            </a:pPr>
            <a:r>
              <a:rPr lang="en-US" sz="2000" b="1" dirty="0" smtClean="0"/>
              <a:t>											8-9 November 2017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29"/>
            <a:ext cx="315658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vanas\AppData\Local\Microsoft\Windows\Temporary Internet Files\Content.Outlook\XUJC958U\FishFORCE logos (00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685925" cy="793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6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36" y="0"/>
            <a:ext cx="3014032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32C9BD"/>
          </a:solidFill>
        </p:spPr>
        <p:txBody>
          <a:bodyPr/>
          <a:lstStyle/>
          <a:p>
            <a:pPr marL="0" indent="0">
              <a:buNone/>
            </a:pPr>
            <a:r>
              <a:rPr lang="de-CH" dirty="0"/>
              <a:t/>
            </a:r>
            <a:br>
              <a:rPr lang="de-CH" dirty="0"/>
            </a:br>
            <a:endParaRPr lang="en-US" dirty="0"/>
          </a:p>
        </p:txBody>
      </p:sp>
      <p:pic>
        <p:nvPicPr>
          <p:cNvPr id="7" name="Picture 6" descr="OverheadCity 2 (0-00-00-00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87917"/>
            <a:ext cx="8128000" cy="5429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423" y="855143"/>
            <a:ext cx="6776214" cy="3108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 </a:t>
            </a:r>
            <a:r>
              <a:rPr lang="de-AT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products</a:t>
            </a:r>
            <a:r>
              <a:rPr lang="de-A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AT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include</a:t>
            </a:r>
            <a:r>
              <a:rPr lang="de-A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de-AT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de-AT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 algn="ctr">
              <a:buFont typeface="Arial"/>
              <a:buChar char="•"/>
            </a:pPr>
            <a:r>
              <a:rPr lang="de-A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Book on Fisheries Crime </a:t>
            </a:r>
          </a:p>
          <a:p>
            <a:pPr marL="457200" indent="-457200" algn="ctr">
              <a:buFont typeface="Arial"/>
              <a:buChar char="•"/>
            </a:pPr>
            <a:r>
              <a:rPr lang="de-A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Educational </a:t>
            </a:r>
            <a:r>
              <a:rPr lang="de-A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video</a:t>
            </a:r>
            <a:endParaRPr lang="de-AT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 algn="ctr">
              <a:buFont typeface="Arial"/>
              <a:buChar char="•"/>
            </a:pPr>
            <a:r>
              <a:rPr lang="de-A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Short film on </a:t>
            </a:r>
            <a:r>
              <a:rPr lang="de-A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criminal</a:t>
            </a:r>
            <a:r>
              <a:rPr lang="de-A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A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livelihoods</a:t>
            </a:r>
            <a:endParaRPr lang="de-AT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 algn="ctr">
              <a:buFont typeface="Arial"/>
              <a:buChar char="•"/>
            </a:pPr>
            <a:r>
              <a:rPr lang="de-AT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Economic-led</a:t>
            </a:r>
            <a:r>
              <a:rPr lang="de-A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AT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</a:t>
            </a:r>
            <a:r>
              <a:rPr lang="de-A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on </a:t>
            </a:r>
            <a:r>
              <a:rPr lang="de-AT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value</a:t>
            </a:r>
            <a:r>
              <a:rPr lang="de-A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AT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chain</a:t>
            </a:r>
            <a:endParaRPr lang="de-AT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2792" y="5193837"/>
            <a:ext cx="3775393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www.pescadolus.org</a:t>
            </a:r>
            <a:endParaRPr lang="de-A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09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32C9BD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PescaDOLUS</a:t>
            </a:r>
            <a:r>
              <a:rPr lang="en-US" b="1" dirty="0" smtClean="0"/>
              <a:t> research: </a:t>
            </a:r>
            <a:r>
              <a:rPr lang="en-US" b="1" dirty="0" err="1" smtClean="0"/>
              <a:t>FishFORCE</a:t>
            </a:r>
            <a:endParaRPr lang="en-US" dirty="0" smtClean="0"/>
          </a:p>
          <a:p>
            <a:pPr marL="0" indent="0">
              <a:buNone/>
            </a:pPr>
            <a:r>
              <a:rPr lang="en-GB" sz="2400" dirty="0" smtClean="0"/>
              <a:t>Research will </a:t>
            </a:r>
            <a:r>
              <a:rPr lang="en-GB" sz="2400" dirty="0"/>
              <a:t>support outcomes 2-4 of the </a:t>
            </a:r>
            <a:r>
              <a:rPr lang="en-GB" sz="2400" dirty="0" err="1"/>
              <a:t>FishFORCE</a:t>
            </a:r>
            <a:r>
              <a:rPr lang="en-GB" sz="2400" dirty="0"/>
              <a:t> </a:t>
            </a:r>
            <a:r>
              <a:rPr lang="en-GB" sz="2400" smtClean="0"/>
              <a:t>project: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Baseline study: report map SA FCLE landscape</a:t>
            </a:r>
          </a:p>
          <a:p>
            <a:r>
              <a:rPr lang="en-US" dirty="0" smtClean="0"/>
              <a:t>Research workshop: stimulate FC LE research</a:t>
            </a:r>
          </a:p>
          <a:p>
            <a:r>
              <a:rPr lang="en-US" dirty="0" smtClean="0"/>
              <a:t>Symposium: interagency collaboration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15658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vanas\AppData\Local\Microsoft\Windows\Temporary Internet Files\Content.Outlook\XUJC958U\FishFORCE logos (00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74638"/>
            <a:ext cx="1685925" cy="793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0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32C9BD"/>
          </a:solidFill>
        </p:spPr>
        <p:txBody>
          <a:bodyPr>
            <a:normAutofit/>
          </a:bodyPr>
          <a:lstStyle/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Thank you for your attention 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6" y="0"/>
            <a:ext cx="315658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vanas\AppData\Local\Microsoft\Windows\Temporary Internet Files\Content.Outlook\XUJC958U\FishFORCE logos (00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685925" cy="793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7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32C9BD"/>
          </a:solidFill>
        </p:spPr>
        <p:txBody>
          <a:bodyPr>
            <a:normAutofit fontScale="92500"/>
          </a:bodyPr>
          <a:lstStyle/>
          <a:p>
            <a:r>
              <a:rPr lang="en-US" dirty="0"/>
              <a:t>‘</a:t>
            </a:r>
            <a:r>
              <a:rPr lang="en-US" dirty="0" err="1"/>
              <a:t>FishFORCE</a:t>
            </a:r>
            <a:r>
              <a:rPr lang="en-US" dirty="0"/>
              <a:t> aims to integrate existing expertise and innovative </a:t>
            </a:r>
            <a:r>
              <a:rPr lang="en-US" b="1" dirty="0"/>
              <a:t>research</a:t>
            </a:r>
            <a:r>
              <a:rPr lang="en-US" dirty="0"/>
              <a:t> to create a permanent education, resource and support </a:t>
            </a:r>
            <a:r>
              <a:rPr lang="en-US" dirty="0" err="1"/>
              <a:t>centre</a:t>
            </a:r>
            <a:r>
              <a:rPr lang="en-US" dirty="0"/>
              <a:t> for fisheries law enforcement officers in developing countries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r>
              <a:rPr lang="en-US" dirty="0"/>
              <a:t>‘</a:t>
            </a:r>
            <a:r>
              <a:rPr lang="en-US" dirty="0" err="1"/>
              <a:t>FishFORCE</a:t>
            </a:r>
            <a:r>
              <a:rPr lang="en-US" dirty="0"/>
              <a:t> is envisaged to become a university accredited, </a:t>
            </a:r>
            <a:r>
              <a:rPr lang="en-US" b="1" dirty="0"/>
              <a:t>research-led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enjoying international recognition’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6" y="0"/>
            <a:ext cx="315658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vanas\AppData\Local\Microsoft\Windows\Temporary Internet Files\Content.Outlook\XUJC958U\FishFORCE logos (00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685925" cy="793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9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2C9BD"/>
          </a:solidFill>
          <a:ln>
            <a:solidFill>
              <a:srgbClr val="32C9BD"/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INTERPOL Fisheries Crime Working Group Meeting, CAP Project </a:t>
            </a:r>
            <a:r>
              <a:rPr lang="en-US" sz="2400" dirty="0" smtClean="0"/>
              <a:t>2015</a:t>
            </a:r>
            <a:r>
              <a:rPr lang="en-US" sz="2400" dirty="0"/>
              <a:t>, </a:t>
            </a:r>
            <a:r>
              <a:rPr lang="en-US" sz="2400" dirty="0" smtClean="0"/>
              <a:t>NMU: Centre for Law in Action</a:t>
            </a:r>
            <a:endParaRPr lang="en-US" sz="2400" dirty="0"/>
          </a:p>
        </p:txBody>
      </p:sp>
      <p:pic>
        <p:nvPicPr>
          <p:cNvPr id="4" name="Content Placeholder 4" descr="13151863_664304947044216_4344474934618062350_n-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2" b="34532"/>
          <a:stretch/>
        </p:blipFill>
        <p:spPr/>
      </p:pic>
    </p:spTree>
    <p:extLst>
      <p:ext uri="{BB962C8B-B14F-4D97-AF65-F5344CB8AC3E}">
        <p14:creationId xmlns:p14="http://schemas.microsoft.com/office/powerpoint/2010/main" val="401704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32C9BD"/>
          </a:solidFill>
        </p:spPr>
        <p:txBody>
          <a:bodyPr>
            <a:normAutofit/>
          </a:bodyPr>
          <a:lstStyle/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Outcome </a:t>
            </a:r>
            <a:r>
              <a:rPr lang="en-US" sz="2800" dirty="0" smtClean="0"/>
              <a:t>4 </a:t>
            </a:r>
            <a:r>
              <a:rPr lang="en-US" sz="2800" dirty="0" err="1" smtClean="0"/>
              <a:t>FishFORCE</a:t>
            </a:r>
            <a:r>
              <a:rPr lang="en-US" sz="2800" dirty="0" smtClean="0"/>
              <a:t> Project: </a:t>
            </a:r>
            <a:r>
              <a:rPr lang="en-US" sz="2800" b="1" dirty="0"/>
              <a:t>‘stimulate and share research in fisheries crime law enforcement</a:t>
            </a:r>
            <a:r>
              <a:rPr lang="en-US" sz="2800" b="1" dirty="0" smtClean="0"/>
              <a:t>’</a:t>
            </a:r>
          </a:p>
          <a:p>
            <a:pPr marL="457200" indent="-457200"/>
            <a:r>
              <a:rPr lang="en-US" sz="2800" dirty="0" smtClean="0"/>
              <a:t>Outcome 2: build technical expertise</a:t>
            </a:r>
          </a:p>
          <a:p>
            <a:pPr marL="457200" indent="-457200"/>
            <a:r>
              <a:rPr lang="en-US" sz="2800" dirty="0" smtClean="0"/>
              <a:t>Outcome 4: improve coordination and cooperation between agencies and in cross</a:t>
            </a:r>
            <a:r>
              <a:rPr lang="en-US" sz="2800" smtClean="0"/>
              <a:t>-investigations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6" y="0"/>
            <a:ext cx="315658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vanas\AppData\Local\Microsoft\Windows\Temporary Internet Files\Content.Outlook\XUJC958U\FishFORCE logos (00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685925" cy="793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1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32C9BD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sz="2800" b="1" dirty="0" err="1" smtClean="0">
                <a:solidFill>
                  <a:srgbClr val="000000"/>
                </a:solidFill>
                <a:cs typeface="Calibri"/>
              </a:rPr>
              <a:t>FishFORCE</a:t>
            </a:r>
            <a:r>
              <a:rPr lang="en-GB" sz="2800" b="1" dirty="0" smtClean="0">
                <a:solidFill>
                  <a:srgbClr val="000000"/>
                </a:solidFill>
                <a:cs typeface="Calibri"/>
              </a:rPr>
              <a:t> Project: Research and Evaluation pillar</a:t>
            </a: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  <a:cs typeface="Calibri"/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000000"/>
                </a:solidFill>
                <a:cs typeface="Calibri"/>
              </a:rPr>
              <a:t>Facilitate </a:t>
            </a:r>
            <a:r>
              <a:rPr lang="en-GB" sz="2400" dirty="0">
                <a:solidFill>
                  <a:srgbClr val="000000"/>
                </a:solidFill>
                <a:cs typeface="Calibri"/>
              </a:rPr>
              <a:t>&amp; conduct research in fisheries crime law enforcement</a:t>
            </a:r>
          </a:p>
          <a:p>
            <a:pPr>
              <a:defRPr/>
            </a:pPr>
            <a:r>
              <a:rPr lang="en-GB" sz="2400" dirty="0" smtClean="0">
                <a:solidFill>
                  <a:srgbClr val="000000"/>
                </a:solidFill>
                <a:cs typeface="Calibri"/>
              </a:rPr>
              <a:t>Fisheries </a:t>
            </a:r>
            <a:r>
              <a:rPr lang="en-GB" sz="2400" dirty="0">
                <a:solidFill>
                  <a:srgbClr val="000000"/>
                </a:solidFill>
                <a:cs typeface="Calibri"/>
              </a:rPr>
              <a:t>law enforcement gap analysis </a:t>
            </a: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Calibri"/>
              </a:rPr>
              <a:t>Law and policy review</a:t>
            </a: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Calibri"/>
              </a:rPr>
              <a:t>Feed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Calibri"/>
              </a:rPr>
              <a:t>research into 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Calibri"/>
              </a:rPr>
              <a:t>curriculum development &amp; adjustment</a:t>
            </a:r>
            <a:endParaRPr lang="en-ZA" sz="2400" dirty="0">
              <a:solidFill>
                <a:srgbClr val="000000"/>
              </a:solidFill>
              <a:ea typeface="ＭＳ Ｐゴシック" charset="0"/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6" y="0"/>
            <a:ext cx="315658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vanas\AppData\Local\Microsoft\Windows\Temporary Internet Files\Content.Outlook\XUJC958U\FishFORCE logos (00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685925" cy="793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3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30568" b="30568"/>
          <a:stretch>
            <a:fillRect/>
          </a:stretch>
        </p:blipFill>
        <p:spPr/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07" y="1"/>
            <a:ext cx="3156585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69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32C9B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</a:t>
            </a:r>
            <a:r>
              <a:rPr lang="en-US" b="1" dirty="0" smtClean="0"/>
              <a:t>utcome document of </a:t>
            </a:r>
            <a:r>
              <a:rPr lang="en-US" b="1" dirty="0" err="1"/>
              <a:t>FishCRIME</a:t>
            </a:r>
            <a:r>
              <a:rPr lang="en-US" b="1" dirty="0"/>
              <a:t> </a:t>
            </a:r>
            <a:r>
              <a:rPr lang="en-US" b="1" dirty="0" smtClean="0"/>
              <a:t>2016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GB" dirty="0" smtClean="0"/>
              <a:t>‘In </a:t>
            </a:r>
            <a:r>
              <a:rPr lang="en-GB" dirty="0"/>
              <a:t>order to </a:t>
            </a:r>
            <a:r>
              <a:rPr lang="en-GB" b="1" dirty="0"/>
              <a:t>develop effective strategies </a:t>
            </a:r>
            <a:r>
              <a:rPr lang="en-GB" dirty="0"/>
              <a:t>and legal frameworks nationally and internationally it is important to stimulate </a:t>
            </a:r>
            <a:r>
              <a:rPr lang="en-GB" b="1" dirty="0"/>
              <a:t>cross-disciplinary</a:t>
            </a:r>
            <a:r>
              <a:rPr lang="en-GB" dirty="0"/>
              <a:t> research on transnational organized fisheries crime and to encourage academia to do so in a </a:t>
            </a:r>
            <a:r>
              <a:rPr lang="en-GB" b="1" dirty="0"/>
              <a:t>multidisciplinary</a:t>
            </a:r>
            <a:r>
              <a:rPr lang="en-GB" dirty="0"/>
              <a:t> </a:t>
            </a:r>
            <a:r>
              <a:rPr lang="en-GB" dirty="0" smtClean="0"/>
              <a:t>way’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07" y="1"/>
            <a:ext cx="3156585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36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07" y="1"/>
            <a:ext cx="315658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lassholder for innho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7" y="274638"/>
            <a:ext cx="8046154" cy="4525962"/>
          </a:xfrm>
          <a:prstGeom prst="rect">
            <a:avLst/>
          </a:prstGeom>
        </p:spPr>
      </p:pic>
      <p:pic>
        <p:nvPicPr>
          <p:cNvPr id="10" name="Bilde 3"/>
          <p:cNvPicPr>
            <a:picLocks noGrp="1" noChangeAspect="1"/>
          </p:cNvPicPr>
          <p:nvPr>
            <p:ph idx="1"/>
          </p:nvPr>
        </p:nvPicPr>
        <p:blipFill>
          <a:blip r:embed="rId5"/>
          <a:srcRect t="-429658" b="-429658"/>
          <a:stretch>
            <a:fillRect/>
          </a:stretch>
        </p:blipFill>
        <p:spPr>
          <a:xfrm>
            <a:off x="273754" y="3277950"/>
            <a:ext cx="8229600" cy="4525963"/>
          </a:xfrm>
          <a:prstGeom prst="rect">
            <a:avLst/>
          </a:prstGeom>
        </p:spPr>
      </p:pic>
      <p:pic>
        <p:nvPicPr>
          <p:cNvPr id="5" name="Picture 4" descr="Screen Shot 2017-10-10 at 12.51.4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4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																		</a:t>
            </a:r>
            <a:r>
              <a:rPr lang="en-US" sz="2000" dirty="0" err="1" smtClean="0"/>
              <a:t>PescaDOLUS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							Fisheries Crime Research Workshop</a:t>
            </a:r>
            <a:br>
              <a:rPr lang="en-US" sz="2000" dirty="0" smtClean="0"/>
            </a:br>
            <a:r>
              <a:rPr lang="en-US" sz="2000" dirty="0" smtClean="0"/>
              <a:t>																		UNODC, Vienna, September 2017 </a:t>
            </a:r>
            <a:endParaRPr lang="en-US" sz="2000" dirty="0"/>
          </a:p>
        </p:txBody>
      </p:sp>
      <p:pic>
        <p:nvPicPr>
          <p:cNvPr id="6" name="Content Placeholder 5" descr="IMG_8566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6685"/>
          <a:stretch/>
        </p:blipFill>
        <p:spPr>
          <a:xfrm>
            <a:off x="457200" y="1600200"/>
            <a:ext cx="8229600" cy="4525963"/>
          </a:xfrm>
          <a:solidFill>
            <a:srgbClr val="32C9BD"/>
          </a:solidFill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6" y="0"/>
            <a:ext cx="315658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G_856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4"/>
          <a:stretch/>
        </p:blipFill>
        <p:spPr>
          <a:xfrm rot="16200000" flipH="1">
            <a:off x="4304868" y="1744232"/>
            <a:ext cx="4528791" cy="423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56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48632</TotalTime>
  <Words>954</Words>
  <Application>Microsoft Macintosh PowerPoint</Application>
  <PresentationFormat>On-screen Show (4:3)</PresentationFormat>
  <Paragraphs>86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INTERPOL Fisheries Crime Working Group Meeting, CAP Project 2015, NMU: Centre for Law in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PescaDOLUS         Fisheries Crime Research Workshop                   UNODC, Vienna, September 2017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</dc:creator>
  <cp:lastModifiedBy>emma</cp:lastModifiedBy>
  <cp:revision>220</cp:revision>
  <cp:lastPrinted>2017-11-06T13:18:55Z</cp:lastPrinted>
  <dcterms:created xsi:type="dcterms:W3CDTF">2017-03-20T13:09:40Z</dcterms:created>
  <dcterms:modified xsi:type="dcterms:W3CDTF">2017-11-09T04:38:54Z</dcterms:modified>
</cp:coreProperties>
</file>