
<file path=[Content_Types].xml><?xml version="1.0" encoding="utf-8"?>
<Types xmlns="http://schemas.openxmlformats.org/package/2006/content-types">
  <Default Extension="png" ContentType="image/png"/>
  <Default Extension="MOV" ContentType="video/quicktime"/>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9" r:id="rId3"/>
    <p:sldId id="280" r:id="rId4"/>
    <p:sldId id="278" r:id="rId5"/>
    <p:sldId id="264" r:id="rId6"/>
    <p:sldId id="281" r:id="rId7"/>
    <p:sldId id="282" r:id="rId8"/>
    <p:sldId id="267" r:id="rId9"/>
    <p:sldId id="284" r:id="rId10"/>
    <p:sldId id="283" r:id="rId11"/>
    <p:sldId id="273" r:id="rId12"/>
    <p:sldId id="286" r:id="rId13"/>
    <p:sldId id="274" r:id="rId14"/>
    <p:sldId id="276" r:id="rId15"/>
    <p:sldId id="277"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37" autoAdjust="0"/>
    <p:restoredTop sz="94674"/>
  </p:normalViewPr>
  <p:slideViewPr>
    <p:cSldViewPr snapToGrid="0" snapToObjects="1">
      <p:cViewPr varScale="1">
        <p:scale>
          <a:sx n="100" d="100"/>
          <a:sy n="100" d="100"/>
        </p:scale>
        <p:origin x="926" y="72"/>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449AD8C-8259-F94B-BC56-0FA7F1489F17}" type="datetimeFigureOut">
              <a:rPr lang="en-US" smtClean="0"/>
              <a:t>11/8/2017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3509738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449AD8C-8259-F94B-BC56-0FA7F1489F17}" type="datetimeFigureOut">
              <a:rPr lang="en-US" smtClean="0"/>
              <a:t>11/8/2017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996114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449AD8C-8259-F94B-BC56-0FA7F1489F17}" type="datetimeFigureOut">
              <a:rPr lang="en-US" smtClean="0"/>
              <a:t>11/8/2017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413497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449AD8C-8259-F94B-BC56-0FA7F1489F17}" type="datetimeFigureOut">
              <a:rPr lang="en-US" smtClean="0"/>
              <a:t>11/8/2017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1602718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449AD8C-8259-F94B-BC56-0FA7F1489F17}" type="datetimeFigureOut">
              <a:rPr lang="en-US" smtClean="0"/>
              <a:t>11/8/2017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31323456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449AD8C-8259-F94B-BC56-0FA7F1489F17}" type="datetimeFigureOut">
              <a:rPr lang="en-US" smtClean="0"/>
              <a:t>11/8/2017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2772883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49AD8C-8259-F94B-BC56-0FA7F1489F17}" type="datetimeFigureOut">
              <a:rPr lang="en-US" smtClean="0"/>
              <a:t>11/8/2017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2314374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49AD8C-8259-F94B-BC56-0FA7F1489F17}" type="datetimeFigureOut">
              <a:rPr lang="en-US" smtClean="0"/>
              <a:t>11/8/2017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1998729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49AD8C-8259-F94B-BC56-0FA7F1489F17}" type="datetimeFigureOut">
              <a:rPr lang="en-US" smtClean="0"/>
              <a:t>11/8/2017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1550312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449AD8C-8259-F94B-BC56-0FA7F1489F17}" type="datetimeFigureOut">
              <a:rPr lang="en-US" smtClean="0"/>
              <a:t>11/8/2017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4004141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449AD8C-8259-F94B-BC56-0FA7F1489F17}" type="datetimeFigureOut">
              <a:rPr lang="en-US" smtClean="0"/>
              <a:t>11/8/2017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B8707-CECB-6D40-B853-6FD1923BEC7F}" type="slidenum">
              <a:rPr lang="en-US" smtClean="0"/>
              <a:t>‹#›</a:t>
            </a:fld>
            <a:endParaRPr lang="en-US"/>
          </a:p>
        </p:txBody>
      </p:sp>
    </p:spTree>
    <p:extLst>
      <p:ext uri="{BB962C8B-B14F-4D97-AF65-F5344CB8AC3E}">
        <p14:creationId xmlns:p14="http://schemas.microsoft.com/office/powerpoint/2010/main" val="1350231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49AD8C-8259-F94B-BC56-0FA7F1489F17}" type="datetimeFigureOut">
              <a:rPr lang="en-US" smtClean="0"/>
              <a:t>11/8/2017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0B8707-CECB-6D40-B853-6FD1923BEC7F}" type="slidenum">
              <a:rPr lang="en-US" smtClean="0"/>
              <a:t>‹#›</a:t>
            </a:fld>
            <a:endParaRPr lang="en-US"/>
          </a:p>
        </p:txBody>
      </p:sp>
    </p:spTree>
    <p:extLst>
      <p:ext uri="{BB962C8B-B14F-4D97-AF65-F5344CB8AC3E}">
        <p14:creationId xmlns:p14="http://schemas.microsoft.com/office/powerpoint/2010/main" val="657600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png"/><Relationship Id="rId1" Type="http://schemas.openxmlformats.org/officeDocument/2006/relationships/slideLayout" Target="../slideLayouts/slideLayout1.xml"/><Relationship Id="rId5" Type="http://schemas.openxmlformats.org/officeDocument/2006/relationships/image" Target="../media/image6.jp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6.jp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jp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9.png"/><Relationship Id="rId1" Type="http://schemas.openxmlformats.org/officeDocument/2006/relationships/slideLayout" Target="../slideLayouts/slideLayout1.xml"/><Relationship Id="rId5" Type="http://schemas.openxmlformats.org/officeDocument/2006/relationships/image" Target="../media/image6.jp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0.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3.png"/><Relationship Id="rId1" Type="http://schemas.openxmlformats.org/officeDocument/2006/relationships/slideLayout" Target="../slideLayouts/slideLayout1.xml"/><Relationship Id="rId5" Type="http://schemas.openxmlformats.org/officeDocument/2006/relationships/image" Target="../media/image6.jp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361232" y="189198"/>
            <a:ext cx="8427398" cy="830997"/>
          </a:xfrm>
          <a:prstGeom prst="rect">
            <a:avLst/>
          </a:prstGeom>
          <a:noFill/>
        </p:spPr>
        <p:txBody>
          <a:bodyPr wrap="square" rtlCol="0">
            <a:spAutoFit/>
          </a:bodyPr>
          <a:lstStyle/>
          <a:p>
            <a:pPr algn="ctr"/>
            <a:r>
              <a:rPr lang="en-US" sz="2600" b="1" dirty="0" smtClean="0"/>
              <a:t>TANZANIA NATIONAL MULTI-AGENCY TASK TEAM</a:t>
            </a:r>
          </a:p>
          <a:p>
            <a:pPr algn="ctr"/>
            <a:r>
              <a:rPr lang="en-US" sz="2000" b="1" dirty="0" smtClean="0"/>
              <a:t>INTER-AGENCY COOPERATION </a:t>
            </a:r>
            <a:endParaRPr lang="en-US" sz="2000" b="1" dirty="0"/>
          </a:p>
        </p:txBody>
      </p:sp>
      <p:pic>
        <p:nvPicPr>
          <p:cNvPr id="3" name="Picture 2" descr="Screen Shot 2017-11-08 at 3.06.58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98727"/>
            <a:ext cx="9144000" cy="5559273"/>
          </a:xfrm>
          <a:prstGeom prst="rect">
            <a:avLst/>
          </a:prstGeom>
        </p:spPr>
      </p:pic>
      <p:pic>
        <p:nvPicPr>
          <p:cNvPr id="9" name="Picture 8"/>
          <p:cNvPicPr>
            <a:picLocks noChangeAspect="1"/>
          </p:cNvPicPr>
          <p:nvPr/>
        </p:nvPicPr>
        <p:blipFill>
          <a:blip r:embed="rId3"/>
          <a:stretch>
            <a:fillRect/>
          </a:stretch>
        </p:blipFill>
        <p:spPr>
          <a:xfrm>
            <a:off x="0" y="44496"/>
            <a:ext cx="1053481" cy="1120155"/>
          </a:xfrm>
          <a:prstGeom prst="rect">
            <a:avLst/>
          </a:prstGeom>
        </p:spPr>
      </p:pic>
      <p:pic>
        <p:nvPicPr>
          <p:cNvPr id="11" name="Picture 10"/>
          <p:cNvPicPr>
            <a:picLocks noChangeAspect="1"/>
          </p:cNvPicPr>
          <p:nvPr/>
        </p:nvPicPr>
        <p:blipFill>
          <a:blip r:embed="rId4"/>
          <a:stretch>
            <a:fillRect/>
          </a:stretch>
        </p:blipFill>
        <p:spPr>
          <a:xfrm>
            <a:off x="8073865" y="44496"/>
            <a:ext cx="983547" cy="1120155"/>
          </a:xfrm>
          <a:prstGeom prst="rect">
            <a:avLst/>
          </a:prstGeom>
        </p:spPr>
      </p:pic>
    </p:spTree>
    <p:extLst>
      <p:ext uri="{BB962C8B-B14F-4D97-AF65-F5344CB8AC3E}">
        <p14:creationId xmlns:p14="http://schemas.microsoft.com/office/powerpoint/2010/main" val="38547321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9550" y="82430"/>
            <a:ext cx="1716463" cy="1212789"/>
          </a:xfrm>
          <a:prstGeom prst="rect">
            <a:avLst/>
          </a:prstGeom>
        </p:spPr>
      </p:pic>
      <p:pic>
        <p:nvPicPr>
          <p:cNvPr id="7" name="Picture 6"/>
          <p:cNvPicPr>
            <a:picLocks noChangeAspect="1"/>
          </p:cNvPicPr>
          <p:nvPr/>
        </p:nvPicPr>
        <p:blipFill>
          <a:blip r:embed="rId3"/>
          <a:stretch>
            <a:fillRect/>
          </a:stretch>
        </p:blipFill>
        <p:spPr>
          <a:xfrm>
            <a:off x="3681165" y="-1"/>
            <a:ext cx="1831052" cy="1295219"/>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
        <p:nvSpPr>
          <p:cNvPr id="5" name="TextBox 4"/>
          <p:cNvSpPr txBox="1"/>
          <p:nvPr/>
        </p:nvSpPr>
        <p:spPr>
          <a:xfrm>
            <a:off x="280737" y="1664551"/>
            <a:ext cx="8541039" cy="4770537"/>
          </a:xfrm>
          <a:prstGeom prst="rect">
            <a:avLst/>
          </a:prstGeom>
          <a:solidFill>
            <a:schemeClr val="bg1"/>
          </a:solidFill>
        </p:spPr>
        <p:txBody>
          <a:bodyPr wrap="square" rtlCol="0">
            <a:spAutoFit/>
          </a:bodyPr>
          <a:lstStyle/>
          <a:p>
            <a:r>
              <a:rPr lang="en-GB" sz="1600" dirty="0">
                <a:solidFill>
                  <a:prstClr val="black"/>
                </a:solidFill>
              </a:rPr>
              <a:t>Tanzania is endowed with the highest levels of biodiversity in Africa </a:t>
            </a:r>
            <a:r>
              <a:rPr lang="en-GB" sz="1600" dirty="0" smtClean="0">
                <a:solidFill>
                  <a:prstClr val="black"/>
                </a:solidFill>
              </a:rPr>
              <a:t>and the Third Mega Biome </a:t>
            </a:r>
            <a:r>
              <a:rPr lang="en-GB" sz="1600" dirty="0">
                <a:solidFill>
                  <a:prstClr val="black"/>
                </a:solidFill>
              </a:rPr>
              <a:t>after Brazil and </a:t>
            </a:r>
            <a:r>
              <a:rPr lang="en-GB" sz="1600" dirty="0" smtClean="0">
                <a:solidFill>
                  <a:prstClr val="black"/>
                </a:solidFill>
              </a:rPr>
              <a:t>DRC Congo;</a:t>
            </a:r>
          </a:p>
          <a:p>
            <a:endParaRPr lang="en-GB" sz="1600" dirty="0">
              <a:solidFill>
                <a:prstClr val="black"/>
              </a:solidFill>
            </a:endParaRPr>
          </a:p>
          <a:p>
            <a:pPr marL="800100" lvl="1" indent="-342900">
              <a:buFont typeface="Wingdings" panose="05000000000000000000" pitchFamily="2" charset="2"/>
              <a:buChar char="Ø"/>
            </a:pPr>
            <a:r>
              <a:rPr lang="en-GB" sz="1600" dirty="0">
                <a:solidFill>
                  <a:prstClr val="black"/>
                </a:solidFill>
              </a:rPr>
              <a:t>Over11,000 plant species, </a:t>
            </a:r>
          </a:p>
          <a:p>
            <a:pPr marL="800100" lvl="1" indent="-342900">
              <a:buFont typeface="Wingdings" panose="05000000000000000000" pitchFamily="2" charset="2"/>
              <a:buChar char="Ø"/>
            </a:pPr>
            <a:r>
              <a:rPr lang="en-GB" sz="1600" dirty="0">
                <a:solidFill>
                  <a:prstClr val="black"/>
                </a:solidFill>
              </a:rPr>
              <a:t>310 mammal species, </a:t>
            </a:r>
          </a:p>
          <a:p>
            <a:pPr marL="800100" lvl="1" indent="-342900">
              <a:buFont typeface="Wingdings" panose="05000000000000000000" pitchFamily="2" charset="2"/>
              <a:buChar char="Ø"/>
            </a:pPr>
            <a:r>
              <a:rPr lang="en-GB" sz="1600" dirty="0">
                <a:solidFill>
                  <a:prstClr val="black"/>
                </a:solidFill>
              </a:rPr>
              <a:t>960 bird species, </a:t>
            </a:r>
          </a:p>
          <a:p>
            <a:pPr marL="800100" lvl="1" indent="-342900">
              <a:buFont typeface="Wingdings" panose="05000000000000000000" pitchFamily="2" charset="2"/>
              <a:buChar char="Ø"/>
            </a:pPr>
            <a:r>
              <a:rPr lang="en-GB" sz="1600" dirty="0">
                <a:solidFill>
                  <a:prstClr val="black"/>
                </a:solidFill>
              </a:rPr>
              <a:t>127 amphibian species and</a:t>
            </a:r>
          </a:p>
          <a:p>
            <a:pPr marL="800100" lvl="1" indent="-342900">
              <a:buFont typeface="Wingdings" panose="05000000000000000000" pitchFamily="2" charset="2"/>
              <a:buChar char="Ø"/>
            </a:pPr>
            <a:r>
              <a:rPr lang="en-GB" sz="1600" dirty="0">
                <a:solidFill>
                  <a:prstClr val="black"/>
                </a:solidFill>
              </a:rPr>
              <a:t>244 reptile </a:t>
            </a:r>
            <a:r>
              <a:rPr lang="en-GB" sz="1600" dirty="0" smtClean="0">
                <a:solidFill>
                  <a:prstClr val="black"/>
                </a:solidFill>
              </a:rPr>
              <a:t>species</a:t>
            </a:r>
          </a:p>
          <a:p>
            <a:endParaRPr lang="en-GB" sz="1600" dirty="0" smtClean="0">
              <a:solidFill>
                <a:prstClr val="black"/>
              </a:solidFill>
            </a:endParaRPr>
          </a:p>
          <a:p>
            <a:r>
              <a:rPr lang="en-GB" sz="1600" dirty="0" smtClean="0">
                <a:solidFill>
                  <a:prstClr val="black"/>
                </a:solidFill>
              </a:rPr>
              <a:t>Natural Resources are the </a:t>
            </a:r>
            <a:r>
              <a:rPr lang="en-GB" sz="1600" dirty="0">
                <a:solidFill>
                  <a:prstClr val="black"/>
                </a:solidFill>
              </a:rPr>
              <a:t>second largest land use in </a:t>
            </a:r>
            <a:r>
              <a:rPr lang="en-GB" sz="1600" dirty="0" smtClean="0">
                <a:solidFill>
                  <a:prstClr val="black"/>
                </a:solidFill>
              </a:rPr>
              <a:t>Tanzania. It covers </a:t>
            </a:r>
            <a:r>
              <a:rPr lang="en-GB" sz="1600" dirty="0">
                <a:solidFill>
                  <a:prstClr val="black"/>
                </a:solidFill>
              </a:rPr>
              <a:t>over 48% of the total land </a:t>
            </a:r>
            <a:r>
              <a:rPr lang="en-GB" sz="1600" dirty="0" smtClean="0">
                <a:solidFill>
                  <a:prstClr val="black"/>
                </a:solidFill>
              </a:rPr>
              <a:t>area;</a:t>
            </a:r>
          </a:p>
          <a:p>
            <a:endParaRPr lang="en-GB" sz="1600" dirty="0">
              <a:solidFill>
                <a:prstClr val="black"/>
              </a:solidFill>
            </a:endParaRPr>
          </a:p>
          <a:p>
            <a:pPr marL="742950" lvl="1" indent="-285750">
              <a:buFont typeface="Wingdings" panose="05000000000000000000" pitchFamily="2" charset="2"/>
              <a:buChar char="Ø"/>
            </a:pPr>
            <a:r>
              <a:rPr lang="en-GB" sz="1600" dirty="0">
                <a:solidFill>
                  <a:prstClr val="black"/>
                </a:solidFill>
              </a:rPr>
              <a:t>16 National Parks ,  one Conservation Area , </a:t>
            </a:r>
          </a:p>
          <a:p>
            <a:pPr marL="742950" lvl="1" indent="-285750">
              <a:buFont typeface="Wingdings" panose="05000000000000000000" pitchFamily="2" charset="2"/>
              <a:buChar char="Ø"/>
            </a:pPr>
            <a:r>
              <a:rPr lang="en-GB" sz="1600" dirty="0">
                <a:solidFill>
                  <a:prstClr val="black"/>
                </a:solidFill>
              </a:rPr>
              <a:t>28 Game reserves, 42 Game Controlled Areas,  </a:t>
            </a:r>
          </a:p>
          <a:p>
            <a:pPr marL="742950" lvl="1" indent="-285750">
              <a:buFont typeface="Wingdings" panose="05000000000000000000" pitchFamily="2" charset="2"/>
              <a:buChar char="Ø"/>
            </a:pPr>
            <a:r>
              <a:rPr lang="en-GB" sz="1600" dirty="0">
                <a:solidFill>
                  <a:prstClr val="black"/>
                </a:solidFill>
              </a:rPr>
              <a:t>19 </a:t>
            </a:r>
            <a:r>
              <a:rPr lang="en-GB" sz="1600" dirty="0" smtClean="0">
                <a:solidFill>
                  <a:prstClr val="black"/>
                </a:solidFill>
              </a:rPr>
              <a:t>Wildlife Management Areas, 4 Wetlands of International Importance, RAMSAR, </a:t>
            </a:r>
            <a:r>
              <a:rPr lang="en-GB" sz="1600" dirty="0">
                <a:solidFill>
                  <a:prstClr val="black"/>
                </a:solidFill>
              </a:rPr>
              <a:t>sites,</a:t>
            </a:r>
          </a:p>
          <a:p>
            <a:pPr marL="742950" lvl="1" indent="-285750">
              <a:buFont typeface="Wingdings" panose="05000000000000000000" pitchFamily="2" charset="2"/>
              <a:buChar char="Ø"/>
            </a:pPr>
            <a:r>
              <a:rPr lang="en-GB" sz="1600" dirty="0" smtClean="0">
                <a:solidFill>
                  <a:prstClr val="black"/>
                </a:solidFill>
              </a:rPr>
              <a:t>Nature </a:t>
            </a:r>
            <a:r>
              <a:rPr lang="en-GB" sz="1600" dirty="0">
                <a:solidFill>
                  <a:prstClr val="black"/>
                </a:solidFill>
              </a:rPr>
              <a:t>Reserves, Catchment forests and Forest Reserves and massive water bodies.</a:t>
            </a:r>
          </a:p>
          <a:p>
            <a:pPr marL="742950" lvl="1" indent="-285750">
              <a:buFont typeface="Wingdings" panose="05000000000000000000" pitchFamily="2" charset="2"/>
              <a:buChar char="Ø"/>
            </a:pPr>
            <a:r>
              <a:rPr lang="en-GB" sz="1600" dirty="0">
                <a:solidFill>
                  <a:prstClr val="black"/>
                </a:solidFill>
              </a:rPr>
              <a:t>Marine Parks and Reserves and Fresh water bodies</a:t>
            </a:r>
          </a:p>
          <a:p>
            <a:pPr lvl="1"/>
            <a:r>
              <a:rPr lang="en-GB" sz="1600" dirty="0" smtClean="0">
                <a:solidFill>
                  <a:prstClr val="black"/>
                </a:solidFill>
              </a:rPr>
              <a:t> </a:t>
            </a:r>
            <a:endParaRPr lang="en-ZA" sz="1600" dirty="0">
              <a:solidFill>
                <a:prstClr val="black"/>
              </a:solidFill>
            </a:endParaRPr>
          </a:p>
          <a:p>
            <a:pPr marL="342900" indent="-342900">
              <a:buFontTx/>
              <a:buAutoNum type="arabicPeriod"/>
            </a:pPr>
            <a:endParaRPr lang="en-ZA" sz="1600" dirty="0" smtClean="0">
              <a:solidFill>
                <a:prstClr val="black"/>
              </a:solidFill>
            </a:endParaRPr>
          </a:p>
        </p:txBody>
      </p:sp>
      <p:sp>
        <p:nvSpPr>
          <p:cNvPr id="6" name="TextBox 5"/>
          <p:cNvSpPr txBox="1"/>
          <p:nvPr/>
        </p:nvSpPr>
        <p:spPr>
          <a:xfrm>
            <a:off x="280737" y="1295219"/>
            <a:ext cx="8541039" cy="400110"/>
          </a:xfrm>
          <a:prstGeom prst="rect">
            <a:avLst/>
          </a:prstGeom>
          <a:noFill/>
        </p:spPr>
        <p:txBody>
          <a:bodyPr wrap="square" rtlCol="0">
            <a:spAutoFit/>
          </a:bodyPr>
          <a:lstStyle/>
          <a:p>
            <a:pPr algn="ctr"/>
            <a:r>
              <a:rPr lang="en-US" sz="2000" b="1" dirty="0" smtClean="0">
                <a:solidFill>
                  <a:prstClr val="black"/>
                </a:solidFill>
              </a:rPr>
              <a:t>TANZANIA ENVIRONMENT </a:t>
            </a:r>
            <a:endParaRPr lang="en-US" sz="2000" b="1" dirty="0">
              <a:solidFill>
                <a:prstClr val="black"/>
              </a:solidFill>
            </a:endParaRPr>
          </a:p>
        </p:txBody>
      </p:sp>
    </p:spTree>
    <p:extLst>
      <p:ext uri="{BB962C8B-B14F-4D97-AF65-F5344CB8AC3E}">
        <p14:creationId xmlns:p14="http://schemas.microsoft.com/office/powerpoint/2010/main" val="5077861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1639" y="132167"/>
            <a:ext cx="1517282" cy="1163052"/>
          </a:xfrm>
          <a:prstGeom prst="rect">
            <a:avLst/>
          </a:prstGeom>
        </p:spPr>
      </p:pic>
      <p:pic>
        <p:nvPicPr>
          <p:cNvPr id="7" name="Picture 6"/>
          <p:cNvPicPr>
            <a:picLocks noChangeAspect="1"/>
          </p:cNvPicPr>
          <p:nvPr/>
        </p:nvPicPr>
        <p:blipFill>
          <a:blip r:embed="rId3"/>
          <a:stretch>
            <a:fillRect/>
          </a:stretch>
        </p:blipFill>
        <p:spPr>
          <a:xfrm>
            <a:off x="3762281" y="42594"/>
            <a:ext cx="1552107" cy="1295219"/>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00833" y="132167"/>
            <a:ext cx="1179240" cy="1205646"/>
          </a:xfrm>
          <a:prstGeom prst="rect">
            <a:avLst/>
          </a:prstGeom>
        </p:spPr>
      </p:pic>
      <p:sp>
        <p:nvSpPr>
          <p:cNvPr id="5" name="TextBox 4"/>
          <p:cNvSpPr txBox="1"/>
          <p:nvPr/>
        </p:nvSpPr>
        <p:spPr>
          <a:xfrm>
            <a:off x="215754" y="2075072"/>
            <a:ext cx="8541039" cy="3077766"/>
          </a:xfrm>
          <a:prstGeom prst="rect">
            <a:avLst/>
          </a:prstGeom>
          <a:solidFill>
            <a:schemeClr val="bg1"/>
          </a:solidFill>
        </p:spPr>
        <p:txBody>
          <a:bodyPr wrap="square" rtlCol="0">
            <a:spAutoFit/>
          </a:bodyPr>
          <a:lstStyle/>
          <a:p>
            <a:pPr marL="342900" indent="-342900" algn="just">
              <a:buAutoNum type="arabicPeriod"/>
            </a:pPr>
            <a:r>
              <a:rPr lang="en-GB" sz="1600" dirty="0" smtClean="0">
                <a:solidFill>
                  <a:prstClr val="black"/>
                </a:solidFill>
              </a:rPr>
              <a:t>Tanzania </a:t>
            </a:r>
            <a:r>
              <a:rPr lang="en-GB" sz="1600" dirty="0">
                <a:solidFill>
                  <a:prstClr val="black"/>
                </a:solidFill>
              </a:rPr>
              <a:t>wildlife based tourism industry contributes over 17% of country’s GDP, First Foreign </a:t>
            </a:r>
            <a:r>
              <a:rPr lang="en-GB" sz="1600" dirty="0" smtClean="0">
                <a:solidFill>
                  <a:prstClr val="black"/>
                </a:solidFill>
              </a:rPr>
              <a:t>Exchange </a:t>
            </a:r>
            <a:r>
              <a:rPr lang="en-GB" sz="1600" dirty="0">
                <a:solidFill>
                  <a:prstClr val="black"/>
                </a:solidFill>
              </a:rPr>
              <a:t>earner calculated at 25% and offers employment to over 500,000 and over 2,000,000 </a:t>
            </a:r>
            <a:r>
              <a:rPr lang="en-GB" sz="1600" dirty="0" smtClean="0">
                <a:solidFill>
                  <a:prstClr val="black"/>
                </a:solidFill>
              </a:rPr>
              <a:t>people </a:t>
            </a:r>
            <a:r>
              <a:rPr lang="en-GB" sz="1600" dirty="0">
                <a:solidFill>
                  <a:prstClr val="black"/>
                </a:solidFill>
              </a:rPr>
              <a:t>direct and indirectly respectively. </a:t>
            </a:r>
            <a:r>
              <a:rPr lang="en-GB" sz="1600" dirty="0" smtClean="0">
                <a:solidFill>
                  <a:prstClr val="black"/>
                </a:solidFill>
              </a:rPr>
              <a:t> </a:t>
            </a:r>
          </a:p>
          <a:p>
            <a:pPr marL="342900" indent="-342900">
              <a:buAutoNum type="arabicPeriod"/>
            </a:pPr>
            <a:endParaRPr lang="en-GB" sz="1600" dirty="0">
              <a:solidFill>
                <a:prstClr val="black"/>
              </a:solidFill>
            </a:endParaRPr>
          </a:p>
          <a:p>
            <a:pPr marL="342900" indent="-342900" algn="just">
              <a:buAutoNum type="arabicPeriod"/>
            </a:pPr>
            <a:r>
              <a:rPr lang="en-GB" sz="1600" dirty="0" smtClean="0">
                <a:solidFill>
                  <a:prstClr val="black"/>
                </a:solidFill>
              </a:rPr>
              <a:t>Tanzania </a:t>
            </a:r>
            <a:r>
              <a:rPr lang="en-GB" sz="1600" dirty="0">
                <a:solidFill>
                  <a:prstClr val="black"/>
                </a:solidFill>
              </a:rPr>
              <a:t>Wildlife illegally Trafficked in 2011 was estimated at USD7.8 -10 billion per year, </a:t>
            </a:r>
            <a:r>
              <a:rPr lang="en-GB" sz="1600" dirty="0" smtClean="0">
                <a:solidFill>
                  <a:prstClr val="black"/>
                </a:solidFill>
              </a:rPr>
              <a:t> Tanzania </a:t>
            </a:r>
            <a:r>
              <a:rPr lang="en-GB" sz="1600" dirty="0">
                <a:solidFill>
                  <a:prstClr val="black"/>
                </a:solidFill>
              </a:rPr>
              <a:t>Fisheries is estimated to be worth between US$10-14 million and employ over </a:t>
            </a:r>
            <a:r>
              <a:rPr lang="en-GB" sz="1600" dirty="0" smtClean="0">
                <a:solidFill>
                  <a:prstClr val="black"/>
                </a:solidFill>
              </a:rPr>
              <a:t> 400,000 </a:t>
            </a:r>
            <a:r>
              <a:rPr lang="en-GB" sz="1600" dirty="0">
                <a:solidFill>
                  <a:prstClr val="black"/>
                </a:solidFill>
              </a:rPr>
              <a:t>and indirectly 2,000,000 </a:t>
            </a:r>
            <a:r>
              <a:rPr lang="en-GB" sz="1600" dirty="0" smtClean="0">
                <a:solidFill>
                  <a:prstClr val="black"/>
                </a:solidFill>
              </a:rPr>
              <a:t>people.  </a:t>
            </a:r>
          </a:p>
          <a:p>
            <a:pPr marL="342900" indent="-342900" algn="just">
              <a:buAutoNum type="arabicPeriod"/>
            </a:pPr>
            <a:endParaRPr lang="en-GB" sz="1600" dirty="0">
              <a:solidFill>
                <a:prstClr val="black"/>
              </a:solidFill>
            </a:endParaRPr>
          </a:p>
          <a:p>
            <a:pPr marL="342900" indent="-342900" algn="just">
              <a:buAutoNum type="arabicPeriod"/>
            </a:pPr>
            <a:r>
              <a:rPr lang="en-GB" sz="1600" dirty="0" smtClean="0">
                <a:solidFill>
                  <a:prstClr val="black"/>
                </a:solidFill>
              </a:rPr>
              <a:t>Reported </a:t>
            </a:r>
            <a:r>
              <a:rPr lang="en-GB" sz="1600" dirty="0">
                <a:solidFill>
                  <a:prstClr val="black"/>
                </a:solidFill>
              </a:rPr>
              <a:t>timber exports to China alone in 2005 exceeded 108,500m3  while official reported export  figure was 19,300m3, an estimated loss of USD  58M between 2004/05. </a:t>
            </a:r>
          </a:p>
          <a:p>
            <a:r>
              <a:rPr lang="en-GB" sz="1600" dirty="0" smtClean="0">
                <a:solidFill>
                  <a:prstClr val="black"/>
                </a:solidFill>
              </a:rPr>
              <a:t> </a:t>
            </a:r>
            <a:endParaRPr lang="en-ZA" dirty="0">
              <a:solidFill>
                <a:prstClr val="black"/>
              </a:solidFill>
            </a:endParaRPr>
          </a:p>
          <a:p>
            <a:pPr marL="342900" indent="-342900">
              <a:buFontTx/>
              <a:buAutoNum type="arabicPeriod"/>
            </a:pPr>
            <a:endParaRPr lang="en-ZA" dirty="0" smtClean="0">
              <a:solidFill>
                <a:prstClr val="black"/>
              </a:solidFill>
            </a:endParaRPr>
          </a:p>
        </p:txBody>
      </p:sp>
      <p:sp>
        <p:nvSpPr>
          <p:cNvPr id="6" name="TextBox 5"/>
          <p:cNvSpPr txBox="1"/>
          <p:nvPr/>
        </p:nvSpPr>
        <p:spPr>
          <a:xfrm>
            <a:off x="280737" y="1479885"/>
            <a:ext cx="8541039" cy="400110"/>
          </a:xfrm>
          <a:prstGeom prst="rect">
            <a:avLst/>
          </a:prstGeom>
          <a:noFill/>
        </p:spPr>
        <p:txBody>
          <a:bodyPr wrap="square" rtlCol="0">
            <a:spAutoFit/>
          </a:bodyPr>
          <a:lstStyle/>
          <a:p>
            <a:pPr algn="ctr"/>
            <a:r>
              <a:rPr lang="en-US" sz="2000" b="1" dirty="0" smtClean="0">
                <a:solidFill>
                  <a:prstClr val="black"/>
                </a:solidFill>
              </a:rPr>
              <a:t>TANZANIA ENVIRONMENT ECONOMIC DRIVERS </a:t>
            </a:r>
            <a:endParaRPr lang="en-US" sz="2000" b="1" dirty="0">
              <a:solidFill>
                <a:prstClr val="black"/>
              </a:solidFill>
            </a:endParaRPr>
          </a:p>
        </p:txBody>
      </p:sp>
      <p:pic>
        <p:nvPicPr>
          <p:cNvPr id="3" name="Picture 2"/>
          <p:cNvPicPr>
            <a:picLocks noChangeAspect="1"/>
          </p:cNvPicPr>
          <p:nvPr/>
        </p:nvPicPr>
        <p:blipFill>
          <a:blip r:embed="rId5"/>
          <a:stretch>
            <a:fillRect/>
          </a:stretch>
        </p:blipFill>
        <p:spPr>
          <a:xfrm>
            <a:off x="1" y="5050971"/>
            <a:ext cx="2682240" cy="1811720"/>
          </a:xfrm>
          <a:prstGeom prst="rect">
            <a:avLst/>
          </a:prstGeom>
        </p:spPr>
      </p:pic>
      <p:pic>
        <p:nvPicPr>
          <p:cNvPr id="4" name="Picture 3"/>
          <p:cNvPicPr>
            <a:picLocks noChangeAspect="1"/>
          </p:cNvPicPr>
          <p:nvPr/>
        </p:nvPicPr>
        <p:blipFill>
          <a:blip r:embed="rId6"/>
          <a:stretch>
            <a:fillRect/>
          </a:stretch>
        </p:blipFill>
        <p:spPr>
          <a:xfrm>
            <a:off x="3053382" y="5050971"/>
            <a:ext cx="2995748" cy="1811720"/>
          </a:xfrm>
          <a:prstGeom prst="rect">
            <a:avLst/>
          </a:prstGeom>
        </p:spPr>
      </p:pic>
      <p:pic>
        <p:nvPicPr>
          <p:cNvPr id="9" name="Picture 8"/>
          <p:cNvPicPr>
            <a:picLocks noChangeAspect="1"/>
          </p:cNvPicPr>
          <p:nvPr/>
        </p:nvPicPr>
        <p:blipFill>
          <a:blip r:embed="rId7"/>
          <a:stretch>
            <a:fillRect/>
          </a:stretch>
        </p:blipFill>
        <p:spPr>
          <a:xfrm>
            <a:off x="6510087" y="5050970"/>
            <a:ext cx="2633913" cy="1807029"/>
          </a:xfrm>
          <a:prstGeom prst="rect">
            <a:avLst/>
          </a:prstGeom>
        </p:spPr>
      </p:pic>
    </p:spTree>
    <p:extLst>
      <p:ext uri="{BB962C8B-B14F-4D97-AF65-F5344CB8AC3E}">
        <p14:creationId xmlns:p14="http://schemas.microsoft.com/office/powerpoint/2010/main" val="8960809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5754" y="1193467"/>
            <a:ext cx="8541039" cy="646331"/>
          </a:xfrm>
          <a:prstGeom prst="rect">
            <a:avLst/>
          </a:prstGeom>
          <a:noFill/>
        </p:spPr>
        <p:txBody>
          <a:bodyPr wrap="square" rtlCol="0">
            <a:spAutoFit/>
          </a:bodyPr>
          <a:lstStyle/>
          <a:p>
            <a:pPr algn="ctr"/>
            <a:r>
              <a:rPr lang="en-US" b="1" dirty="0">
                <a:solidFill>
                  <a:prstClr val="black"/>
                </a:solidFill>
                <a:latin typeface="Constantia"/>
                <a:cs typeface="Constantia"/>
              </a:rPr>
              <a:t>DESTABILIZERS AFFECTING </a:t>
            </a:r>
            <a:r>
              <a:rPr lang="en-US" b="1" dirty="0" smtClean="0">
                <a:solidFill>
                  <a:prstClr val="black"/>
                </a:solidFill>
                <a:latin typeface="Constantia"/>
                <a:cs typeface="Constantia"/>
              </a:rPr>
              <a:t>ENVIRONMENTAL AND COASTAL </a:t>
            </a:r>
            <a:r>
              <a:rPr lang="en-US" b="1" dirty="0">
                <a:solidFill>
                  <a:prstClr val="black"/>
                </a:solidFill>
                <a:latin typeface="Constantia"/>
                <a:cs typeface="Constantia"/>
              </a:rPr>
              <a:t>MARINE RESOURCES</a:t>
            </a:r>
          </a:p>
        </p:txBody>
      </p:sp>
      <p:pic>
        <p:nvPicPr>
          <p:cNvPr id="3" name="Picture 2"/>
          <p:cNvPicPr>
            <a:picLocks noChangeAspect="1"/>
          </p:cNvPicPr>
          <p:nvPr/>
        </p:nvPicPr>
        <p:blipFill>
          <a:blip r:embed="rId2"/>
          <a:stretch>
            <a:fillRect/>
          </a:stretch>
        </p:blipFill>
        <p:spPr>
          <a:xfrm>
            <a:off x="242358" y="1764631"/>
            <a:ext cx="3222737" cy="2237873"/>
          </a:xfrm>
          <a:prstGeom prst="rect">
            <a:avLst/>
          </a:prstGeom>
        </p:spPr>
      </p:pic>
      <p:pic>
        <p:nvPicPr>
          <p:cNvPr id="4" name="Picture 3"/>
          <p:cNvPicPr>
            <a:picLocks noChangeAspect="1"/>
          </p:cNvPicPr>
          <p:nvPr/>
        </p:nvPicPr>
        <p:blipFill>
          <a:blip r:embed="rId3"/>
          <a:stretch>
            <a:fillRect/>
          </a:stretch>
        </p:blipFill>
        <p:spPr>
          <a:xfrm>
            <a:off x="242358" y="4475746"/>
            <a:ext cx="3222737" cy="2217153"/>
          </a:xfrm>
          <a:prstGeom prst="rect">
            <a:avLst/>
          </a:prstGeom>
        </p:spPr>
      </p:pic>
      <p:sp>
        <p:nvSpPr>
          <p:cNvPr id="11" name="TextBox 10"/>
          <p:cNvSpPr txBox="1"/>
          <p:nvPr/>
        </p:nvSpPr>
        <p:spPr>
          <a:xfrm>
            <a:off x="3625517" y="1764632"/>
            <a:ext cx="5085346" cy="5078313"/>
          </a:xfrm>
          <a:prstGeom prst="rect">
            <a:avLst/>
          </a:prstGeom>
          <a:noFill/>
        </p:spPr>
        <p:txBody>
          <a:bodyPr wrap="square" rtlCol="0">
            <a:spAutoFit/>
          </a:bodyPr>
          <a:lstStyle/>
          <a:p>
            <a:r>
              <a:rPr lang="en-ZA" b="1" dirty="0">
                <a:solidFill>
                  <a:prstClr val="black"/>
                </a:solidFill>
              </a:rPr>
              <a:t>1. Population growth and dependence</a:t>
            </a:r>
          </a:p>
          <a:p>
            <a:pPr marL="285750" indent="-285750">
              <a:buFont typeface="Wingdings" panose="05000000000000000000" pitchFamily="2" charset="2"/>
              <a:buChar char="§"/>
            </a:pPr>
            <a:r>
              <a:rPr lang="en-ZA" dirty="0">
                <a:solidFill>
                  <a:prstClr val="black"/>
                </a:solidFill>
              </a:rPr>
              <a:t>Population: </a:t>
            </a:r>
            <a:r>
              <a:rPr lang="en-ZA" dirty="0" smtClean="0">
                <a:solidFill>
                  <a:prstClr val="black"/>
                </a:solidFill>
              </a:rPr>
              <a:t>54 </a:t>
            </a:r>
            <a:r>
              <a:rPr lang="en-ZA" dirty="0">
                <a:solidFill>
                  <a:prstClr val="black"/>
                </a:solidFill>
              </a:rPr>
              <a:t>million</a:t>
            </a:r>
          </a:p>
          <a:p>
            <a:pPr marL="285750" indent="-285750">
              <a:buFont typeface="Wingdings" panose="05000000000000000000" pitchFamily="2" charset="2"/>
              <a:buChar char="§"/>
            </a:pPr>
            <a:r>
              <a:rPr lang="en-ZA" dirty="0">
                <a:solidFill>
                  <a:prstClr val="black"/>
                </a:solidFill>
              </a:rPr>
              <a:t>Growth rate: 2.79%</a:t>
            </a:r>
          </a:p>
          <a:p>
            <a:pPr marL="285750" indent="-285750">
              <a:buFont typeface="Wingdings" panose="05000000000000000000" pitchFamily="2" charset="2"/>
              <a:buChar char="§"/>
            </a:pPr>
            <a:r>
              <a:rPr lang="en-ZA" dirty="0">
                <a:solidFill>
                  <a:prstClr val="black"/>
                </a:solidFill>
              </a:rPr>
              <a:t>25% dependent fisheries resources/trade </a:t>
            </a:r>
          </a:p>
          <a:p>
            <a:pPr marL="285750" indent="-285750">
              <a:buFont typeface="Wingdings" panose="05000000000000000000" pitchFamily="2" charset="2"/>
              <a:buChar char="§"/>
            </a:pPr>
            <a:r>
              <a:rPr lang="en-ZA" dirty="0">
                <a:solidFill>
                  <a:prstClr val="black"/>
                </a:solidFill>
              </a:rPr>
              <a:t>Dar </a:t>
            </a:r>
            <a:r>
              <a:rPr lang="en-ZA" dirty="0" err="1">
                <a:solidFill>
                  <a:prstClr val="black"/>
                </a:solidFill>
              </a:rPr>
              <a:t>es</a:t>
            </a:r>
            <a:r>
              <a:rPr lang="en-ZA" dirty="0">
                <a:solidFill>
                  <a:prstClr val="black"/>
                </a:solidFill>
              </a:rPr>
              <a:t> Salaam population of 5 million</a:t>
            </a:r>
          </a:p>
          <a:p>
            <a:pPr marL="285750" indent="-285750">
              <a:buFont typeface="Wingdings" panose="05000000000000000000" pitchFamily="2" charset="2"/>
              <a:buChar char="§"/>
            </a:pPr>
            <a:r>
              <a:rPr lang="en-ZA" dirty="0">
                <a:solidFill>
                  <a:prstClr val="black"/>
                </a:solidFill>
              </a:rPr>
              <a:t>Growth rate 5.1% (growth &amp; urbanization)</a:t>
            </a:r>
          </a:p>
          <a:p>
            <a:pPr marL="285750" indent="-285750">
              <a:buFont typeface="Wingdings" panose="05000000000000000000" pitchFamily="2" charset="2"/>
              <a:buChar char="§"/>
            </a:pPr>
            <a:r>
              <a:rPr lang="en-ZA" dirty="0">
                <a:solidFill>
                  <a:prstClr val="black"/>
                </a:solidFill>
              </a:rPr>
              <a:t> 70% considered below poverty line</a:t>
            </a:r>
          </a:p>
          <a:p>
            <a:r>
              <a:rPr lang="en-ZA" b="1" dirty="0">
                <a:solidFill>
                  <a:prstClr val="black"/>
                </a:solidFill>
              </a:rPr>
              <a:t>2. Environmental uncertainties increasing</a:t>
            </a:r>
          </a:p>
          <a:p>
            <a:pPr marL="285750" indent="-285750">
              <a:buFont typeface="Wingdings" panose="05000000000000000000" pitchFamily="2" charset="2"/>
              <a:buChar char="§"/>
            </a:pPr>
            <a:r>
              <a:rPr lang="en-ZA" dirty="0">
                <a:solidFill>
                  <a:prstClr val="black"/>
                </a:solidFill>
              </a:rPr>
              <a:t>Coral bleaching/Ocean Acidification</a:t>
            </a:r>
          </a:p>
          <a:p>
            <a:pPr marL="285750" indent="-285750">
              <a:buFont typeface="Wingdings" panose="05000000000000000000" pitchFamily="2" charset="2"/>
              <a:buChar char="§"/>
            </a:pPr>
            <a:r>
              <a:rPr lang="en-ZA" dirty="0">
                <a:solidFill>
                  <a:prstClr val="black"/>
                </a:solidFill>
              </a:rPr>
              <a:t>El Nino – undue stress on system</a:t>
            </a:r>
          </a:p>
          <a:p>
            <a:pPr marL="285750" indent="-285750">
              <a:buFont typeface="Wingdings" panose="05000000000000000000" pitchFamily="2" charset="2"/>
              <a:buChar char="§"/>
            </a:pPr>
            <a:r>
              <a:rPr lang="en-ZA" dirty="0">
                <a:solidFill>
                  <a:prstClr val="black"/>
                </a:solidFill>
              </a:rPr>
              <a:t>Climate change</a:t>
            </a:r>
          </a:p>
          <a:p>
            <a:r>
              <a:rPr lang="en-ZA" b="1" dirty="0">
                <a:solidFill>
                  <a:prstClr val="black"/>
                </a:solidFill>
              </a:rPr>
              <a:t>3. Environmental degradation</a:t>
            </a:r>
          </a:p>
          <a:p>
            <a:pPr marL="285750" indent="-285750">
              <a:buFont typeface="Wingdings" panose="05000000000000000000" pitchFamily="2" charset="2"/>
              <a:buChar char="§"/>
            </a:pPr>
            <a:r>
              <a:rPr lang="en-ZA" dirty="0">
                <a:solidFill>
                  <a:prstClr val="black"/>
                </a:solidFill>
              </a:rPr>
              <a:t>Continued overexploitation of fish resources</a:t>
            </a:r>
          </a:p>
          <a:p>
            <a:pPr marL="285750" indent="-285750">
              <a:buFont typeface="Wingdings" panose="05000000000000000000" pitchFamily="2" charset="2"/>
              <a:buChar char="§"/>
            </a:pPr>
            <a:r>
              <a:rPr lang="en-ZA" dirty="0">
                <a:solidFill>
                  <a:prstClr val="black"/>
                </a:solidFill>
              </a:rPr>
              <a:t>Destructive fishing practices increasing</a:t>
            </a:r>
          </a:p>
          <a:p>
            <a:pPr marL="285750" indent="-285750">
              <a:buFont typeface="Wingdings" panose="05000000000000000000" pitchFamily="2" charset="2"/>
              <a:buChar char="§"/>
            </a:pPr>
            <a:r>
              <a:rPr lang="en-ZA" dirty="0">
                <a:solidFill>
                  <a:prstClr val="black"/>
                </a:solidFill>
              </a:rPr>
              <a:t>Pollution</a:t>
            </a:r>
          </a:p>
          <a:p>
            <a:r>
              <a:rPr lang="en-ZA" b="1" dirty="0">
                <a:solidFill>
                  <a:prstClr val="black"/>
                </a:solidFill>
              </a:rPr>
              <a:t>4. </a:t>
            </a:r>
            <a:r>
              <a:rPr lang="en-ZA" b="1" dirty="0" smtClean="0">
                <a:solidFill>
                  <a:prstClr val="black"/>
                </a:solidFill>
              </a:rPr>
              <a:t>Environmental </a:t>
            </a:r>
            <a:r>
              <a:rPr lang="en-ZA" b="1" dirty="0">
                <a:solidFill>
                  <a:prstClr val="black"/>
                </a:solidFill>
              </a:rPr>
              <a:t>law enforcement</a:t>
            </a:r>
          </a:p>
          <a:p>
            <a:pPr marL="285750" indent="-285750">
              <a:buFont typeface="Wingdings" panose="05000000000000000000" pitchFamily="2" charset="2"/>
              <a:buChar char="§"/>
            </a:pPr>
            <a:r>
              <a:rPr lang="en-ZA" dirty="0">
                <a:solidFill>
                  <a:prstClr val="black"/>
                </a:solidFill>
              </a:rPr>
              <a:t>Ineffective</a:t>
            </a:r>
          </a:p>
          <a:p>
            <a:pPr marL="285750" indent="-285750">
              <a:buFont typeface="Wingdings" panose="05000000000000000000" pitchFamily="2" charset="2"/>
              <a:buChar char="§"/>
            </a:pPr>
            <a:r>
              <a:rPr lang="en-ZA" dirty="0">
                <a:solidFill>
                  <a:prstClr val="black"/>
                </a:solidFill>
              </a:rPr>
              <a:t>Donor aid dependent</a:t>
            </a:r>
          </a:p>
        </p:txBody>
      </p:sp>
      <p:pic>
        <p:nvPicPr>
          <p:cNvPr id="9" name="Picture 8"/>
          <p:cNvPicPr>
            <a:picLocks noChangeAspect="1"/>
          </p:cNvPicPr>
          <p:nvPr/>
        </p:nvPicPr>
        <p:blipFill>
          <a:blip r:embed="rId4"/>
          <a:stretch>
            <a:fillRect/>
          </a:stretch>
        </p:blipFill>
        <p:spPr>
          <a:xfrm>
            <a:off x="242358" y="82431"/>
            <a:ext cx="1457382" cy="1029732"/>
          </a:xfrm>
          <a:prstGeom prst="rect">
            <a:avLst/>
          </a:prstGeom>
        </p:spPr>
      </p:pic>
      <p:pic>
        <p:nvPicPr>
          <p:cNvPr id="10" name="Picture 9"/>
          <p:cNvPicPr>
            <a:picLocks noChangeAspect="1"/>
          </p:cNvPicPr>
          <p:nvPr/>
        </p:nvPicPr>
        <p:blipFill>
          <a:blip r:embed="rId5"/>
          <a:stretch>
            <a:fillRect/>
          </a:stretch>
        </p:blipFill>
        <p:spPr>
          <a:xfrm>
            <a:off x="3801268" y="0"/>
            <a:ext cx="1554675" cy="1099720"/>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12019" y="1"/>
            <a:ext cx="1175707" cy="1301744"/>
          </a:xfrm>
          <a:prstGeom prst="rect">
            <a:avLst/>
          </a:prstGeom>
        </p:spPr>
      </p:pic>
    </p:spTree>
    <p:extLst>
      <p:ext uri="{BB962C8B-B14F-4D97-AF65-F5344CB8AC3E}">
        <p14:creationId xmlns:p14="http://schemas.microsoft.com/office/powerpoint/2010/main" val="33056299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80736" y="1664551"/>
            <a:ext cx="8541039" cy="923330"/>
          </a:xfrm>
          <a:prstGeom prst="rect">
            <a:avLst/>
          </a:prstGeom>
          <a:solidFill>
            <a:schemeClr val="bg1"/>
          </a:solidFill>
        </p:spPr>
        <p:txBody>
          <a:bodyPr wrap="square" rtlCol="0">
            <a:spAutoFit/>
          </a:bodyPr>
          <a:lstStyle/>
          <a:p>
            <a:pPr algn="just"/>
            <a:r>
              <a:rPr lang="en-GB" dirty="0"/>
              <a:t>Historically, Environmental crime has been tackled through uncoordinated institutional/ agencies efforts and resources without significant </a:t>
            </a:r>
            <a:r>
              <a:rPr lang="en-GB" dirty="0" smtClean="0"/>
              <a:t>achievements. Working in Silos.</a:t>
            </a:r>
            <a:endParaRPr lang="en-GB" dirty="0"/>
          </a:p>
          <a:p>
            <a:endParaRPr lang="en-GB" dirty="0"/>
          </a:p>
        </p:txBody>
      </p:sp>
      <p:sp>
        <p:nvSpPr>
          <p:cNvPr id="6" name="TextBox 5"/>
          <p:cNvSpPr txBox="1"/>
          <p:nvPr/>
        </p:nvSpPr>
        <p:spPr>
          <a:xfrm>
            <a:off x="280737" y="1295219"/>
            <a:ext cx="8541039" cy="369332"/>
          </a:xfrm>
          <a:prstGeom prst="rect">
            <a:avLst/>
          </a:prstGeom>
          <a:noFill/>
        </p:spPr>
        <p:txBody>
          <a:bodyPr wrap="square" rtlCol="0">
            <a:spAutoFit/>
          </a:bodyPr>
          <a:lstStyle/>
          <a:p>
            <a:pPr algn="ctr"/>
            <a:r>
              <a:rPr lang="en-US" b="1" dirty="0"/>
              <a:t>BRIEF BACKGROUND ON </a:t>
            </a:r>
            <a:r>
              <a:rPr lang="en-US" b="1" dirty="0" smtClean="0"/>
              <a:t>MATT</a:t>
            </a:r>
            <a:endParaRPr lang="en-US" b="1" dirty="0"/>
          </a:p>
        </p:txBody>
      </p:sp>
      <p:pic>
        <p:nvPicPr>
          <p:cNvPr id="12" name="Picture 11"/>
          <p:cNvPicPr>
            <a:picLocks noChangeAspect="1"/>
          </p:cNvPicPr>
          <p:nvPr/>
        </p:nvPicPr>
        <p:blipFill>
          <a:blip r:embed="rId2"/>
          <a:stretch>
            <a:fillRect/>
          </a:stretch>
        </p:blipFill>
        <p:spPr>
          <a:xfrm>
            <a:off x="4088489" y="3231503"/>
            <a:ext cx="4267570" cy="883997"/>
          </a:xfrm>
          <a:prstGeom prst="rect">
            <a:avLst/>
          </a:prstGeom>
        </p:spPr>
      </p:pic>
      <p:pic>
        <p:nvPicPr>
          <p:cNvPr id="13" name="Picture 12"/>
          <p:cNvPicPr>
            <a:picLocks noChangeAspect="1"/>
          </p:cNvPicPr>
          <p:nvPr/>
        </p:nvPicPr>
        <p:blipFill>
          <a:blip r:embed="rId3"/>
          <a:stretch>
            <a:fillRect/>
          </a:stretch>
        </p:blipFill>
        <p:spPr>
          <a:xfrm>
            <a:off x="3575624" y="4269739"/>
            <a:ext cx="5328366" cy="883997"/>
          </a:xfrm>
          <a:prstGeom prst="rect">
            <a:avLst/>
          </a:prstGeom>
        </p:spPr>
      </p:pic>
      <p:sp>
        <p:nvSpPr>
          <p:cNvPr id="14" name="Rectangle 13"/>
          <p:cNvSpPr/>
          <p:nvPr/>
        </p:nvSpPr>
        <p:spPr>
          <a:xfrm>
            <a:off x="447057" y="2626942"/>
            <a:ext cx="8299268" cy="369332"/>
          </a:xfrm>
          <a:prstGeom prst="rect">
            <a:avLst/>
          </a:prstGeom>
        </p:spPr>
        <p:txBody>
          <a:bodyPr wrap="square">
            <a:spAutoFit/>
          </a:bodyPr>
          <a:lstStyle/>
          <a:p>
            <a:r>
              <a:rPr lang="en-GB" b="1" u="sng" dirty="0"/>
              <a:t>AGENCY SPECIFIC LAW ENFORCEMENT </a:t>
            </a:r>
            <a:r>
              <a:rPr lang="en-GB" b="1" u="sng" dirty="0" smtClean="0"/>
              <a:t>ACTIVITIES </a:t>
            </a:r>
            <a:r>
              <a:rPr lang="en-GB" b="1" u="sng" dirty="0"/>
              <a:t>(MCS PATROLS, RANGER PATROLS)</a:t>
            </a:r>
          </a:p>
        </p:txBody>
      </p:sp>
      <p:sp>
        <p:nvSpPr>
          <p:cNvPr id="15" name="TextBox 14"/>
          <p:cNvSpPr txBox="1"/>
          <p:nvPr/>
        </p:nvSpPr>
        <p:spPr>
          <a:xfrm>
            <a:off x="4970457" y="3460765"/>
            <a:ext cx="2503634" cy="461665"/>
          </a:xfrm>
          <a:prstGeom prst="rect">
            <a:avLst/>
          </a:prstGeom>
          <a:noFill/>
        </p:spPr>
        <p:txBody>
          <a:bodyPr wrap="none" rtlCol="0">
            <a:spAutoFit/>
          </a:bodyPr>
          <a:lstStyle/>
          <a:p>
            <a:pPr algn="ctr"/>
            <a:r>
              <a:rPr lang="en-US" sz="1200" b="1" dirty="0" smtClean="0"/>
              <a:t>Level 2</a:t>
            </a:r>
          </a:p>
          <a:p>
            <a:r>
              <a:rPr lang="en-US" sz="1200" b="1" dirty="0" smtClean="0"/>
              <a:t>Local Dealers/traders and smugglers</a:t>
            </a:r>
            <a:endParaRPr lang="en-GB" sz="1200" b="1" dirty="0"/>
          </a:p>
        </p:txBody>
      </p:sp>
      <p:sp>
        <p:nvSpPr>
          <p:cNvPr id="16" name="TextBox 15"/>
          <p:cNvSpPr txBox="1"/>
          <p:nvPr/>
        </p:nvSpPr>
        <p:spPr>
          <a:xfrm>
            <a:off x="5035671" y="4401133"/>
            <a:ext cx="2548646" cy="461665"/>
          </a:xfrm>
          <a:prstGeom prst="rect">
            <a:avLst/>
          </a:prstGeom>
          <a:noFill/>
        </p:spPr>
        <p:txBody>
          <a:bodyPr wrap="none" rtlCol="0">
            <a:spAutoFit/>
          </a:bodyPr>
          <a:lstStyle/>
          <a:p>
            <a:pPr algn="ctr"/>
            <a:r>
              <a:rPr lang="en-US" sz="1200" b="1" dirty="0" smtClean="0"/>
              <a:t>Level 1</a:t>
            </a:r>
          </a:p>
          <a:p>
            <a:r>
              <a:rPr lang="en-US" sz="1200" b="1" dirty="0" smtClean="0"/>
              <a:t>Foot soldiers/poachers/illegal fishers</a:t>
            </a:r>
            <a:endParaRPr lang="en-GB" sz="1200" b="1" dirty="0"/>
          </a:p>
        </p:txBody>
      </p:sp>
      <p:sp>
        <p:nvSpPr>
          <p:cNvPr id="17" name="Rectangle 16"/>
          <p:cNvSpPr/>
          <p:nvPr/>
        </p:nvSpPr>
        <p:spPr>
          <a:xfrm>
            <a:off x="280737" y="3234212"/>
            <a:ext cx="3269610" cy="923330"/>
          </a:xfrm>
          <a:prstGeom prst="rect">
            <a:avLst/>
          </a:prstGeom>
        </p:spPr>
        <p:txBody>
          <a:bodyPr wrap="square">
            <a:spAutoFit/>
          </a:bodyPr>
          <a:lstStyle/>
          <a:p>
            <a:r>
              <a:rPr lang="en-GB" dirty="0" smtClean="0"/>
              <a:t>Ineffective Law Enforcement to combat Transnational Organized Environmental Crime</a:t>
            </a:r>
            <a:endParaRPr lang="en-GB" dirty="0"/>
          </a:p>
        </p:txBody>
      </p:sp>
      <p:pic>
        <p:nvPicPr>
          <p:cNvPr id="18" name="Picture 17"/>
          <p:cNvPicPr>
            <a:picLocks noChangeAspect="1"/>
          </p:cNvPicPr>
          <p:nvPr/>
        </p:nvPicPr>
        <p:blipFill>
          <a:blip r:embed="rId4"/>
          <a:stretch>
            <a:fillRect/>
          </a:stretch>
        </p:blipFill>
        <p:spPr>
          <a:xfrm>
            <a:off x="139550" y="82430"/>
            <a:ext cx="1716463" cy="1212789"/>
          </a:xfrm>
          <a:prstGeom prst="rect">
            <a:avLst/>
          </a:prstGeom>
        </p:spPr>
      </p:pic>
      <p:pic>
        <p:nvPicPr>
          <p:cNvPr id="19" name="Picture 18"/>
          <p:cNvPicPr>
            <a:picLocks noChangeAspect="1"/>
          </p:cNvPicPr>
          <p:nvPr/>
        </p:nvPicPr>
        <p:blipFill>
          <a:blip r:embed="rId5"/>
          <a:stretch>
            <a:fillRect/>
          </a:stretch>
        </p:blipFill>
        <p:spPr>
          <a:xfrm>
            <a:off x="3681165" y="-1"/>
            <a:ext cx="1831052" cy="1295219"/>
          </a:xfrm>
          <a:prstGeom prst="rect">
            <a:avLst/>
          </a:prstGeom>
        </p:spPr>
      </p:pic>
      <p:pic>
        <p:nvPicPr>
          <p:cNvPr id="20" name="Picture 1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
        <p:nvSpPr>
          <p:cNvPr id="2" name="TextBox 1"/>
          <p:cNvSpPr txBox="1"/>
          <p:nvPr/>
        </p:nvSpPr>
        <p:spPr>
          <a:xfrm>
            <a:off x="401621" y="5503871"/>
            <a:ext cx="8299268" cy="923330"/>
          </a:xfrm>
          <a:prstGeom prst="rect">
            <a:avLst/>
          </a:prstGeom>
          <a:noFill/>
        </p:spPr>
        <p:txBody>
          <a:bodyPr wrap="square" rtlCol="0">
            <a:spAutoFit/>
          </a:bodyPr>
          <a:lstStyle/>
          <a:p>
            <a:pPr lvl="0" algn="just"/>
            <a:r>
              <a:rPr lang="en-GB" dirty="0">
                <a:solidFill>
                  <a:prstClr val="black"/>
                </a:solidFill>
              </a:rPr>
              <a:t>It is international best practice to establish a Multi Agency Task Team (MATT) aimed at coordinating efforts and resources to combat environmental  crime and protect our natural resources.</a:t>
            </a:r>
            <a:endParaRPr lang="en-ZA" dirty="0">
              <a:solidFill>
                <a:prstClr val="black"/>
              </a:solidFill>
            </a:endParaRPr>
          </a:p>
        </p:txBody>
      </p:sp>
    </p:spTree>
    <p:extLst>
      <p:ext uri="{BB962C8B-B14F-4D97-AF65-F5344CB8AC3E}">
        <p14:creationId xmlns:p14="http://schemas.microsoft.com/office/powerpoint/2010/main" val="14781878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80737" y="1664551"/>
            <a:ext cx="8541039" cy="1477328"/>
          </a:xfrm>
          <a:prstGeom prst="rect">
            <a:avLst/>
          </a:prstGeom>
          <a:solidFill>
            <a:schemeClr val="bg1"/>
          </a:solidFill>
        </p:spPr>
        <p:txBody>
          <a:bodyPr wrap="square" rtlCol="0">
            <a:spAutoFit/>
          </a:bodyPr>
          <a:lstStyle/>
          <a:p>
            <a:pPr algn="ctr"/>
            <a:r>
              <a:rPr lang="en-ZA" dirty="0" smtClean="0"/>
              <a:t>On the 30</a:t>
            </a:r>
            <a:r>
              <a:rPr lang="en-ZA" baseline="30000" dirty="0" smtClean="0"/>
              <a:t>th</a:t>
            </a:r>
            <a:r>
              <a:rPr lang="en-ZA" dirty="0" smtClean="0"/>
              <a:t> June 2015 a Multi-Agency Task Team was established in Tanzania to fight Transnational Organised Environmental Crime including Fish Crime and Blast Fishing.</a:t>
            </a:r>
          </a:p>
          <a:p>
            <a:pPr marL="342900" indent="-342900">
              <a:buAutoNum type="arabicPeriod"/>
            </a:pPr>
            <a:endParaRPr lang="en-ZA" dirty="0" smtClean="0"/>
          </a:p>
          <a:p>
            <a:endParaRPr lang="en-ZA" dirty="0"/>
          </a:p>
          <a:p>
            <a:pPr marL="342900" indent="-342900">
              <a:buAutoNum type="arabicPeriod"/>
            </a:pPr>
            <a:endParaRPr lang="en-ZA" dirty="0" smtClean="0"/>
          </a:p>
        </p:txBody>
      </p:sp>
      <p:sp>
        <p:nvSpPr>
          <p:cNvPr id="6" name="TextBox 5"/>
          <p:cNvSpPr txBox="1"/>
          <p:nvPr/>
        </p:nvSpPr>
        <p:spPr>
          <a:xfrm>
            <a:off x="280737" y="1295219"/>
            <a:ext cx="8541039" cy="369332"/>
          </a:xfrm>
          <a:prstGeom prst="rect">
            <a:avLst/>
          </a:prstGeom>
          <a:noFill/>
        </p:spPr>
        <p:txBody>
          <a:bodyPr wrap="square" rtlCol="0">
            <a:spAutoFit/>
          </a:bodyPr>
          <a:lstStyle/>
          <a:p>
            <a:pPr algn="ctr"/>
            <a:r>
              <a:rPr lang="en-US" b="1" dirty="0" smtClean="0"/>
              <a:t>FOUNDATION OF MATT</a:t>
            </a:r>
            <a:endParaRPr lang="en-US" b="1" dirty="0"/>
          </a:p>
        </p:txBody>
      </p:sp>
      <p:pic>
        <p:nvPicPr>
          <p:cNvPr id="3" name="Picture 2"/>
          <p:cNvPicPr>
            <a:picLocks noChangeAspect="1"/>
          </p:cNvPicPr>
          <p:nvPr/>
        </p:nvPicPr>
        <p:blipFill>
          <a:blip r:embed="rId2"/>
          <a:stretch>
            <a:fillRect/>
          </a:stretch>
        </p:blipFill>
        <p:spPr>
          <a:xfrm>
            <a:off x="0" y="2342606"/>
            <a:ext cx="9120703" cy="4515394"/>
          </a:xfrm>
          <a:prstGeom prst="rect">
            <a:avLst/>
          </a:prstGeom>
        </p:spPr>
      </p:pic>
      <p:sp>
        <p:nvSpPr>
          <p:cNvPr id="11" name="TextBox 10"/>
          <p:cNvSpPr txBox="1"/>
          <p:nvPr/>
        </p:nvSpPr>
        <p:spPr>
          <a:xfrm>
            <a:off x="174170" y="4609012"/>
            <a:ext cx="6618515" cy="2031325"/>
          </a:xfrm>
          <a:prstGeom prst="rect">
            <a:avLst/>
          </a:prstGeom>
          <a:noFill/>
        </p:spPr>
        <p:txBody>
          <a:bodyPr wrap="square" rtlCol="0">
            <a:spAutoFit/>
          </a:bodyPr>
          <a:lstStyle/>
          <a:p>
            <a:r>
              <a:rPr lang="en-GB" b="1" dirty="0">
                <a:solidFill>
                  <a:schemeClr val="bg1"/>
                </a:solidFill>
              </a:rPr>
              <a:t>CORE MINISTERIES FORMING THE MATT</a:t>
            </a:r>
          </a:p>
          <a:p>
            <a:pPr marL="742950" lvl="1" indent="-285750">
              <a:buFont typeface="Wingdings" panose="05000000000000000000" pitchFamily="2" charset="2"/>
              <a:buChar char="q"/>
            </a:pPr>
            <a:r>
              <a:rPr lang="en-GB" b="1" dirty="0">
                <a:solidFill>
                  <a:schemeClr val="bg1"/>
                </a:solidFill>
              </a:rPr>
              <a:t>TANZANIA INTELLIGENCE SECURITY </a:t>
            </a:r>
            <a:r>
              <a:rPr lang="en-GB" b="1" dirty="0" smtClean="0">
                <a:solidFill>
                  <a:schemeClr val="bg1"/>
                </a:solidFill>
              </a:rPr>
              <a:t>SERVICES </a:t>
            </a:r>
          </a:p>
          <a:p>
            <a:pPr marL="742950" lvl="1" indent="-285750">
              <a:buFont typeface="Wingdings" panose="05000000000000000000" pitchFamily="2" charset="2"/>
              <a:buChar char="q"/>
            </a:pPr>
            <a:r>
              <a:rPr lang="en-GB" b="1" dirty="0" smtClean="0">
                <a:solidFill>
                  <a:schemeClr val="bg1"/>
                </a:solidFill>
              </a:rPr>
              <a:t>MINISTRY </a:t>
            </a:r>
            <a:r>
              <a:rPr lang="en-GB" b="1" dirty="0">
                <a:solidFill>
                  <a:schemeClr val="bg1"/>
                </a:solidFill>
              </a:rPr>
              <a:t>OF LIVESTOCK AND FISHERIES </a:t>
            </a:r>
            <a:r>
              <a:rPr lang="en-GB" b="1" dirty="0" smtClean="0">
                <a:solidFill>
                  <a:schemeClr val="bg1"/>
                </a:solidFill>
              </a:rPr>
              <a:t>DEVELOPMENT </a:t>
            </a:r>
          </a:p>
          <a:p>
            <a:pPr marL="742950" lvl="1" indent="-285750">
              <a:buFont typeface="Wingdings" panose="05000000000000000000" pitchFamily="2" charset="2"/>
              <a:buChar char="q"/>
            </a:pPr>
            <a:r>
              <a:rPr lang="en-GB" b="1" dirty="0" smtClean="0">
                <a:solidFill>
                  <a:schemeClr val="bg1"/>
                </a:solidFill>
              </a:rPr>
              <a:t>MINISTRY </a:t>
            </a:r>
            <a:r>
              <a:rPr lang="en-GB" b="1" dirty="0">
                <a:solidFill>
                  <a:schemeClr val="bg1"/>
                </a:solidFill>
              </a:rPr>
              <a:t>OF ENERGY AND </a:t>
            </a:r>
            <a:r>
              <a:rPr lang="en-GB" b="1" dirty="0" smtClean="0">
                <a:solidFill>
                  <a:schemeClr val="bg1"/>
                </a:solidFill>
              </a:rPr>
              <a:t>MINERALS </a:t>
            </a:r>
          </a:p>
          <a:p>
            <a:pPr marL="742950" lvl="1" indent="-285750">
              <a:buFont typeface="Wingdings" panose="05000000000000000000" pitchFamily="2" charset="2"/>
              <a:buChar char="q"/>
            </a:pPr>
            <a:r>
              <a:rPr lang="en-GB" b="1" dirty="0" smtClean="0">
                <a:solidFill>
                  <a:schemeClr val="bg1"/>
                </a:solidFill>
              </a:rPr>
              <a:t>MINISTRY </a:t>
            </a:r>
            <a:r>
              <a:rPr lang="en-GB" b="1" dirty="0">
                <a:solidFill>
                  <a:schemeClr val="bg1"/>
                </a:solidFill>
              </a:rPr>
              <a:t>OF NATURAL </a:t>
            </a:r>
            <a:r>
              <a:rPr lang="en-GB" b="1" dirty="0" smtClean="0">
                <a:solidFill>
                  <a:schemeClr val="bg1"/>
                </a:solidFill>
              </a:rPr>
              <a:t>RESOURCES </a:t>
            </a:r>
          </a:p>
          <a:p>
            <a:pPr marL="742950" lvl="1" indent="-285750">
              <a:buFont typeface="Wingdings" panose="05000000000000000000" pitchFamily="2" charset="2"/>
              <a:buChar char="q"/>
            </a:pPr>
            <a:r>
              <a:rPr lang="en-GB" b="1" dirty="0" smtClean="0">
                <a:solidFill>
                  <a:schemeClr val="bg1"/>
                </a:solidFill>
              </a:rPr>
              <a:t>TANZANIAN </a:t>
            </a:r>
            <a:r>
              <a:rPr lang="en-GB" b="1" dirty="0">
                <a:solidFill>
                  <a:schemeClr val="bg1"/>
                </a:solidFill>
              </a:rPr>
              <a:t>POLICE </a:t>
            </a:r>
            <a:r>
              <a:rPr lang="en-GB" b="1" dirty="0" smtClean="0">
                <a:solidFill>
                  <a:schemeClr val="bg1"/>
                </a:solidFill>
              </a:rPr>
              <a:t>FORCE </a:t>
            </a:r>
          </a:p>
          <a:p>
            <a:pPr marL="742950" lvl="1" indent="-285750">
              <a:buFont typeface="Wingdings" panose="05000000000000000000" pitchFamily="2" charset="2"/>
              <a:buChar char="q"/>
            </a:pPr>
            <a:r>
              <a:rPr lang="en-GB" b="1" dirty="0" smtClean="0">
                <a:solidFill>
                  <a:schemeClr val="bg1"/>
                </a:solidFill>
              </a:rPr>
              <a:t>OTHER </a:t>
            </a:r>
            <a:r>
              <a:rPr lang="en-GB" b="1" dirty="0">
                <a:solidFill>
                  <a:schemeClr val="bg1"/>
                </a:solidFill>
              </a:rPr>
              <a:t>MINISTRIES WILL BE INCORPORATED AS REQUIRED</a:t>
            </a:r>
          </a:p>
        </p:txBody>
      </p:sp>
      <p:pic>
        <p:nvPicPr>
          <p:cNvPr id="9" name="Picture 8"/>
          <p:cNvPicPr>
            <a:picLocks noChangeAspect="1"/>
          </p:cNvPicPr>
          <p:nvPr/>
        </p:nvPicPr>
        <p:blipFill>
          <a:blip r:embed="rId3"/>
          <a:stretch>
            <a:fillRect/>
          </a:stretch>
        </p:blipFill>
        <p:spPr>
          <a:xfrm>
            <a:off x="139550" y="82430"/>
            <a:ext cx="1716463" cy="1212789"/>
          </a:xfrm>
          <a:prstGeom prst="rect">
            <a:avLst/>
          </a:prstGeom>
        </p:spPr>
      </p:pic>
      <p:pic>
        <p:nvPicPr>
          <p:cNvPr id="10" name="Picture 9"/>
          <p:cNvPicPr>
            <a:picLocks noChangeAspect="1"/>
          </p:cNvPicPr>
          <p:nvPr/>
        </p:nvPicPr>
        <p:blipFill>
          <a:blip r:embed="rId4"/>
          <a:stretch>
            <a:fillRect/>
          </a:stretch>
        </p:blipFill>
        <p:spPr>
          <a:xfrm>
            <a:off x="3681165" y="-1"/>
            <a:ext cx="1831052" cy="1295219"/>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Tree>
    <p:extLst>
      <p:ext uri="{BB962C8B-B14F-4D97-AF65-F5344CB8AC3E}">
        <p14:creationId xmlns:p14="http://schemas.microsoft.com/office/powerpoint/2010/main" val="11799224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80736" y="1664551"/>
            <a:ext cx="8541039" cy="369332"/>
          </a:xfrm>
          <a:prstGeom prst="rect">
            <a:avLst/>
          </a:prstGeom>
          <a:solidFill>
            <a:schemeClr val="bg1"/>
          </a:solidFill>
        </p:spPr>
        <p:txBody>
          <a:bodyPr wrap="square" rtlCol="0">
            <a:spAutoFit/>
          </a:bodyPr>
          <a:lstStyle/>
          <a:p>
            <a:endParaRPr lang="en-ZA" dirty="0" smtClean="0">
              <a:solidFill>
                <a:prstClr val="black"/>
              </a:solidFill>
            </a:endParaRPr>
          </a:p>
        </p:txBody>
      </p:sp>
      <p:sp>
        <p:nvSpPr>
          <p:cNvPr id="6" name="TextBox 5"/>
          <p:cNvSpPr txBox="1"/>
          <p:nvPr/>
        </p:nvSpPr>
        <p:spPr>
          <a:xfrm>
            <a:off x="280737" y="1293132"/>
            <a:ext cx="8541039" cy="369332"/>
          </a:xfrm>
          <a:prstGeom prst="rect">
            <a:avLst/>
          </a:prstGeom>
          <a:noFill/>
        </p:spPr>
        <p:txBody>
          <a:bodyPr wrap="square" rtlCol="0">
            <a:spAutoFit/>
          </a:bodyPr>
          <a:lstStyle/>
          <a:p>
            <a:pPr algn="ctr"/>
            <a:r>
              <a:rPr lang="en-US" b="1" dirty="0" smtClean="0">
                <a:solidFill>
                  <a:prstClr val="black"/>
                </a:solidFill>
              </a:rPr>
              <a:t>FOUNDATION OF MATT</a:t>
            </a:r>
            <a:endParaRPr lang="en-US" b="1" dirty="0">
              <a:solidFill>
                <a:prstClr val="black"/>
              </a:solidFill>
            </a:endParaRPr>
          </a:p>
        </p:txBody>
      </p:sp>
      <p:pic>
        <p:nvPicPr>
          <p:cNvPr id="12" name="Picture 11"/>
          <p:cNvPicPr>
            <a:picLocks noChangeAspect="1"/>
          </p:cNvPicPr>
          <p:nvPr/>
        </p:nvPicPr>
        <p:blipFill>
          <a:blip r:embed="rId2"/>
          <a:stretch>
            <a:fillRect/>
          </a:stretch>
        </p:blipFill>
        <p:spPr>
          <a:xfrm>
            <a:off x="4037479" y="4397809"/>
            <a:ext cx="4267570" cy="756957"/>
          </a:xfrm>
          <a:prstGeom prst="rect">
            <a:avLst/>
          </a:prstGeom>
        </p:spPr>
      </p:pic>
      <p:pic>
        <p:nvPicPr>
          <p:cNvPr id="13" name="Picture 12"/>
          <p:cNvPicPr>
            <a:picLocks noChangeAspect="1"/>
          </p:cNvPicPr>
          <p:nvPr/>
        </p:nvPicPr>
        <p:blipFill>
          <a:blip r:embed="rId3"/>
          <a:stretch>
            <a:fillRect/>
          </a:stretch>
        </p:blipFill>
        <p:spPr>
          <a:xfrm>
            <a:off x="3493409" y="5239331"/>
            <a:ext cx="5328366" cy="787878"/>
          </a:xfrm>
          <a:prstGeom prst="rect">
            <a:avLst/>
          </a:prstGeom>
        </p:spPr>
      </p:pic>
      <p:sp>
        <p:nvSpPr>
          <p:cNvPr id="14" name="Rectangle 13"/>
          <p:cNvSpPr/>
          <p:nvPr/>
        </p:nvSpPr>
        <p:spPr>
          <a:xfrm>
            <a:off x="280737" y="3938325"/>
            <a:ext cx="8299268" cy="369332"/>
          </a:xfrm>
          <a:prstGeom prst="rect">
            <a:avLst/>
          </a:prstGeom>
        </p:spPr>
        <p:txBody>
          <a:bodyPr wrap="square">
            <a:spAutoFit/>
          </a:bodyPr>
          <a:lstStyle/>
          <a:p>
            <a:r>
              <a:rPr lang="en-GB" b="1" u="sng" dirty="0">
                <a:solidFill>
                  <a:prstClr val="black"/>
                </a:solidFill>
              </a:rPr>
              <a:t>AGENCY SPECIFIC LAW ENFORCEMENT </a:t>
            </a:r>
            <a:r>
              <a:rPr lang="en-GB" b="1" u="sng" dirty="0" smtClean="0">
                <a:solidFill>
                  <a:prstClr val="black"/>
                </a:solidFill>
              </a:rPr>
              <a:t>ACTIVITIES </a:t>
            </a:r>
            <a:r>
              <a:rPr lang="en-GB" b="1" u="sng" dirty="0">
                <a:solidFill>
                  <a:prstClr val="black"/>
                </a:solidFill>
              </a:rPr>
              <a:t>(MCS PATROLS, RANGER PATROLS)</a:t>
            </a:r>
          </a:p>
        </p:txBody>
      </p:sp>
      <p:sp>
        <p:nvSpPr>
          <p:cNvPr id="15" name="TextBox 14"/>
          <p:cNvSpPr txBox="1"/>
          <p:nvPr/>
        </p:nvSpPr>
        <p:spPr>
          <a:xfrm>
            <a:off x="5058177" y="4522059"/>
            <a:ext cx="2503634" cy="461665"/>
          </a:xfrm>
          <a:prstGeom prst="rect">
            <a:avLst/>
          </a:prstGeom>
          <a:noFill/>
        </p:spPr>
        <p:txBody>
          <a:bodyPr wrap="none" rtlCol="0">
            <a:spAutoFit/>
          </a:bodyPr>
          <a:lstStyle/>
          <a:p>
            <a:pPr algn="ctr"/>
            <a:r>
              <a:rPr lang="en-US" sz="1200" b="1" dirty="0" smtClean="0">
                <a:solidFill>
                  <a:prstClr val="black"/>
                </a:solidFill>
              </a:rPr>
              <a:t>Level 2</a:t>
            </a:r>
          </a:p>
          <a:p>
            <a:r>
              <a:rPr lang="en-US" sz="1200" b="1" dirty="0" smtClean="0">
                <a:solidFill>
                  <a:prstClr val="black"/>
                </a:solidFill>
              </a:rPr>
              <a:t>Local Dealers/traders and smugglers</a:t>
            </a:r>
            <a:endParaRPr lang="en-GB" sz="1200" b="1" dirty="0">
              <a:solidFill>
                <a:prstClr val="black"/>
              </a:solidFill>
            </a:endParaRPr>
          </a:p>
        </p:txBody>
      </p:sp>
      <p:sp>
        <p:nvSpPr>
          <p:cNvPr id="16" name="TextBox 15"/>
          <p:cNvSpPr txBox="1"/>
          <p:nvPr/>
        </p:nvSpPr>
        <p:spPr>
          <a:xfrm>
            <a:off x="5035671" y="5402438"/>
            <a:ext cx="2548646" cy="461665"/>
          </a:xfrm>
          <a:prstGeom prst="rect">
            <a:avLst/>
          </a:prstGeom>
          <a:noFill/>
        </p:spPr>
        <p:txBody>
          <a:bodyPr wrap="none" rtlCol="0">
            <a:spAutoFit/>
          </a:bodyPr>
          <a:lstStyle/>
          <a:p>
            <a:pPr algn="ctr"/>
            <a:r>
              <a:rPr lang="en-US" sz="1200" b="1" dirty="0" smtClean="0">
                <a:solidFill>
                  <a:prstClr val="black"/>
                </a:solidFill>
              </a:rPr>
              <a:t>Level 1</a:t>
            </a:r>
          </a:p>
          <a:p>
            <a:r>
              <a:rPr lang="en-US" sz="1200" b="1" dirty="0" smtClean="0">
                <a:solidFill>
                  <a:prstClr val="black"/>
                </a:solidFill>
              </a:rPr>
              <a:t>Foot soldiers/poachers/illegal fishers</a:t>
            </a:r>
            <a:endParaRPr lang="en-GB" sz="1200" b="1" dirty="0">
              <a:solidFill>
                <a:prstClr val="black"/>
              </a:solidFill>
            </a:endParaRPr>
          </a:p>
        </p:txBody>
      </p:sp>
      <p:sp>
        <p:nvSpPr>
          <p:cNvPr id="3" name="Rectangle 2"/>
          <p:cNvSpPr/>
          <p:nvPr/>
        </p:nvSpPr>
        <p:spPr>
          <a:xfrm>
            <a:off x="47053" y="4309070"/>
            <a:ext cx="3598758" cy="1754326"/>
          </a:xfrm>
          <a:prstGeom prst="rect">
            <a:avLst/>
          </a:prstGeom>
        </p:spPr>
        <p:txBody>
          <a:bodyPr wrap="square">
            <a:spAutoFit/>
          </a:bodyPr>
          <a:lstStyle/>
          <a:p>
            <a:pPr marL="342900" indent="-342900">
              <a:buAutoNum type="arabicPeriod"/>
            </a:pPr>
            <a:r>
              <a:rPr lang="en-GB" dirty="0" smtClean="0"/>
              <a:t>Visible </a:t>
            </a:r>
            <a:r>
              <a:rPr lang="en-GB" dirty="0"/>
              <a:t>policing, patrols, rangers </a:t>
            </a:r>
            <a:r>
              <a:rPr lang="en-GB" dirty="0" smtClean="0"/>
              <a:t>	must continue. </a:t>
            </a:r>
          </a:p>
          <a:p>
            <a:pPr marL="342900" indent="-342900">
              <a:buAutoNum type="arabicPeriod"/>
            </a:pPr>
            <a:r>
              <a:rPr lang="en-GB" dirty="0" smtClean="0"/>
              <a:t>Source </a:t>
            </a:r>
            <a:r>
              <a:rPr lang="en-GB" dirty="0"/>
              <a:t>of information for the </a:t>
            </a:r>
            <a:r>
              <a:rPr lang="en-GB" dirty="0" smtClean="0"/>
              <a:t>MATT. </a:t>
            </a:r>
          </a:p>
          <a:p>
            <a:pPr marL="342900" indent="-342900">
              <a:buAutoNum type="arabicPeriod"/>
            </a:pPr>
            <a:r>
              <a:rPr lang="en-GB" dirty="0" smtClean="0"/>
              <a:t>Link </a:t>
            </a:r>
            <a:r>
              <a:rPr lang="en-GB" dirty="0"/>
              <a:t>to what is happening on the ground</a:t>
            </a:r>
          </a:p>
        </p:txBody>
      </p:sp>
      <p:cxnSp>
        <p:nvCxnSpPr>
          <p:cNvPr id="18" name="Straight Connector 17"/>
          <p:cNvCxnSpPr/>
          <p:nvPr/>
        </p:nvCxnSpPr>
        <p:spPr>
          <a:xfrm flipH="1">
            <a:off x="606867" y="3938325"/>
            <a:ext cx="7135265" cy="0"/>
          </a:xfrm>
          <a:prstGeom prst="line">
            <a:avLst/>
          </a:prstGeom>
          <a:ln w="38100" cmpd="sng">
            <a:solidFill>
              <a:srgbClr val="FF0000"/>
            </a:solidFill>
          </a:ln>
        </p:spPr>
        <p:style>
          <a:lnRef idx="2">
            <a:schemeClr val="accent1"/>
          </a:lnRef>
          <a:fillRef idx="0">
            <a:schemeClr val="accent1"/>
          </a:fillRef>
          <a:effectRef idx="1">
            <a:schemeClr val="accent1"/>
          </a:effectRef>
          <a:fontRef idx="minor">
            <a:schemeClr val="tx1"/>
          </a:fontRef>
        </p:style>
      </p:cxnSp>
      <p:grpSp>
        <p:nvGrpSpPr>
          <p:cNvPr id="19" name="Group 18"/>
          <p:cNvGrpSpPr/>
          <p:nvPr/>
        </p:nvGrpSpPr>
        <p:grpSpPr>
          <a:xfrm>
            <a:off x="4600397" y="3303925"/>
            <a:ext cx="3141735" cy="584977"/>
            <a:chOff x="30050" y="2001856"/>
            <a:chExt cx="3141735" cy="998515"/>
          </a:xfrm>
          <a:scene3d>
            <a:camera prst="orthographicFront"/>
            <a:lightRig rig="chilly" dir="t"/>
          </a:scene3d>
        </p:grpSpPr>
        <p:sp>
          <p:nvSpPr>
            <p:cNvPr id="20" name="Trapezoid 19"/>
            <p:cNvSpPr/>
            <p:nvPr/>
          </p:nvSpPr>
          <p:spPr>
            <a:xfrm>
              <a:off x="30050" y="2018647"/>
              <a:ext cx="3141735" cy="981724"/>
            </a:xfrm>
            <a:prstGeom prst="trapezoid">
              <a:avLst>
                <a:gd name="adj" fmla="val 53337"/>
              </a:avLst>
            </a:prstGeom>
            <a:sp3d prstMaterial="translucentPowder">
              <a:bevelT w="127000" h="25400" prst="softRound"/>
            </a:sp3d>
          </p:spPr>
          <p:style>
            <a:lnRef idx="0">
              <a:schemeClr val="lt1">
                <a:hueOff val="0"/>
                <a:satOff val="0"/>
                <a:lumOff val="0"/>
                <a:alphaOff val="0"/>
              </a:schemeClr>
            </a:lnRef>
            <a:fillRef idx="1">
              <a:schemeClr val="accent1">
                <a:shade val="50000"/>
                <a:hueOff val="240958"/>
                <a:satOff val="-5040"/>
                <a:lumOff val="28042"/>
                <a:alphaOff val="0"/>
              </a:schemeClr>
            </a:fillRef>
            <a:effectRef idx="0">
              <a:schemeClr val="accent1">
                <a:shade val="50000"/>
                <a:hueOff val="240958"/>
                <a:satOff val="-5040"/>
                <a:lumOff val="28042"/>
                <a:alphaOff val="0"/>
              </a:schemeClr>
            </a:effectRef>
            <a:fontRef idx="minor">
              <a:schemeClr val="lt1"/>
            </a:fontRef>
          </p:style>
        </p:sp>
        <p:sp>
          <p:nvSpPr>
            <p:cNvPr id="21" name="Trapezoid 4"/>
            <p:cNvSpPr/>
            <p:nvPr/>
          </p:nvSpPr>
          <p:spPr>
            <a:xfrm>
              <a:off x="549803" y="2001856"/>
              <a:ext cx="2042127" cy="981724"/>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latin typeface="+mn-lt"/>
                  <a:cs typeface="Constantia"/>
                </a:rPr>
                <a:t>LEVEL</a:t>
              </a:r>
              <a:r>
                <a:rPr lang="en-US" sz="1400" b="1" kern="1200" baseline="0" dirty="0" smtClean="0">
                  <a:solidFill>
                    <a:schemeClr val="tx1"/>
                  </a:solidFill>
                  <a:latin typeface="+mn-lt"/>
                  <a:cs typeface="Constantia"/>
                </a:rPr>
                <a:t> 3</a:t>
              </a:r>
            </a:p>
            <a:p>
              <a:pPr lvl="0" algn="ctr" defTabSz="622300">
                <a:lnSpc>
                  <a:spcPct val="90000"/>
                </a:lnSpc>
                <a:spcBef>
                  <a:spcPct val="0"/>
                </a:spcBef>
                <a:spcAft>
                  <a:spcPct val="35000"/>
                </a:spcAft>
              </a:pPr>
              <a:endParaRPr lang="en-US" sz="1400" b="1" kern="1200" dirty="0">
                <a:latin typeface="+mn-lt"/>
                <a:cs typeface="Constantia"/>
              </a:endParaRPr>
            </a:p>
          </p:txBody>
        </p:sp>
      </p:grpSp>
      <p:grpSp>
        <p:nvGrpSpPr>
          <p:cNvPr id="22" name="Group 21"/>
          <p:cNvGrpSpPr/>
          <p:nvPr/>
        </p:nvGrpSpPr>
        <p:grpSpPr>
          <a:xfrm>
            <a:off x="4885509" y="2717074"/>
            <a:ext cx="2551611" cy="575051"/>
            <a:chOff x="523622" y="981724"/>
            <a:chExt cx="2094489" cy="981724"/>
          </a:xfrm>
          <a:scene3d>
            <a:camera prst="orthographicFront"/>
            <a:lightRig rig="chilly" dir="t"/>
          </a:scene3d>
        </p:grpSpPr>
        <p:sp>
          <p:nvSpPr>
            <p:cNvPr id="23" name="Trapezoid 22"/>
            <p:cNvSpPr/>
            <p:nvPr/>
          </p:nvSpPr>
          <p:spPr>
            <a:xfrm>
              <a:off x="523622" y="981724"/>
              <a:ext cx="2094489" cy="981724"/>
            </a:xfrm>
            <a:prstGeom prst="trapezoid">
              <a:avLst>
                <a:gd name="adj" fmla="val 53337"/>
              </a:avLst>
            </a:prstGeom>
            <a:sp3d prstMaterial="translucentPowder">
              <a:bevelT w="127000" h="25400" prst="softRound"/>
            </a:sp3d>
          </p:spPr>
          <p:style>
            <a:lnRef idx="0">
              <a:schemeClr val="lt1">
                <a:hueOff val="0"/>
                <a:satOff val="0"/>
                <a:lumOff val="0"/>
                <a:alphaOff val="0"/>
              </a:schemeClr>
            </a:lnRef>
            <a:fillRef idx="1">
              <a:schemeClr val="accent1">
                <a:shade val="50000"/>
                <a:hueOff val="240958"/>
                <a:satOff val="-5040"/>
                <a:lumOff val="28042"/>
                <a:alphaOff val="0"/>
              </a:schemeClr>
            </a:fillRef>
            <a:effectRef idx="0">
              <a:schemeClr val="accent1">
                <a:shade val="50000"/>
                <a:hueOff val="240958"/>
                <a:satOff val="-5040"/>
                <a:lumOff val="28042"/>
                <a:alphaOff val="0"/>
              </a:schemeClr>
            </a:effectRef>
            <a:fontRef idx="minor">
              <a:schemeClr val="lt1"/>
            </a:fontRef>
          </p:style>
        </p:sp>
        <p:sp>
          <p:nvSpPr>
            <p:cNvPr id="24" name="Trapezoid 4"/>
            <p:cNvSpPr/>
            <p:nvPr/>
          </p:nvSpPr>
          <p:spPr>
            <a:xfrm>
              <a:off x="890158" y="981724"/>
              <a:ext cx="1361418" cy="981724"/>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latin typeface="+mn-lt"/>
                  <a:cs typeface="Constantia"/>
                </a:rPr>
                <a:t>LEVEL 4</a:t>
              </a:r>
            </a:p>
          </p:txBody>
        </p:sp>
      </p:grpSp>
      <p:grpSp>
        <p:nvGrpSpPr>
          <p:cNvPr id="25" name="Group 24"/>
          <p:cNvGrpSpPr/>
          <p:nvPr/>
        </p:nvGrpSpPr>
        <p:grpSpPr>
          <a:xfrm>
            <a:off x="5190309" y="1753430"/>
            <a:ext cx="2116181" cy="983265"/>
            <a:chOff x="1047245" y="0"/>
            <a:chExt cx="1134514" cy="981724"/>
          </a:xfrm>
          <a:scene3d>
            <a:camera prst="orthographicFront"/>
            <a:lightRig rig="chilly" dir="t"/>
          </a:scene3d>
        </p:grpSpPr>
        <p:sp>
          <p:nvSpPr>
            <p:cNvPr id="26" name="Trapezoid 25"/>
            <p:cNvSpPr/>
            <p:nvPr/>
          </p:nvSpPr>
          <p:spPr>
            <a:xfrm>
              <a:off x="1047245" y="0"/>
              <a:ext cx="1047244" cy="981724"/>
            </a:xfrm>
            <a:prstGeom prst="trapezoid">
              <a:avLst>
                <a:gd name="adj" fmla="val 53337"/>
              </a:avLst>
            </a:prstGeom>
            <a:sp3d prstMaterial="translucentPowder">
              <a:bevelT w="127000" h="25400" prst="softRound"/>
            </a:sp3d>
          </p:spPr>
          <p:style>
            <a:lnRef idx="0">
              <a:schemeClr val="lt1">
                <a:hueOff val="0"/>
                <a:satOff val="0"/>
                <a:lumOff val="0"/>
                <a:alphaOff val="0"/>
              </a:schemeClr>
            </a:lnRef>
            <a:fillRef idx="1">
              <a:schemeClr val="accent1">
                <a:shade val="50000"/>
                <a:hueOff val="0"/>
                <a:satOff val="0"/>
                <a:lumOff val="0"/>
                <a:alphaOff val="0"/>
              </a:schemeClr>
            </a:fillRef>
            <a:effectRef idx="0">
              <a:schemeClr val="accent1">
                <a:shade val="50000"/>
                <a:hueOff val="0"/>
                <a:satOff val="0"/>
                <a:lumOff val="0"/>
                <a:alphaOff val="0"/>
              </a:schemeClr>
            </a:effectRef>
            <a:fontRef idx="minor">
              <a:schemeClr val="lt1"/>
            </a:fontRef>
          </p:style>
        </p:sp>
        <p:sp>
          <p:nvSpPr>
            <p:cNvPr id="27" name="Trapezoid 4"/>
            <p:cNvSpPr/>
            <p:nvPr/>
          </p:nvSpPr>
          <p:spPr>
            <a:xfrm>
              <a:off x="1047245" y="188237"/>
              <a:ext cx="1134514" cy="79348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endParaRPr lang="en-US" sz="1400" b="1" kern="1200" dirty="0" smtClean="0">
                <a:latin typeface="+mn-lt"/>
                <a:cs typeface="Constantia"/>
              </a:endParaRPr>
            </a:p>
            <a:p>
              <a:pPr lvl="0" algn="ctr" defTabSz="622300">
                <a:lnSpc>
                  <a:spcPct val="90000"/>
                </a:lnSpc>
                <a:spcBef>
                  <a:spcPct val="0"/>
                </a:spcBef>
                <a:spcAft>
                  <a:spcPct val="35000"/>
                </a:spcAft>
              </a:pPr>
              <a:r>
                <a:rPr lang="en-US" sz="1400" b="1" kern="1200" dirty="0" smtClean="0">
                  <a:solidFill>
                    <a:schemeClr val="tx1"/>
                  </a:solidFill>
                  <a:latin typeface="+mn-lt"/>
                  <a:cs typeface="Constantia"/>
                </a:rPr>
                <a:t>LEVEL</a:t>
              </a:r>
              <a:r>
                <a:rPr lang="en-US" sz="1400" b="1" kern="1200" baseline="0" dirty="0" smtClean="0">
                  <a:solidFill>
                    <a:schemeClr val="tx1"/>
                  </a:solidFill>
                  <a:latin typeface="+mn-lt"/>
                  <a:cs typeface="Constantia"/>
                </a:rPr>
                <a:t> 5</a:t>
              </a:r>
              <a:endParaRPr lang="en-US" sz="1400" b="1" kern="1200" dirty="0">
                <a:solidFill>
                  <a:schemeClr val="tx1"/>
                </a:solidFill>
                <a:latin typeface="+mn-lt"/>
                <a:cs typeface="Constantia"/>
              </a:endParaRPr>
            </a:p>
          </p:txBody>
        </p:sp>
      </p:grpSp>
      <p:cxnSp>
        <p:nvCxnSpPr>
          <p:cNvPr id="28" name="Straight Connector 27"/>
          <p:cNvCxnSpPr/>
          <p:nvPr/>
        </p:nvCxnSpPr>
        <p:spPr>
          <a:xfrm flipH="1">
            <a:off x="606867" y="1674987"/>
            <a:ext cx="6068685" cy="0"/>
          </a:xfrm>
          <a:prstGeom prst="line">
            <a:avLst/>
          </a:prstGeom>
          <a:ln w="38100" cmpd="sng">
            <a:solidFill>
              <a:srgbClr val="FF0000"/>
            </a:solidFill>
          </a:ln>
        </p:spPr>
        <p:style>
          <a:lnRef idx="2">
            <a:schemeClr val="accent1"/>
          </a:lnRef>
          <a:fillRef idx="0">
            <a:schemeClr val="accent1"/>
          </a:fillRef>
          <a:effectRef idx="1">
            <a:schemeClr val="accent1"/>
          </a:effectRef>
          <a:fontRef idx="minor">
            <a:schemeClr val="tx1"/>
          </a:fontRef>
        </p:style>
      </p:cxnSp>
      <p:grpSp>
        <p:nvGrpSpPr>
          <p:cNvPr id="29" name="Group 28"/>
          <p:cNvGrpSpPr/>
          <p:nvPr/>
        </p:nvGrpSpPr>
        <p:grpSpPr>
          <a:xfrm>
            <a:off x="2132757" y="2503295"/>
            <a:ext cx="601734" cy="483339"/>
            <a:chOff x="1714339" y="1057180"/>
            <a:chExt cx="803792" cy="803792"/>
          </a:xfrm>
        </p:grpSpPr>
        <p:sp>
          <p:nvSpPr>
            <p:cNvPr id="30" name="Oval 29"/>
            <p:cNvSpPr/>
            <p:nvPr/>
          </p:nvSpPr>
          <p:spPr>
            <a:xfrm>
              <a:off x="1714339" y="1057180"/>
              <a:ext cx="803792" cy="803792"/>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1" name="Oval 4"/>
            <p:cNvSpPr/>
            <p:nvPr/>
          </p:nvSpPr>
          <p:spPr>
            <a:xfrm>
              <a:off x="1832052" y="1174893"/>
              <a:ext cx="568366" cy="568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200" b="1" kern="1200" dirty="0" smtClean="0">
                  <a:solidFill>
                    <a:schemeClr val="tx1"/>
                  </a:solidFill>
                </a:rPr>
                <a:t>MATT</a:t>
              </a:r>
              <a:endParaRPr lang="en-US" sz="1200" b="1" kern="1200" dirty="0">
                <a:solidFill>
                  <a:schemeClr val="tx1"/>
                </a:solidFill>
              </a:endParaRPr>
            </a:p>
          </p:txBody>
        </p:sp>
      </p:grpSp>
      <p:grpSp>
        <p:nvGrpSpPr>
          <p:cNvPr id="32" name="Group 31"/>
          <p:cNvGrpSpPr/>
          <p:nvPr/>
        </p:nvGrpSpPr>
        <p:grpSpPr>
          <a:xfrm>
            <a:off x="2132757" y="1713245"/>
            <a:ext cx="582871" cy="550295"/>
            <a:chOff x="1714339" y="10499"/>
            <a:chExt cx="803792" cy="803792"/>
          </a:xfrm>
        </p:grpSpPr>
        <p:sp>
          <p:nvSpPr>
            <p:cNvPr id="33" name="Oval 32"/>
            <p:cNvSpPr/>
            <p:nvPr/>
          </p:nvSpPr>
          <p:spPr>
            <a:xfrm>
              <a:off x="1714339" y="10499"/>
              <a:ext cx="803792" cy="803792"/>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4" name="Oval 4"/>
            <p:cNvSpPr/>
            <p:nvPr/>
          </p:nvSpPr>
          <p:spPr>
            <a:xfrm>
              <a:off x="1832052" y="128212"/>
              <a:ext cx="568366" cy="568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800" b="1" kern="1200" dirty="0" smtClean="0">
                  <a:solidFill>
                    <a:schemeClr val="tx1"/>
                  </a:solidFill>
                </a:rPr>
                <a:t>WILDLIFE CRIME</a:t>
              </a:r>
              <a:endParaRPr lang="en-US" sz="800" b="1" kern="1200" dirty="0">
                <a:solidFill>
                  <a:schemeClr val="tx1"/>
                </a:solidFill>
              </a:endParaRPr>
            </a:p>
          </p:txBody>
        </p:sp>
      </p:grpSp>
      <p:grpSp>
        <p:nvGrpSpPr>
          <p:cNvPr id="35" name="Group 34"/>
          <p:cNvGrpSpPr/>
          <p:nvPr/>
        </p:nvGrpSpPr>
        <p:grpSpPr>
          <a:xfrm>
            <a:off x="2442007" y="2122847"/>
            <a:ext cx="204362" cy="386881"/>
            <a:chOff x="2099143" y="814292"/>
            <a:chExt cx="34183" cy="242888"/>
          </a:xfrm>
        </p:grpSpPr>
        <p:sp>
          <p:nvSpPr>
            <p:cNvPr id="36" name="Straight Connector 3"/>
            <p:cNvSpPr/>
            <p:nvPr/>
          </p:nvSpPr>
          <p:spPr>
            <a:xfrm rot="16200000">
              <a:off x="1994791" y="918644"/>
              <a:ext cx="242888" cy="34183"/>
            </a:xfrm>
            <a:custGeom>
              <a:avLst/>
              <a:gdLst/>
              <a:ahLst/>
              <a:cxnLst/>
              <a:rect l="0" t="0" r="0" b="0"/>
              <a:pathLst>
                <a:path>
                  <a:moveTo>
                    <a:pt x="0" y="17091"/>
                  </a:moveTo>
                  <a:lnTo>
                    <a:pt x="242888" y="1709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37" name="Straight Connector 4"/>
            <p:cNvSpPr/>
            <p:nvPr/>
          </p:nvSpPr>
          <p:spPr>
            <a:xfrm rot="16200000">
              <a:off x="2110163" y="929664"/>
              <a:ext cx="12144" cy="1214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p:txBody>
        </p:sp>
      </p:grpSp>
      <p:grpSp>
        <p:nvGrpSpPr>
          <p:cNvPr id="38" name="Group 37"/>
          <p:cNvGrpSpPr/>
          <p:nvPr/>
        </p:nvGrpSpPr>
        <p:grpSpPr>
          <a:xfrm>
            <a:off x="2424917" y="2970115"/>
            <a:ext cx="34183" cy="242888"/>
            <a:chOff x="2099143" y="814292"/>
            <a:chExt cx="34183" cy="242888"/>
          </a:xfrm>
        </p:grpSpPr>
        <p:sp>
          <p:nvSpPr>
            <p:cNvPr id="39" name="Straight Connector 3"/>
            <p:cNvSpPr/>
            <p:nvPr/>
          </p:nvSpPr>
          <p:spPr>
            <a:xfrm rot="16200000">
              <a:off x="1994791" y="918644"/>
              <a:ext cx="242888" cy="34183"/>
            </a:xfrm>
            <a:custGeom>
              <a:avLst/>
              <a:gdLst/>
              <a:ahLst/>
              <a:cxnLst/>
              <a:rect l="0" t="0" r="0" b="0"/>
              <a:pathLst>
                <a:path>
                  <a:moveTo>
                    <a:pt x="0" y="17091"/>
                  </a:moveTo>
                  <a:lnTo>
                    <a:pt x="242888" y="1709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40" name="Straight Connector 4"/>
            <p:cNvSpPr/>
            <p:nvPr/>
          </p:nvSpPr>
          <p:spPr>
            <a:xfrm rot="16200000">
              <a:off x="2110163" y="929664"/>
              <a:ext cx="12144" cy="1214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p:txBody>
        </p:sp>
      </p:grpSp>
      <p:grpSp>
        <p:nvGrpSpPr>
          <p:cNvPr id="41" name="Group 40"/>
          <p:cNvGrpSpPr/>
          <p:nvPr/>
        </p:nvGrpSpPr>
        <p:grpSpPr>
          <a:xfrm>
            <a:off x="2715628" y="2725022"/>
            <a:ext cx="242888" cy="34183"/>
            <a:chOff x="2518132" y="1441985"/>
            <a:chExt cx="242888" cy="34183"/>
          </a:xfrm>
        </p:grpSpPr>
        <p:sp>
          <p:nvSpPr>
            <p:cNvPr id="42" name="Straight Connector 3"/>
            <p:cNvSpPr/>
            <p:nvPr/>
          </p:nvSpPr>
          <p:spPr>
            <a:xfrm>
              <a:off x="2518132" y="1441985"/>
              <a:ext cx="242888" cy="34183"/>
            </a:xfrm>
            <a:custGeom>
              <a:avLst/>
              <a:gdLst/>
              <a:ahLst/>
              <a:cxnLst/>
              <a:rect l="0" t="0" r="0" b="0"/>
              <a:pathLst>
                <a:path>
                  <a:moveTo>
                    <a:pt x="0" y="17091"/>
                  </a:moveTo>
                  <a:lnTo>
                    <a:pt x="242888" y="1709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43" name="Straight Connector 4"/>
            <p:cNvSpPr/>
            <p:nvPr/>
          </p:nvSpPr>
          <p:spPr>
            <a:xfrm>
              <a:off x="2633504" y="1453004"/>
              <a:ext cx="12144" cy="1214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p:txBody>
        </p:sp>
      </p:grpSp>
      <p:grpSp>
        <p:nvGrpSpPr>
          <p:cNvPr id="44" name="Group 43"/>
          <p:cNvGrpSpPr/>
          <p:nvPr/>
        </p:nvGrpSpPr>
        <p:grpSpPr>
          <a:xfrm>
            <a:off x="1925673" y="2731093"/>
            <a:ext cx="242888" cy="34183"/>
            <a:chOff x="2518132" y="1441985"/>
            <a:chExt cx="242888" cy="34183"/>
          </a:xfrm>
        </p:grpSpPr>
        <p:sp>
          <p:nvSpPr>
            <p:cNvPr id="45" name="Straight Connector 3"/>
            <p:cNvSpPr/>
            <p:nvPr/>
          </p:nvSpPr>
          <p:spPr>
            <a:xfrm>
              <a:off x="2518132" y="1441985"/>
              <a:ext cx="242888" cy="34183"/>
            </a:xfrm>
            <a:custGeom>
              <a:avLst/>
              <a:gdLst/>
              <a:ahLst/>
              <a:cxnLst/>
              <a:rect l="0" t="0" r="0" b="0"/>
              <a:pathLst>
                <a:path>
                  <a:moveTo>
                    <a:pt x="0" y="17091"/>
                  </a:moveTo>
                  <a:lnTo>
                    <a:pt x="242888" y="1709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46" name="Straight Connector 4"/>
            <p:cNvSpPr/>
            <p:nvPr/>
          </p:nvSpPr>
          <p:spPr>
            <a:xfrm>
              <a:off x="2633504" y="1453004"/>
              <a:ext cx="12144" cy="1214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p:txBody>
        </p:sp>
      </p:grpSp>
      <p:grpSp>
        <p:nvGrpSpPr>
          <p:cNvPr id="47" name="Group 46"/>
          <p:cNvGrpSpPr/>
          <p:nvPr/>
        </p:nvGrpSpPr>
        <p:grpSpPr>
          <a:xfrm>
            <a:off x="2968328" y="2433224"/>
            <a:ext cx="578267" cy="553410"/>
            <a:chOff x="2761020" y="1057180"/>
            <a:chExt cx="803792" cy="803792"/>
          </a:xfrm>
        </p:grpSpPr>
        <p:sp>
          <p:nvSpPr>
            <p:cNvPr id="48" name="Oval 47"/>
            <p:cNvSpPr/>
            <p:nvPr/>
          </p:nvSpPr>
          <p:spPr>
            <a:xfrm>
              <a:off x="2761020" y="1057180"/>
              <a:ext cx="803792" cy="803792"/>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49" name="Oval 4"/>
            <p:cNvSpPr/>
            <p:nvPr/>
          </p:nvSpPr>
          <p:spPr>
            <a:xfrm>
              <a:off x="2878733" y="1174893"/>
              <a:ext cx="568366" cy="568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900" b="1" kern="1200" dirty="0" smtClean="0">
                  <a:solidFill>
                    <a:schemeClr val="tx1"/>
                  </a:solidFill>
                </a:rPr>
                <a:t>TIMBER</a:t>
              </a:r>
            </a:p>
          </p:txBody>
        </p:sp>
      </p:grpSp>
      <p:grpSp>
        <p:nvGrpSpPr>
          <p:cNvPr id="50" name="Group 49"/>
          <p:cNvGrpSpPr/>
          <p:nvPr/>
        </p:nvGrpSpPr>
        <p:grpSpPr>
          <a:xfrm>
            <a:off x="2116861" y="3228063"/>
            <a:ext cx="662439" cy="541890"/>
            <a:chOff x="1714339" y="2103861"/>
            <a:chExt cx="803792" cy="803792"/>
          </a:xfrm>
        </p:grpSpPr>
        <p:sp>
          <p:nvSpPr>
            <p:cNvPr id="51" name="Oval 50"/>
            <p:cNvSpPr/>
            <p:nvPr/>
          </p:nvSpPr>
          <p:spPr>
            <a:xfrm>
              <a:off x="1714339" y="2103861"/>
              <a:ext cx="803792" cy="803792"/>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52" name="Oval 4"/>
            <p:cNvSpPr/>
            <p:nvPr/>
          </p:nvSpPr>
          <p:spPr>
            <a:xfrm>
              <a:off x="1832052" y="2221574"/>
              <a:ext cx="568366" cy="568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800" b="1" kern="1200" dirty="0" smtClean="0">
                  <a:solidFill>
                    <a:schemeClr val="tx1"/>
                  </a:solidFill>
                </a:rPr>
                <a:t>FISHERIES CRIME</a:t>
              </a:r>
              <a:endParaRPr lang="en-US" sz="800" b="1" kern="1200" dirty="0">
                <a:solidFill>
                  <a:schemeClr val="tx1"/>
                </a:solidFill>
              </a:endParaRPr>
            </a:p>
          </p:txBody>
        </p:sp>
      </p:grpSp>
      <p:grpSp>
        <p:nvGrpSpPr>
          <p:cNvPr id="53" name="Group 52"/>
          <p:cNvGrpSpPr/>
          <p:nvPr/>
        </p:nvGrpSpPr>
        <p:grpSpPr>
          <a:xfrm>
            <a:off x="1324613" y="2455268"/>
            <a:ext cx="644633" cy="585834"/>
            <a:chOff x="667658" y="1057180"/>
            <a:chExt cx="803792" cy="803792"/>
          </a:xfrm>
        </p:grpSpPr>
        <p:sp>
          <p:nvSpPr>
            <p:cNvPr id="54" name="Oval 53"/>
            <p:cNvSpPr/>
            <p:nvPr/>
          </p:nvSpPr>
          <p:spPr>
            <a:xfrm>
              <a:off x="667658" y="1057180"/>
              <a:ext cx="803792" cy="803792"/>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55" name="Oval 4"/>
            <p:cNvSpPr/>
            <p:nvPr/>
          </p:nvSpPr>
          <p:spPr>
            <a:xfrm>
              <a:off x="785371" y="1174893"/>
              <a:ext cx="568366" cy="568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800" b="1" kern="1200" dirty="0" smtClean="0">
                  <a:solidFill>
                    <a:schemeClr val="tx1"/>
                  </a:solidFill>
                </a:rPr>
                <a:t>ILLEGAL MINING</a:t>
              </a:r>
              <a:endParaRPr lang="en-US" sz="800" b="1" kern="1200" dirty="0">
                <a:solidFill>
                  <a:schemeClr val="tx1"/>
                </a:solidFill>
              </a:endParaRPr>
            </a:p>
          </p:txBody>
        </p:sp>
      </p:grpSp>
      <p:cxnSp>
        <p:nvCxnSpPr>
          <p:cNvPr id="56" name="Straight Connector 55"/>
          <p:cNvCxnSpPr/>
          <p:nvPr/>
        </p:nvCxnSpPr>
        <p:spPr>
          <a:xfrm>
            <a:off x="5190309" y="2725067"/>
            <a:ext cx="3427127" cy="0"/>
          </a:xfrm>
          <a:prstGeom prst="line">
            <a:avLst/>
          </a:prstGeom>
          <a:ln>
            <a:solidFill>
              <a:srgbClr val="000090"/>
            </a:solidFill>
          </a:ln>
        </p:spPr>
        <p:style>
          <a:lnRef idx="2">
            <a:schemeClr val="accent1"/>
          </a:lnRef>
          <a:fillRef idx="0">
            <a:schemeClr val="accent1"/>
          </a:fillRef>
          <a:effectRef idx="1">
            <a:schemeClr val="accent1"/>
          </a:effectRef>
          <a:fontRef idx="minor">
            <a:schemeClr val="tx1"/>
          </a:fontRef>
        </p:style>
      </p:cxnSp>
      <p:cxnSp>
        <p:nvCxnSpPr>
          <p:cNvPr id="57" name="Straight Connector 56"/>
          <p:cNvCxnSpPr/>
          <p:nvPr/>
        </p:nvCxnSpPr>
        <p:spPr>
          <a:xfrm>
            <a:off x="4916058" y="3291409"/>
            <a:ext cx="3663947" cy="16012"/>
          </a:xfrm>
          <a:prstGeom prst="line">
            <a:avLst/>
          </a:prstGeom>
          <a:ln>
            <a:solidFill>
              <a:srgbClr val="00009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7682030" y="3475189"/>
            <a:ext cx="1401346" cy="261610"/>
          </a:xfrm>
          <a:prstGeom prst="rect">
            <a:avLst/>
          </a:prstGeom>
        </p:spPr>
        <p:txBody>
          <a:bodyPr wrap="none">
            <a:spAutoFit/>
          </a:bodyPr>
          <a:lstStyle/>
          <a:p>
            <a:pPr lvl="0"/>
            <a:r>
              <a:rPr lang="en-US" sz="1100" b="1" dirty="0">
                <a:solidFill>
                  <a:prstClr val="black"/>
                </a:solidFill>
              </a:rPr>
              <a:t>Mid-level facilitators</a:t>
            </a:r>
          </a:p>
        </p:txBody>
      </p:sp>
      <p:sp>
        <p:nvSpPr>
          <p:cNvPr id="11" name="Rectangle 10"/>
          <p:cNvSpPr/>
          <p:nvPr/>
        </p:nvSpPr>
        <p:spPr>
          <a:xfrm>
            <a:off x="7236823" y="2813777"/>
            <a:ext cx="1846553" cy="430887"/>
          </a:xfrm>
          <a:prstGeom prst="rect">
            <a:avLst/>
          </a:prstGeom>
        </p:spPr>
        <p:txBody>
          <a:bodyPr wrap="square">
            <a:spAutoFit/>
          </a:bodyPr>
          <a:lstStyle/>
          <a:p>
            <a:pPr lvl="0" algn="ctr"/>
            <a:r>
              <a:rPr lang="en-US" sz="1100" b="1" dirty="0">
                <a:solidFill>
                  <a:prstClr val="black"/>
                </a:solidFill>
              </a:rPr>
              <a:t>Highest level of in-country organized syndication</a:t>
            </a:r>
          </a:p>
        </p:txBody>
      </p:sp>
      <p:sp>
        <p:nvSpPr>
          <p:cNvPr id="58" name="Rectangle 57"/>
          <p:cNvSpPr/>
          <p:nvPr/>
        </p:nvSpPr>
        <p:spPr>
          <a:xfrm>
            <a:off x="6990588" y="1962164"/>
            <a:ext cx="1709275" cy="430887"/>
          </a:xfrm>
          <a:prstGeom prst="rect">
            <a:avLst/>
          </a:prstGeom>
        </p:spPr>
        <p:txBody>
          <a:bodyPr wrap="square">
            <a:spAutoFit/>
          </a:bodyPr>
          <a:lstStyle/>
          <a:p>
            <a:pPr algn="ctr"/>
            <a:r>
              <a:rPr lang="en-US" sz="1100" b="1" dirty="0">
                <a:solidFill>
                  <a:prstClr val="black"/>
                </a:solidFill>
              </a:rPr>
              <a:t>Organized Transnational criminal activities</a:t>
            </a:r>
            <a:endParaRPr lang="en-GB" sz="1100" dirty="0"/>
          </a:p>
        </p:txBody>
      </p:sp>
      <p:pic>
        <p:nvPicPr>
          <p:cNvPr id="59" name="Picture 58"/>
          <p:cNvPicPr>
            <a:picLocks noChangeAspect="1"/>
          </p:cNvPicPr>
          <p:nvPr/>
        </p:nvPicPr>
        <p:blipFill>
          <a:blip r:embed="rId4"/>
          <a:stretch>
            <a:fillRect/>
          </a:stretch>
        </p:blipFill>
        <p:spPr>
          <a:xfrm>
            <a:off x="139550" y="82430"/>
            <a:ext cx="1716463" cy="1212789"/>
          </a:xfrm>
          <a:prstGeom prst="rect">
            <a:avLst/>
          </a:prstGeom>
        </p:spPr>
      </p:pic>
      <p:pic>
        <p:nvPicPr>
          <p:cNvPr id="60" name="Picture 59"/>
          <p:cNvPicPr>
            <a:picLocks noChangeAspect="1"/>
          </p:cNvPicPr>
          <p:nvPr/>
        </p:nvPicPr>
        <p:blipFill>
          <a:blip r:embed="rId5"/>
          <a:stretch>
            <a:fillRect/>
          </a:stretch>
        </p:blipFill>
        <p:spPr>
          <a:xfrm>
            <a:off x="3681165" y="-1"/>
            <a:ext cx="1831052" cy="1295219"/>
          </a:xfrm>
          <a:prstGeom prst="rect">
            <a:avLst/>
          </a:prstGeom>
        </p:spPr>
      </p:pic>
      <p:pic>
        <p:nvPicPr>
          <p:cNvPr id="61" name="Picture 6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Tree>
    <p:extLst>
      <p:ext uri="{BB962C8B-B14F-4D97-AF65-F5344CB8AC3E}">
        <p14:creationId xmlns:p14="http://schemas.microsoft.com/office/powerpoint/2010/main" val="16929989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662" y="1931627"/>
            <a:ext cx="8229600" cy="4525963"/>
          </a:xfrm>
        </p:spPr>
        <p:txBody>
          <a:bodyPr>
            <a:normAutofit/>
          </a:bodyPr>
          <a:lstStyle/>
          <a:p>
            <a:pPr>
              <a:buFont typeface="Wingdings" panose="05000000000000000000" pitchFamily="2" charset="2"/>
              <a:buChar char="Ø"/>
            </a:pPr>
            <a:r>
              <a:rPr lang="en-GB" sz="1800" dirty="0"/>
              <a:t>To get insights of environmental crime in Tanzania </a:t>
            </a:r>
          </a:p>
          <a:p>
            <a:pPr>
              <a:buFont typeface="Wingdings" panose="05000000000000000000" pitchFamily="2" charset="2"/>
              <a:buChar char="Ø"/>
            </a:pPr>
            <a:r>
              <a:rPr lang="en-GB" sz="1800" dirty="0"/>
              <a:t>To coordinate Government and Donor efforts in combating environmental crime</a:t>
            </a:r>
          </a:p>
          <a:p>
            <a:pPr>
              <a:buFont typeface="Wingdings" panose="05000000000000000000" pitchFamily="2" charset="2"/>
              <a:buChar char="Ø"/>
            </a:pPr>
            <a:r>
              <a:rPr lang="en-GB" sz="1800" dirty="0"/>
              <a:t>To coordinate collection of intelligence information</a:t>
            </a:r>
          </a:p>
          <a:p>
            <a:pPr>
              <a:buFont typeface="Wingdings" panose="05000000000000000000" pitchFamily="2" charset="2"/>
              <a:buChar char="Ø"/>
            </a:pPr>
            <a:r>
              <a:rPr lang="en-GB" sz="1800" dirty="0"/>
              <a:t>To strengthen institutional capacity at national and local level </a:t>
            </a:r>
          </a:p>
          <a:p>
            <a:pPr>
              <a:buFont typeface="Wingdings" panose="05000000000000000000" pitchFamily="2" charset="2"/>
              <a:buChar char="Ø"/>
            </a:pPr>
            <a:r>
              <a:rPr lang="en-GB" sz="1800" dirty="0"/>
              <a:t>To develop and coordinate operational plans to minimize environmental crime</a:t>
            </a:r>
          </a:p>
          <a:p>
            <a:pPr>
              <a:buFont typeface="Wingdings" panose="05000000000000000000" pitchFamily="2" charset="2"/>
              <a:buChar char="Ø"/>
            </a:pPr>
            <a:r>
              <a:rPr lang="en-GB" sz="1800" dirty="0"/>
              <a:t>To develop national environmental crime  data base</a:t>
            </a:r>
          </a:p>
          <a:p>
            <a:pPr>
              <a:buFont typeface="Wingdings" panose="05000000000000000000" pitchFamily="2" charset="2"/>
              <a:buChar char="Ø"/>
            </a:pPr>
            <a:r>
              <a:rPr lang="en-GB" sz="1800" dirty="0"/>
              <a:t>To coordinate and collaborate with national and international environmental crime Agencies</a:t>
            </a:r>
          </a:p>
          <a:p>
            <a:pPr>
              <a:buFont typeface="Wingdings" panose="05000000000000000000" pitchFamily="2" charset="2"/>
              <a:buChar char="Ø"/>
            </a:pPr>
            <a:r>
              <a:rPr lang="en-GB" sz="1800" dirty="0"/>
              <a:t>To investigate and prosecute cases related to organized environmental crime</a:t>
            </a:r>
          </a:p>
        </p:txBody>
      </p:sp>
      <p:sp>
        <p:nvSpPr>
          <p:cNvPr id="8" name="TextBox 7"/>
          <p:cNvSpPr txBox="1"/>
          <p:nvPr/>
        </p:nvSpPr>
        <p:spPr>
          <a:xfrm>
            <a:off x="413658" y="1285296"/>
            <a:ext cx="8438604" cy="646331"/>
          </a:xfrm>
          <a:prstGeom prst="rect">
            <a:avLst/>
          </a:prstGeom>
          <a:noFill/>
        </p:spPr>
        <p:txBody>
          <a:bodyPr wrap="square" rtlCol="0">
            <a:spAutoFit/>
          </a:bodyPr>
          <a:lstStyle/>
          <a:p>
            <a:pPr lvl="0" algn="ctr"/>
            <a:r>
              <a:rPr lang="en-US" b="1" dirty="0" smtClean="0">
                <a:solidFill>
                  <a:prstClr val="black"/>
                </a:solidFill>
              </a:rPr>
              <a:t>FUNCTIONS </a:t>
            </a:r>
            <a:r>
              <a:rPr lang="en-US" b="1" dirty="0">
                <a:solidFill>
                  <a:prstClr val="black"/>
                </a:solidFill>
              </a:rPr>
              <a:t>OF THE MATT</a:t>
            </a:r>
          </a:p>
          <a:p>
            <a:pPr lvl="0" algn="ctr"/>
            <a:endParaRPr lang="en-US" b="1" dirty="0">
              <a:solidFill>
                <a:prstClr val="black"/>
              </a:solidFill>
            </a:endParaRPr>
          </a:p>
        </p:txBody>
      </p:sp>
      <p:pic>
        <p:nvPicPr>
          <p:cNvPr id="2" name="Picture 1"/>
          <p:cNvPicPr>
            <a:picLocks noChangeAspect="1"/>
          </p:cNvPicPr>
          <p:nvPr/>
        </p:nvPicPr>
        <p:blipFill>
          <a:blip r:embed="rId2"/>
          <a:stretch>
            <a:fillRect/>
          </a:stretch>
        </p:blipFill>
        <p:spPr>
          <a:xfrm>
            <a:off x="2028" y="5049794"/>
            <a:ext cx="2938880" cy="1808205"/>
          </a:xfrm>
          <a:prstGeom prst="rect">
            <a:avLst/>
          </a:prstGeom>
        </p:spPr>
      </p:pic>
      <p:pic>
        <p:nvPicPr>
          <p:cNvPr id="4" name="Picture 3"/>
          <p:cNvPicPr>
            <a:picLocks noChangeAspect="1"/>
          </p:cNvPicPr>
          <p:nvPr/>
        </p:nvPicPr>
        <p:blipFill>
          <a:blip r:embed="rId3"/>
          <a:stretch>
            <a:fillRect/>
          </a:stretch>
        </p:blipFill>
        <p:spPr>
          <a:xfrm>
            <a:off x="2940908" y="5049794"/>
            <a:ext cx="2969280" cy="1808205"/>
          </a:xfrm>
          <a:prstGeom prst="rect">
            <a:avLst/>
          </a:prstGeom>
        </p:spPr>
      </p:pic>
      <p:pic>
        <p:nvPicPr>
          <p:cNvPr id="9" name="Picture 8"/>
          <p:cNvPicPr>
            <a:picLocks noChangeAspect="1"/>
          </p:cNvPicPr>
          <p:nvPr/>
        </p:nvPicPr>
        <p:blipFill>
          <a:blip r:embed="rId4"/>
          <a:stretch>
            <a:fillRect/>
          </a:stretch>
        </p:blipFill>
        <p:spPr>
          <a:xfrm>
            <a:off x="5910188" y="5049794"/>
            <a:ext cx="3233812" cy="1808205"/>
          </a:xfrm>
          <a:prstGeom prst="rect">
            <a:avLst/>
          </a:prstGeom>
        </p:spPr>
      </p:pic>
      <p:pic>
        <p:nvPicPr>
          <p:cNvPr id="10" name="Picture 9"/>
          <p:cNvPicPr>
            <a:picLocks noChangeAspect="1"/>
          </p:cNvPicPr>
          <p:nvPr/>
        </p:nvPicPr>
        <p:blipFill>
          <a:blip r:embed="rId5"/>
          <a:stretch>
            <a:fillRect/>
          </a:stretch>
        </p:blipFill>
        <p:spPr>
          <a:xfrm>
            <a:off x="139550" y="82430"/>
            <a:ext cx="1716463" cy="1212789"/>
          </a:xfrm>
          <a:prstGeom prst="rect">
            <a:avLst/>
          </a:prstGeom>
        </p:spPr>
      </p:pic>
      <p:pic>
        <p:nvPicPr>
          <p:cNvPr id="11" name="Picture 10"/>
          <p:cNvPicPr>
            <a:picLocks noChangeAspect="1"/>
          </p:cNvPicPr>
          <p:nvPr/>
        </p:nvPicPr>
        <p:blipFill>
          <a:blip r:embed="rId6"/>
          <a:stretch>
            <a:fillRect/>
          </a:stretch>
        </p:blipFill>
        <p:spPr>
          <a:xfrm>
            <a:off x="3681165" y="-1"/>
            <a:ext cx="1831052" cy="1295219"/>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Tree>
    <p:extLst>
      <p:ext uri="{BB962C8B-B14F-4D97-AF65-F5344CB8AC3E}">
        <p14:creationId xmlns:p14="http://schemas.microsoft.com/office/powerpoint/2010/main" val="9791838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662" y="1787560"/>
            <a:ext cx="8229600" cy="4525963"/>
          </a:xfrm>
        </p:spPr>
        <p:txBody>
          <a:bodyPr>
            <a:normAutofit/>
          </a:bodyPr>
          <a:lstStyle/>
          <a:p>
            <a:pPr algn="just">
              <a:buAutoNum type="arabicPeriod"/>
            </a:pPr>
            <a:r>
              <a:rPr lang="en-US" sz="1400" dirty="0" smtClean="0"/>
              <a:t>MATT members now educated Local Government members and communities as well as local Law Enforcement in villages along the Coast Line of Tanzania, on the inauguration of the MATT and the functions of the MATT.</a:t>
            </a:r>
          </a:p>
          <a:p>
            <a:pPr>
              <a:buAutoNum type="arabicPeriod"/>
            </a:pPr>
            <a:endParaRPr lang="en-GB" sz="1400" dirty="0" smtClean="0"/>
          </a:p>
          <a:p>
            <a:pPr algn="just">
              <a:buAutoNum type="arabicPeriod"/>
            </a:pPr>
            <a:r>
              <a:rPr lang="en-GB" sz="1400" dirty="0" smtClean="0"/>
              <a:t>Short </a:t>
            </a:r>
            <a:r>
              <a:rPr lang="en-GB" sz="1400" dirty="0"/>
              <a:t>training </a:t>
            </a:r>
            <a:r>
              <a:rPr lang="en-GB" sz="1400" dirty="0" smtClean="0"/>
              <a:t>sessions were given to Local Government officials on procedures to be followed upon </a:t>
            </a:r>
            <a:r>
              <a:rPr lang="en-GB" sz="1400" dirty="0"/>
              <a:t>arrests made and handed to the TPF for </a:t>
            </a:r>
            <a:r>
              <a:rPr lang="en-GB" sz="1400" dirty="0" smtClean="0"/>
              <a:t>investigation. A contact </a:t>
            </a:r>
            <a:r>
              <a:rPr lang="en-GB" sz="1400" dirty="0"/>
              <a:t>person in the MATT </a:t>
            </a:r>
            <a:r>
              <a:rPr lang="en-GB" sz="1400" dirty="0" smtClean="0"/>
              <a:t>was identified and contact details shared. </a:t>
            </a:r>
            <a:endParaRPr lang="en-GB" sz="1400" dirty="0"/>
          </a:p>
          <a:p>
            <a:pPr>
              <a:buAutoNum type="arabicPeriod"/>
            </a:pPr>
            <a:endParaRPr lang="en-US" sz="1400" dirty="0" smtClean="0"/>
          </a:p>
          <a:p>
            <a:pPr>
              <a:buAutoNum type="arabicPeriod"/>
            </a:pPr>
            <a:r>
              <a:rPr lang="en-US" sz="1400" dirty="0" smtClean="0"/>
              <a:t>The MATT did this to achieve the following;</a:t>
            </a:r>
          </a:p>
          <a:p>
            <a:pPr marL="0" indent="0">
              <a:buNone/>
            </a:pPr>
            <a:endParaRPr lang="en-US" sz="1400" dirty="0"/>
          </a:p>
          <a:p>
            <a:pPr lvl="1">
              <a:buFont typeface="Wingdings" panose="05000000000000000000" pitchFamily="2" charset="2"/>
              <a:buChar char="Ø"/>
            </a:pPr>
            <a:r>
              <a:rPr lang="en-US" sz="1400" dirty="0" smtClean="0"/>
              <a:t>MATT wanted the buy-in of Local Government and Local Law Enforcement to be successful;</a:t>
            </a:r>
          </a:p>
          <a:p>
            <a:pPr lvl="1">
              <a:buFont typeface="Wingdings" panose="05000000000000000000" pitchFamily="2" charset="2"/>
              <a:buChar char="Ø"/>
            </a:pPr>
            <a:r>
              <a:rPr lang="en-US" sz="1400" dirty="0" smtClean="0"/>
              <a:t>MATT wanted the communities to support its initiatives; and,</a:t>
            </a:r>
          </a:p>
          <a:p>
            <a:pPr lvl="1">
              <a:buFont typeface="Wingdings" panose="05000000000000000000" pitchFamily="2" charset="2"/>
              <a:buChar char="Ø"/>
            </a:pPr>
            <a:r>
              <a:rPr lang="en-US" sz="1400" dirty="0" smtClean="0"/>
              <a:t>MATT also wanted to educate the Communities on Environmental crimes</a:t>
            </a:r>
          </a:p>
          <a:p>
            <a:pPr marL="57150" indent="0">
              <a:buNone/>
            </a:pPr>
            <a:endParaRPr lang="en-US" sz="1400" dirty="0" smtClean="0"/>
          </a:p>
          <a:p>
            <a:pPr marL="57150" indent="0">
              <a:buNone/>
            </a:pPr>
            <a:r>
              <a:rPr lang="en-US" sz="1400" dirty="0" smtClean="0"/>
              <a:t>3.	With the buy-in of Local Government and communities, MATT would now  receive all intelligence. They 	would be able to build a centralized data-base of intelligence on Environmental Crime, analyze this and 	identify syndicates and main players to investigate.</a:t>
            </a:r>
          </a:p>
          <a:p>
            <a:pPr>
              <a:buAutoNum type="arabicPeriod"/>
            </a:pPr>
            <a:endParaRPr lang="en-US" sz="1400" dirty="0"/>
          </a:p>
        </p:txBody>
      </p:sp>
      <p:sp>
        <p:nvSpPr>
          <p:cNvPr id="8" name="TextBox 7"/>
          <p:cNvSpPr txBox="1"/>
          <p:nvPr/>
        </p:nvSpPr>
        <p:spPr>
          <a:xfrm>
            <a:off x="413658" y="1285296"/>
            <a:ext cx="8438604" cy="369332"/>
          </a:xfrm>
          <a:prstGeom prst="rect">
            <a:avLst/>
          </a:prstGeom>
          <a:noFill/>
        </p:spPr>
        <p:txBody>
          <a:bodyPr wrap="square" rtlCol="0">
            <a:spAutoFit/>
          </a:bodyPr>
          <a:lstStyle/>
          <a:p>
            <a:pPr lvl="0" algn="ctr"/>
            <a:r>
              <a:rPr lang="en-US" b="1" dirty="0" smtClean="0">
                <a:solidFill>
                  <a:prstClr val="black"/>
                </a:solidFill>
              </a:rPr>
              <a:t>MATT AND THE LOCAL COMMUNITIES</a:t>
            </a:r>
            <a:endParaRPr lang="en-US" b="1" dirty="0">
              <a:solidFill>
                <a:prstClr val="black"/>
              </a:solidFill>
            </a:endParaRPr>
          </a:p>
        </p:txBody>
      </p:sp>
      <p:pic>
        <p:nvPicPr>
          <p:cNvPr id="9" name="Picture 8"/>
          <p:cNvPicPr>
            <a:picLocks noChangeAspect="1"/>
          </p:cNvPicPr>
          <p:nvPr/>
        </p:nvPicPr>
        <p:blipFill>
          <a:blip r:embed="rId2"/>
          <a:stretch>
            <a:fillRect/>
          </a:stretch>
        </p:blipFill>
        <p:spPr>
          <a:xfrm>
            <a:off x="139550" y="82430"/>
            <a:ext cx="1716463" cy="1212789"/>
          </a:xfrm>
          <a:prstGeom prst="rect">
            <a:avLst/>
          </a:prstGeom>
        </p:spPr>
      </p:pic>
      <p:pic>
        <p:nvPicPr>
          <p:cNvPr id="10" name="Picture 9"/>
          <p:cNvPicPr>
            <a:picLocks noChangeAspect="1"/>
          </p:cNvPicPr>
          <p:nvPr/>
        </p:nvPicPr>
        <p:blipFill>
          <a:blip r:embed="rId3"/>
          <a:stretch>
            <a:fillRect/>
          </a:stretch>
        </p:blipFill>
        <p:spPr>
          <a:xfrm>
            <a:off x="3681165" y="-1"/>
            <a:ext cx="1831052" cy="1295219"/>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Tree>
    <p:extLst>
      <p:ext uri="{BB962C8B-B14F-4D97-AF65-F5344CB8AC3E}">
        <p14:creationId xmlns:p14="http://schemas.microsoft.com/office/powerpoint/2010/main" val="22110948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413658" y="1285296"/>
            <a:ext cx="8438604" cy="369332"/>
          </a:xfrm>
          <a:prstGeom prst="rect">
            <a:avLst/>
          </a:prstGeom>
          <a:noFill/>
        </p:spPr>
        <p:txBody>
          <a:bodyPr wrap="square" rtlCol="0">
            <a:spAutoFit/>
          </a:bodyPr>
          <a:lstStyle/>
          <a:p>
            <a:pPr lvl="0" algn="ctr"/>
            <a:r>
              <a:rPr lang="en-US" b="1" dirty="0" smtClean="0">
                <a:solidFill>
                  <a:prstClr val="black"/>
                </a:solidFill>
              </a:rPr>
              <a:t>MATT AND THE LOCAL COMMUNITIES</a:t>
            </a:r>
            <a:endParaRPr lang="en-US" b="1" dirty="0">
              <a:solidFill>
                <a:prstClr val="black"/>
              </a:solidFill>
            </a:endParaRPr>
          </a:p>
        </p:txBody>
      </p:sp>
      <p:pic>
        <p:nvPicPr>
          <p:cNvPr id="4" name="IMG_3613">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31805" y="2012092"/>
            <a:ext cx="8872152" cy="4525963"/>
          </a:xfrm>
        </p:spPr>
      </p:pic>
      <p:pic>
        <p:nvPicPr>
          <p:cNvPr id="9" name="Picture 8"/>
          <p:cNvPicPr>
            <a:picLocks noChangeAspect="1"/>
          </p:cNvPicPr>
          <p:nvPr/>
        </p:nvPicPr>
        <p:blipFill>
          <a:blip r:embed="rId5"/>
          <a:stretch>
            <a:fillRect/>
          </a:stretch>
        </p:blipFill>
        <p:spPr>
          <a:xfrm>
            <a:off x="139550" y="82430"/>
            <a:ext cx="1716463" cy="1212789"/>
          </a:xfrm>
          <a:prstGeom prst="rect">
            <a:avLst/>
          </a:prstGeom>
        </p:spPr>
      </p:pic>
      <p:pic>
        <p:nvPicPr>
          <p:cNvPr id="10" name="Picture 9"/>
          <p:cNvPicPr>
            <a:picLocks noChangeAspect="1"/>
          </p:cNvPicPr>
          <p:nvPr/>
        </p:nvPicPr>
        <p:blipFill>
          <a:blip r:embed="rId6"/>
          <a:stretch>
            <a:fillRect/>
          </a:stretch>
        </p:blipFill>
        <p:spPr>
          <a:xfrm>
            <a:off x="3681165" y="-1"/>
            <a:ext cx="1831052" cy="1295219"/>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Tree>
    <p:extLst>
      <p:ext uri="{BB962C8B-B14F-4D97-AF65-F5344CB8AC3E}">
        <p14:creationId xmlns:p14="http://schemas.microsoft.com/office/powerpoint/2010/main" val="32507282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6989" y="1490924"/>
            <a:ext cx="8486274" cy="400110"/>
          </a:xfrm>
          <a:prstGeom prst="rect">
            <a:avLst/>
          </a:prstGeom>
          <a:noFill/>
        </p:spPr>
        <p:txBody>
          <a:bodyPr wrap="square" rtlCol="0">
            <a:spAutoFit/>
          </a:bodyPr>
          <a:lstStyle/>
          <a:p>
            <a:pPr lvl="0" algn="ctr"/>
            <a:r>
              <a:rPr lang="en-US" sz="2000" b="1" dirty="0" smtClean="0">
                <a:solidFill>
                  <a:prstClr val="black"/>
                </a:solidFill>
                <a:latin typeface="Constantia"/>
                <a:cs typeface="Constantia"/>
              </a:rPr>
              <a:t>OVERALL MATT </a:t>
            </a:r>
            <a:r>
              <a:rPr lang="en-US" sz="2000" b="1" dirty="0">
                <a:solidFill>
                  <a:prstClr val="black"/>
                </a:solidFill>
                <a:latin typeface="Constantia"/>
                <a:cs typeface="Constantia"/>
              </a:rPr>
              <a:t>OPERATIONAL SUCCESS FOR </a:t>
            </a:r>
            <a:r>
              <a:rPr lang="en-US" sz="2000" b="1" dirty="0" smtClean="0">
                <a:solidFill>
                  <a:prstClr val="black"/>
                </a:solidFill>
                <a:latin typeface="Constantia"/>
                <a:cs typeface="Constantia"/>
              </a:rPr>
              <a:t>BLAST FISHING</a:t>
            </a:r>
            <a:endParaRPr lang="en-US" sz="2000" b="1" dirty="0">
              <a:solidFill>
                <a:prstClr val="black"/>
              </a:solidFill>
              <a:latin typeface="Constantia"/>
              <a:cs typeface="Constantia"/>
            </a:endParaRPr>
          </a:p>
        </p:txBody>
      </p:sp>
      <p:pic>
        <p:nvPicPr>
          <p:cNvPr id="4" name="Picture 3"/>
          <p:cNvPicPr>
            <a:picLocks noChangeAspect="1"/>
          </p:cNvPicPr>
          <p:nvPr/>
        </p:nvPicPr>
        <p:blipFill>
          <a:blip r:embed="rId2"/>
          <a:stretch>
            <a:fillRect/>
          </a:stretch>
        </p:blipFill>
        <p:spPr>
          <a:xfrm>
            <a:off x="1233236" y="2086739"/>
            <a:ext cx="6144127" cy="4463261"/>
          </a:xfrm>
          <a:prstGeom prst="rect">
            <a:avLst/>
          </a:prstGeom>
        </p:spPr>
      </p:pic>
      <p:pic>
        <p:nvPicPr>
          <p:cNvPr id="9" name="Picture 8"/>
          <p:cNvPicPr>
            <a:picLocks noChangeAspect="1"/>
          </p:cNvPicPr>
          <p:nvPr/>
        </p:nvPicPr>
        <p:blipFill>
          <a:blip r:embed="rId3"/>
          <a:stretch>
            <a:fillRect/>
          </a:stretch>
        </p:blipFill>
        <p:spPr>
          <a:xfrm>
            <a:off x="139550" y="82430"/>
            <a:ext cx="1716463" cy="1212789"/>
          </a:xfrm>
          <a:prstGeom prst="rect">
            <a:avLst/>
          </a:prstGeom>
        </p:spPr>
      </p:pic>
      <p:pic>
        <p:nvPicPr>
          <p:cNvPr id="10" name="Picture 9"/>
          <p:cNvPicPr>
            <a:picLocks noChangeAspect="1"/>
          </p:cNvPicPr>
          <p:nvPr/>
        </p:nvPicPr>
        <p:blipFill>
          <a:blip r:embed="rId4"/>
          <a:stretch>
            <a:fillRect/>
          </a:stretch>
        </p:blipFill>
        <p:spPr>
          <a:xfrm>
            <a:off x="3681165" y="-1"/>
            <a:ext cx="1831052" cy="1295219"/>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Tree>
    <p:extLst>
      <p:ext uri="{BB962C8B-B14F-4D97-AF65-F5344CB8AC3E}">
        <p14:creationId xmlns:p14="http://schemas.microsoft.com/office/powerpoint/2010/main" val="23731282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39550" y="82430"/>
            <a:ext cx="1716463" cy="1212789"/>
          </a:xfrm>
          <a:prstGeom prst="rect">
            <a:avLst/>
          </a:prstGeom>
        </p:spPr>
      </p:pic>
      <p:pic>
        <p:nvPicPr>
          <p:cNvPr id="6" name="Picture 5"/>
          <p:cNvPicPr>
            <a:picLocks noChangeAspect="1"/>
          </p:cNvPicPr>
          <p:nvPr/>
        </p:nvPicPr>
        <p:blipFill>
          <a:blip r:embed="rId3"/>
          <a:stretch>
            <a:fillRect/>
          </a:stretch>
        </p:blipFill>
        <p:spPr>
          <a:xfrm>
            <a:off x="3681165" y="-1"/>
            <a:ext cx="1831052" cy="1295219"/>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
        <p:nvSpPr>
          <p:cNvPr id="2" name="Rectangle 1"/>
          <p:cNvSpPr/>
          <p:nvPr/>
        </p:nvSpPr>
        <p:spPr>
          <a:xfrm>
            <a:off x="924426" y="1915431"/>
            <a:ext cx="7391400" cy="4832092"/>
          </a:xfrm>
          <a:prstGeom prst="rect">
            <a:avLst/>
          </a:prstGeom>
        </p:spPr>
        <p:txBody>
          <a:bodyPr wrap="square">
            <a:spAutoFit/>
          </a:bodyPr>
          <a:lstStyle/>
          <a:p>
            <a:pPr marL="742950" lvl="1" indent="-285750">
              <a:buFont typeface="Wingdings" panose="05000000000000000000" pitchFamily="2" charset="2"/>
              <a:buChar char="Ø"/>
            </a:pPr>
            <a:r>
              <a:rPr lang="en-US" sz="1400" dirty="0">
                <a:solidFill>
                  <a:prstClr val="black"/>
                </a:solidFill>
              </a:rPr>
              <a:t>Arrest of </a:t>
            </a:r>
            <a:r>
              <a:rPr lang="en-US" sz="1400" dirty="0" smtClean="0">
                <a:solidFill>
                  <a:prstClr val="black"/>
                </a:solidFill>
              </a:rPr>
              <a:t>30 </a:t>
            </a:r>
            <a:r>
              <a:rPr lang="en-US" sz="1400" dirty="0">
                <a:solidFill>
                  <a:prstClr val="black"/>
                </a:solidFill>
              </a:rPr>
              <a:t>x Blast </a:t>
            </a:r>
            <a:r>
              <a:rPr lang="en-US" sz="1400" dirty="0" smtClean="0">
                <a:solidFill>
                  <a:prstClr val="black"/>
                </a:solidFill>
              </a:rPr>
              <a:t>Fishers and Explosives dealers: </a:t>
            </a:r>
            <a:r>
              <a:rPr lang="en-US" sz="1400" dirty="0">
                <a:solidFill>
                  <a:prstClr val="black"/>
                </a:solidFill>
              </a:rPr>
              <a:t>Cases in </a:t>
            </a:r>
            <a:r>
              <a:rPr lang="en-US" sz="1400" dirty="0" smtClean="0">
                <a:solidFill>
                  <a:prstClr val="black"/>
                </a:solidFill>
              </a:rPr>
              <a:t>Court;</a:t>
            </a:r>
          </a:p>
          <a:p>
            <a:pPr marL="742950" lvl="1" indent="-285750">
              <a:buFont typeface="Wingdings" panose="05000000000000000000" pitchFamily="2" charset="2"/>
              <a:buChar char="Ø"/>
            </a:pPr>
            <a:endParaRPr lang="en-US" sz="1400" dirty="0">
              <a:solidFill>
                <a:prstClr val="black"/>
              </a:solidFill>
            </a:endParaRPr>
          </a:p>
          <a:p>
            <a:pPr marL="742950" lvl="1" indent="-285750">
              <a:buFont typeface="Wingdings" panose="05000000000000000000" pitchFamily="2" charset="2"/>
              <a:buChar char="Ø"/>
            </a:pPr>
            <a:r>
              <a:rPr lang="en-US" sz="1400" dirty="0" smtClean="0">
                <a:solidFill>
                  <a:prstClr val="black"/>
                </a:solidFill>
              </a:rPr>
              <a:t>125 fishing vessels used for Blast Fishing seized; </a:t>
            </a:r>
          </a:p>
          <a:p>
            <a:pPr marL="742950" lvl="1" indent="-285750">
              <a:buFont typeface="Wingdings" panose="05000000000000000000" pitchFamily="2" charset="2"/>
              <a:buChar char="Ø"/>
            </a:pPr>
            <a:endParaRPr lang="en-US" sz="1400" dirty="0" smtClean="0">
              <a:solidFill>
                <a:prstClr val="black"/>
              </a:solidFill>
            </a:endParaRPr>
          </a:p>
          <a:p>
            <a:pPr marL="742950" lvl="1" indent="-285750">
              <a:buFont typeface="Wingdings" panose="05000000000000000000" pitchFamily="2" charset="2"/>
              <a:buChar char="Ø"/>
            </a:pPr>
            <a:r>
              <a:rPr lang="en-US" sz="1400" dirty="0" smtClean="0">
                <a:solidFill>
                  <a:prstClr val="black"/>
                </a:solidFill>
              </a:rPr>
              <a:t>1500 kg of Industrial Explosive Explogel V6 and 1000kg of Urea seized;</a:t>
            </a:r>
            <a:endParaRPr lang="en-US" sz="1400" dirty="0">
              <a:solidFill>
                <a:prstClr val="black"/>
              </a:solidFill>
            </a:endParaRPr>
          </a:p>
          <a:p>
            <a:pPr marL="742950" lvl="1" indent="-285750">
              <a:buFont typeface="Wingdings" panose="05000000000000000000" pitchFamily="2" charset="2"/>
              <a:buChar char="Ø"/>
            </a:pPr>
            <a:endParaRPr lang="en-US" sz="1400" dirty="0" smtClean="0">
              <a:solidFill>
                <a:prstClr val="black"/>
              </a:solidFill>
            </a:endParaRPr>
          </a:p>
          <a:p>
            <a:pPr marL="742950" lvl="1" indent="-285750">
              <a:buFont typeface="Wingdings" panose="05000000000000000000" pitchFamily="2" charset="2"/>
              <a:buChar char="Ø"/>
            </a:pPr>
            <a:r>
              <a:rPr lang="en-US" sz="1400" dirty="0" smtClean="0">
                <a:solidFill>
                  <a:prstClr val="black"/>
                </a:solidFill>
              </a:rPr>
              <a:t>Arrest </a:t>
            </a:r>
            <a:r>
              <a:rPr lang="en-US" sz="1400" dirty="0">
                <a:solidFill>
                  <a:prstClr val="black"/>
                </a:solidFill>
              </a:rPr>
              <a:t>of 8 Timber and charcoal smugglers: Cases in Court. 4 tons of timber and one vessel seized. 3 tons of charcoal and one vessel seized.</a:t>
            </a:r>
          </a:p>
          <a:p>
            <a:pPr marL="742950" lvl="1" indent="-285750">
              <a:buFont typeface="Wingdings" panose="05000000000000000000" pitchFamily="2" charset="2"/>
              <a:buChar char="Ø"/>
            </a:pPr>
            <a:endParaRPr lang="en-US" sz="1400" dirty="0" smtClean="0">
              <a:solidFill>
                <a:prstClr val="black"/>
              </a:solidFill>
            </a:endParaRPr>
          </a:p>
          <a:p>
            <a:pPr marL="742950" lvl="1" indent="-285750">
              <a:buFont typeface="Wingdings" panose="05000000000000000000" pitchFamily="2" charset="2"/>
              <a:buChar char="Ø"/>
            </a:pPr>
            <a:r>
              <a:rPr lang="en-US" sz="1400" dirty="0" smtClean="0">
                <a:solidFill>
                  <a:prstClr val="black"/>
                </a:solidFill>
              </a:rPr>
              <a:t>Arrest </a:t>
            </a:r>
            <a:r>
              <a:rPr lang="en-US" sz="1400" dirty="0">
                <a:solidFill>
                  <a:prstClr val="black"/>
                </a:solidFill>
              </a:rPr>
              <a:t>of 3 fuel smugglers: Case in Court. 20 tons of diesel and one vessel seized. </a:t>
            </a:r>
            <a:endParaRPr lang="en-US" sz="1400" dirty="0" smtClean="0">
              <a:solidFill>
                <a:prstClr val="black"/>
              </a:solidFill>
            </a:endParaRPr>
          </a:p>
          <a:p>
            <a:pPr marL="742950" lvl="1" indent="-285750" algn="just">
              <a:buFont typeface="Wingdings" panose="05000000000000000000" pitchFamily="2" charset="2"/>
              <a:buChar char="Ø"/>
            </a:pPr>
            <a:endParaRPr lang="en-US" sz="1400" dirty="0" smtClean="0">
              <a:solidFill>
                <a:prstClr val="black"/>
              </a:solidFill>
            </a:endParaRPr>
          </a:p>
          <a:p>
            <a:pPr marL="742950" lvl="1" indent="-285750" algn="just">
              <a:buFont typeface="Wingdings" panose="05000000000000000000" pitchFamily="2" charset="2"/>
              <a:buChar char="Ø"/>
            </a:pPr>
            <a:r>
              <a:rPr lang="en-US" sz="1400" dirty="0" smtClean="0">
                <a:solidFill>
                  <a:prstClr val="black"/>
                </a:solidFill>
              </a:rPr>
              <a:t>Two </a:t>
            </a:r>
            <a:r>
              <a:rPr lang="en-US" sz="1400" dirty="0">
                <a:solidFill>
                  <a:prstClr val="black"/>
                </a:solidFill>
              </a:rPr>
              <a:t>operations done and two arrests made. One small dealer in Mtwara and one Super dealer in Dar </a:t>
            </a:r>
            <a:r>
              <a:rPr lang="en-US" sz="1400" dirty="0" err="1">
                <a:solidFill>
                  <a:prstClr val="black"/>
                </a:solidFill>
              </a:rPr>
              <a:t>es</a:t>
            </a:r>
            <a:r>
              <a:rPr lang="en-US" sz="1400" dirty="0">
                <a:solidFill>
                  <a:prstClr val="black"/>
                </a:solidFill>
              </a:rPr>
              <a:t> Salaam. Cases in Court.</a:t>
            </a:r>
          </a:p>
          <a:p>
            <a:pPr marL="742950" lvl="1" indent="-285750">
              <a:buFont typeface="Wingdings" panose="05000000000000000000" pitchFamily="2" charset="2"/>
              <a:buChar char="Ø"/>
            </a:pPr>
            <a:endParaRPr lang="en-US" sz="1400" dirty="0" smtClean="0">
              <a:solidFill>
                <a:prstClr val="black"/>
              </a:solidFill>
            </a:endParaRPr>
          </a:p>
          <a:p>
            <a:pPr marL="742950" lvl="1" indent="-285750">
              <a:buFont typeface="Wingdings" panose="05000000000000000000" pitchFamily="2" charset="2"/>
              <a:buChar char="Ø"/>
            </a:pPr>
            <a:r>
              <a:rPr lang="en-US" sz="1400" dirty="0" smtClean="0">
                <a:solidFill>
                  <a:prstClr val="black"/>
                </a:solidFill>
              </a:rPr>
              <a:t>Intelligence gained re other super dealers and explosive smuggling operations. Investigations still ongoing as intelligence project.</a:t>
            </a:r>
          </a:p>
          <a:p>
            <a:pPr marL="742950" lvl="1" indent="-285750">
              <a:buFont typeface="Wingdings" panose="05000000000000000000" pitchFamily="2" charset="2"/>
              <a:buChar char="Ø"/>
            </a:pPr>
            <a:endParaRPr lang="en-US" sz="1400" dirty="0" smtClean="0">
              <a:solidFill>
                <a:prstClr val="black"/>
              </a:solidFill>
            </a:endParaRPr>
          </a:p>
          <a:p>
            <a:pPr marL="742950" lvl="1" indent="-285750">
              <a:buFont typeface="Wingdings" panose="05000000000000000000" pitchFamily="2" charset="2"/>
              <a:buChar char="Ø"/>
            </a:pPr>
            <a:r>
              <a:rPr lang="en-US" sz="1400" dirty="0" smtClean="0">
                <a:solidFill>
                  <a:prstClr val="black"/>
                </a:solidFill>
              </a:rPr>
              <a:t>650 </a:t>
            </a:r>
            <a:r>
              <a:rPr lang="en-US" sz="1400" dirty="0">
                <a:solidFill>
                  <a:prstClr val="black"/>
                </a:solidFill>
              </a:rPr>
              <a:t>dive tanks and diving equipment seized;</a:t>
            </a:r>
          </a:p>
          <a:p>
            <a:pPr marL="742950" lvl="1" indent="-285750">
              <a:buFont typeface="Wingdings" panose="05000000000000000000" pitchFamily="2" charset="2"/>
              <a:buChar char="Ø"/>
            </a:pPr>
            <a:endParaRPr lang="en-US" sz="1400" dirty="0" smtClean="0">
              <a:solidFill>
                <a:prstClr val="black"/>
              </a:solidFill>
            </a:endParaRPr>
          </a:p>
          <a:p>
            <a:pPr marL="742950" lvl="1" indent="-285750">
              <a:buFont typeface="Wingdings" panose="05000000000000000000" pitchFamily="2" charset="2"/>
              <a:buChar char="Ø"/>
            </a:pPr>
            <a:r>
              <a:rPr lang="en-US" sz="1400" dirty="0" smtClean="0">
                <a:solidFill>
                  <a:prstClr val="black"/>
                </a:solidFill>
              </a:rPr>
              <a:t>5 </a:t>
            </a:r>
            <a:r>
              <a:rPr lang="en-US" sz="1400" dirty="0">
                <a:solidFill>
                  <a:prstClr val="black"/>
                </a:solidFill>
              </a:rPr>
              <a:t>compressors seized</a:t>
            </a:r>
            <a:r>
              <a:rPr lang="en-US" sz="1400" dirty="0" smtClean="0">
                <a:solidFill>
                  <a:prstClr val="black"/>
                </a:solidFill>
              </a:rPr>
              <a:t>;</a:t>
            </a:r>
          </a:p>
          <a:p>
            <a:endParaRPr lang="en-US" sz="1400" dirty="0" smtClean="0">
              <a:solidFill>
                <a:prstClr val="black"/>
              </a:solidFill>
            </a:endParaRPr>
          </a:p>
          <a:p>
            <a:pPr algn="ctr"/>
            <a:r>
              <a:rPr lang="en-US" sz="1400" b="1" dirty="0" smtClean="0">
                <a:solidFill>
                  <a:prstClr val="black"/>
                </a:solidFill>
              </a:rPr>
              <a:t>Incidents of Blast Fishing in Dar </a:t>
            </a:r>
            <a:r>
              <a:rPr lang="en-US" sz="1400" b="1" dirty="0" err="1" smtClean="0">
                <a:solidFill>
                  <a:prstClr val="black"/>
                </a:solidFill>
              </a:rPr>
              <a:t>es</a:t>
            </a:r>
            <a:r>
              <a:rPr lang="en-US" sz="1400" b="1" dirty="0" smtClean="0">
                <a:solidFill>
                  <a:prstClr val="black"/>
                </a:solidFill>
              </a:rPr>
              <a:t> Salaam reduced by 85%</a:t>
            </a:r>
          </a:p>
        </p:txBody>
      </p:sp>
      <p:sp>
        <p:nvSpPr>
          <p:cNvPr id="8" name="TextBox 7"/>
          <p:cNvSpPr txBox="1"/>
          <p:nvPr/>
        </p:nvSpPr>
        <p:spPr>
          <a:xfrm>
            <a:off x="376989" y="1490924"/>
            <a:ext cx="8486274" cy="400110"/>
          </a:xfrm>
          <a:prstGeom prst="rect">
            <a:avLst/>
          </a:prstGeom>
          <a:noFill/>
        </p:spPr>
        <p:txBody>
          <a:bodyPr wrap="square" rtlCol="0">
            <a:spAutoFit/>
          </a:bodyPr>
          <a:lstStyle/>
          <a:p>
            <a:pPr algn="ctr"/>
            <a:r>
              <a:rPr lang="en-US" sz="2000" b="1" dirty="0" smtClean="0">
                <a:solidFill>
                  <a:prstClr val="black"/>
                </a:solidFill>
                <a:latin typeface="Constantia"/>
                <a:cs typeface="Constantia"/>
              </a:rPr>
              <a:t>OVERALL MATT </a:t>
            </a:r>
            <a:r>
              <a:rPr lang="en-US" sz="2000" b="1" dirty="0">
                <a:solidFill>
                  <a:prstClr val="black"/>
                </a:solidFill>
                <a:latin typeface="Constantia"/>
                <a:cs typeface="Constantia"/>
              </a:rPr>
              <a:t>OPERATIONAL SUCCESS FOR </a:t>
            </a:r>
            <a:r>
              <a:rPr lang="en-US" sz="2000" b="1" dirty="0" smtClean="0">
                <a:solidFill>
                  <a:prstClr val="black"/>
                </a:solidFill>
                <a:latin typeface="Constantia"/>
                <a:cs typeface="Constantia"/>
              </a:rPr>
              <a:t>BLAST FISHING</a:t>
            </a:r>
            <a:endParaRPr lang="en-US" sz="2000" b="1" dirty="0">
              <a:solidFill>
                <a:prstClr val="black"/>
              </a:solidFill>
              <a:latin typeface="Constantia"/>
              <a:cs typeface="Constantia"/>
            </a:endParaRPr>
          </a:p>
        </p:txBody>
      </p:sp>
    </p:spTree>
    <p:extLst>
      <p:ext uri="{BB962C8B-B14F-4D97-AF65-F5344CB8AC3E}">
        <p14:creationId xmlns:p14="http://schemas.microsoft.com/office/powerpoint/2010/main" val="4304348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6991" y="1390686"/>
            <a:ext cx="8486274" cy="400110"/>
          </a:xfrm>
          <a:prstGeom prst="rect">
            <a:avLst/>
          </a:prstGeom>
          <a:noFill/>
        </p:spPr>
        <p:txBody>
          <a:bodyPr wrap="square" rtlCol="0">
            <a:spAutoFit/>
          </a:bodyPr>
          <a:lstStyle/>
          <a:p>
            <a:pPr lvl="0"/>
            <a:r>
              <a:rPr lang="en-ZA" sz="2000" b="1" dirty="0" smtClean="0">
                <a:solidFill>
                  <a:prstClr val="black"/>
                </a:solidFill>
                <a:latin typeface="Constantia"/>
                <a:cs typeface="Constantia"/>
              </a:rPr>
              <a:t>RECENT MATT </a:t>
            </a:r>
            <a:r>
              <a:rPr lang="en-ZA" sz="2000" b="1" dirty="0">
                <a:solidFill>
                  <a:prstClr val="black"/>
                </a:solidFill>
                <a:latin typeface="Constantia"/>
                <a:cs typeface="Constantia"/>
              </a:rPr>
              <a:t>OPERATIONAL </a:t>
            </a:r>
            <a:r>
              <a:rPr lang="en-ZA" sz="2000" b="1" dirty="0" smtClean="0">
                <a:solidFill>
                  <a:prstClr val="black"/>
                </a:solidFill>
                <a:latin typeface="Constantia"/>
                <a:cs typeface="Constantia"/>
              </a:rPr>
              <a:t>SUCCESS WITH PTS FROM FFA</a:t>
            </a:r>
            <a:endParaRPr lang="en-ZA" sz="2000" b="1" dirty="0">
              <a:solidFill>
                <a:prstClr val="black"/>
              </a:solidFill>
              <a:latin typeface="Constantia"/>
              <a:cs typeface="Constantia"/>
            </a:endParaRPr>
          </a:p>
        </p:txBody>
      </p:sp>
      <p:pic>
        <p:nvPicPr>
          <p:cNvPr id="10" name="Picture 9"/>
          <p:cNvPicPr>
            <a:picLocks noChangeAspect="1"/>
          </p:cNvPicPr>
          <p:nvPr/>
        </p:nvPicPr>
        <p:blipFill>
          <a:blip r:embed="rId2"/>
          <a:stretch>
            <a:fillRect/>
          </a:stretch>
        </p:blipFill>
        <p:spPr>
          <a:xfrm>
            <a:off x="364958" y="1952112"/>
            <a:ext cx="3864142" cy="2246769"/>
          </a:xfrm>
          <a:prstGeom prst="rect">
            <a:avLst/>
          </a:prstGeom>
        </p:spPr>
      </p:pic>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2926" y="4357348"/>
            <a:ext cx="3876174" cy="2235957"/>
          </a:xfrm>
          <a:prstGeom prst="rect">
            <a:avLst/>
          </a:prstGeom>
        </p:spPr>
      </p:pic>
      <p:pic>
        <p:nvPicPr>
          <p:cNvPr id="14" name="Picture 13"/>
          <p:cNvPicPr>
            <a:picLocks noChangeAspect="1"/>
          </p:cNvPicPr>
          <p:nvPr/>
        </p:nvPicPr>
        <p:blipFill>
          <a:blip r:embed="rId4"/>
          <a:stretch>
            <a:fillRect/>
          </a:stretch>
        </p:blipFill>
        <p:spPr>
          <a:xfrm>
            <a:off x="139550" y="82430"/>
            <a:ext cx="1716463" cy="1212789"/>
          </a:xfrm>
          <a:prstGeom prst="rect">
            <a:avLst/>
          </a:prstGeom>
        </p:spPr>
      </p:pic>
      <p:pic>
        <p:nvPicPr>
          <p:cNvPr id="15" name="Picture 14"/>
          <p:cNvPicPr>
            <a:picLocks noChangeAspect="1"/>
          </p:cNvPicPr>
          <p:nvPr/>
        </p:nvPicPr>
        <p:blipFill>
          <a:blip r:embed="rId5"/>
          <a:stretch>
            <a:fillRect/>
          </a:stretch>
        </p:blipFill>
        <p:spPr>
          <a:xfrm>
            <a:off x="3681165" y="-1"/>
            <a:ext cx="1831052" cy="1295219"/>
          </a:xfrm>
          <a:prstGeom prst="rect">
            <a:avLst/>
          </a:prstGeom>
        </p:spPr>
      </p:pic>
      <p:pic>
        <p:nvPicPr>
          <p:cNvPr id="16" name="Picture 1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pic>
        <p:nvPicPr>
          <p:cNvPr id="2" name="Picture 1"/>
          <p:cNvPicPr>
            <a:picLocks noChangeAspect="1"/>
          </p:cNvPicPr>
          <p:nvPr/>
        </p:nvPicPr>
        <p:blipFill>
          <a:blip r:embed="rId7"/>
          <a:stretch>
            <a:fillRect/>
          </a:stretch>
        </p:blipFill>
        <p:spPr>
          <a:xfrm>
            <a:off x="4888814" y="1949262"/>
            <a:ext cx="4090771" cy="2249619"/>
          </a:xfrm>
          <a:prstGeom prst="rect">
            <a:avLst/>
          </a:prstGeom>
        </p:spPr>
      </p:pic>
      <p:pic>
        <p:nvPicPr>
          <p:cNvPr id="4" name="Picture 3"/>
          <p:cNvPicPr>
            <a:picLocks noChangeAspect="1"/>
          </p:cNvPicPr>
          <p:nvPr/>
        </p:nvPicPr>
        <p:blipFill>
          <a:blip r:embed="rId8"/>
          <a:stretch>
            <a:fillRect/>
          </a:stretch>
        </p:blipFill>
        <p:spPr>
          <a:xfrm>
            <a:off x="4888814" y="4367918"/>
            <a:ext cx="4090771" cy="2249619"/>
          </a:xfrm>
          <a:prstGeom prst="rect">
            <a:avLst/>
          </a:prstGeom>
        </p:spPr>
      </p:pic>
    </p:spTree>
    <p:extLst>
      <p:ext uri="{BB962C8B-B14F-4D97-AF65-F5344CB8AC3E}">
        <p14:creationId xmlns:p14="http://schemas.microsoft.com/office/powerpoint/2010/main" val="14911492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6991" y="1483399"/>
            <a:ext cx="8486274" cy="461665"/>
          </a:xfrm>
          <a:prstGeom prst="rect">
            <a:avLst/>
          </a:prstGeom>
          <a:noFill/>
        </p:spPr>
        <p:txBody>
          <a:bodyPr wrap="square" rtlCol="0">
            <a:spAutoFit/>
          </a:bodyPr>
          <a:lstStyle/>
          <a:p>
            <a:pPr lvl="0" algn="ctr"/>
            <a:r>
              <a:rPr lang="en-ZA" sz="2400" b="1" dirty="0" smtClean="0">
                <a:solidFill>
                  <a:prstClr val="black"/>
                </a:solidFill>
                <a:latin typeface="Constantia"/>
                <a:cs typeface="Constantia"/>
              </a:rPr>
              <a:t>CONLUSION</a:t>
            </a:r>
            <a:endParaRPr lang="en-ZA" sz="2400" b="1" dirty="0">
              <a:solidFill>
                <a:prstClr val="black"/>
              </a:solidFill>
              <a:latin typeface="Constantia"/>
              <a:cs typeface="Constantia"/>
            </a:endParaRPr>
          </a:p>
        </p:txBody>
      </p:sp>
      <p:sp>
        <p:nvSpPr>
          <p:cNvPr id="4" name="TextBox 3"/>
          <p:cNvSpPr txBox="1"/>
          <p:nvPr/>
        </p:nvSpPr>
        <p:spPr>
          <a:xfrm>
            <a:off x="304802" y="2241346"/>
            <a:ext cx="8486274" cy="3693319"/>
          </a:xfrm>
          <a:prstGeom prst="rect">
            <a:avLst/>
          </a:prstGeom>
          <a:noFill/>
        </p:spPr>
        <p:txBody>
          <a:bodyPr wrap="square" rtlCol="0">
            <a:spAutoFit/>
          </a:bodyPr>
          <a:lstStyle/>
          <a:p>
            <a:pPr lvl="0"/>
            <a:r>
              <a:rPr lang="en-GB" dirty="0" smtClean="0">
                <a:solidFill>
                  <a:srgbClr val="000000"/>
                </a:solidFill>
                <a:latin typeface="Times New Roman" panose="02020603050405020304" pitchFamily="18" charset="0"/>
                <a:ea typeface="Calibri" panose="020F0502020204030204" pitchFamily="34" charset="0"/>
              </a:rPr>
              <a:t>The Tanzania MATT has proven with success that in </a:t>
            </a:r>
            <a:r>
              <a:rPr lang="en-GB" dirty="0">
                <a:solidFill>
                  <a:srgbClr val="000000"/>
                </a:solidFill>
                <a:latin typeface="Times New Roman" panose="02020603050405020304" pitchFamily="18" charset="0"/>
                <a:ea typeface="Calibri" panose="020F0502020204030204" pitchFamily="34" charset="0"/>
              </a:rPr>
              <a:t>line with international best practice, investigations into Organised environmental crime should be undertaken by </a:t>
            </a:r>
            <a:r>
              <a:rPr lang="en-GB" dirty="0" smtClean="0">
                <a:solidFill>
                  <a:srgbClr val="000000"/>
                </a:solidFill>
                <a:latin typeface="Times New Roman" panose="02020603050405020304" pitchFamily="18" charset="0"/>
                <a:ea typeface="Calibri" panose="020F0502020204030204" pitchFamily="34" charset="0"/>
              </a:rPr>
              <a:t>in a Multi-Agency manner and it</a:t>
            </a:r>
            <a:r>
              <a:rPr lang="en-ZA" dirty="0" smtClean="0">
                <a:solidFill>
                  <a:srgbClr val="000000"/>
                </a:solidFill>
                <a:latin typeface="Times New Roman" panose="02020603050405020304" pitchFamily="18" charset="0"/>
                <a:ea typeface="Calibri" panose="020F0502020204030204" pitchFamily="34" charset="0"/>
              </a:rPr>
              <a:t> </a:t>
            </a:r>
            <a:r>
              <a:rPr lang="en-ZA" dirty="0">
                <a:solidFill>
                  <a:srgbClr val="000000"/>
                </a:solidFill>
                <a:latin typeface="Times New Roman" panose="02020603050405020304" pitchFamily="18" charset="0"/>
                <a:ea typeface="Calibri" panose="020F0502020204030204" pitchFamily="34" charset="0"/>
              </a:rPr>
              <a:t>has effectively demonstrated that with;</a:t>
            </a:r>
          </a:p>
          <a:p>
            <a:pPr lvl="0"/>
            <a:endParaRPr lang="en-ZA" dirty="0">
              <a:solidFill>
                <a:prstClr val="black"/>
              </a:solidFill>
            </a:endParaRPr>
          </a:p>
          <a:p>
            <a:pPr marL="742950" lvl="1" indent="-285750">
              <a:buFont typeface="Wingdings" panose="05000000000000000000" pitchFamily="2" charset="2"/>
              <a:buChar char="ü"/>
            </a:pPr>
            <a:r>
              <a:rPr lang="en-ZA" b="1" i="1" dirty="0" smtClean="0">
                <a:solidFill>
                  <a:prstClr val="black"/>
                </a:solidFill>
              </a:rPr>
              <a:t>Community involvement</a:t>
            </a:r>
          </a:p>
          <a:p>
            <a:pPr marL="742950" lvl="1" indent="-285750">
              <a:buFont typeface="Wingdings" panose="05000000000000000000" pitchFamily="2" charset="2"/>
              <a:buChar char="ü"/>
            </a:pPr>
            <a:r>
              <a:rPr lang="en-ZA" b="1" i="1" dirty="0" smtClean="0">
                <a:solidFill>
                  <a:prstClr val="black"/>
                </a:solidFill>
              </a:rPr>
              <a:t>Information </a:t>
            </a:r>
            <a:r>
              <a:rPr lang="en-ZA" b="1" i="1" dirty="0">
                <a:solidFill>
                  <a:prstClr val="black"/>
                </a:solidFill>
              </a:rPr>
              <a:t>gathering, exchange and x – checking;</a:t>
            </a:r>
          </a:p>
          <a:p>
            <a:pPr marL="742950" lvl="1" indent="-285750">
              <a:buFont typeface="Wingdings" panose="05000000000000000000" pitchFamily="2" charset="2"/>
              <a:buChar char="ü"/>
            </a:pPr>
            <a:r>
              <a:rPr lang="en-ZA" b="1" i="1" dirty="0">
                <a:solidFill>
                  <a:prstClr val="black"/>
                </a:solidFill>
              </a:rPr>
              <a:t>Cooperation in investigations;</a:t>
            </a:r>
          </a:p>
          <a:p>
            <a:pPr marL="742950" lvl="1" indent="-285750">
              <a:buFont typeface="Wingdings" panose="05000000000000000000" pitchFamily="2" charset="2"/>
              <a:buChar char="ü"/>
            </a:pPr>
            <a:r>
              <a:rPr lang="en-ZA" b="1" i="1" dirty="0">
                <a:solidFill>
                  <a:prstClr val="black"/>
                </a:solidFill>
              </a:rPr>
              <a:t>Systematic processes/tools; and,</a:t>
            </a:r>
          </a:p>
          <a:p>
            <a:pPr marL="742950" lvl="1" indent="-285750">
              <a:buFont typeface="Wingdings" panose="05000000000000000000" pitchFamily="2" charset="2"/>
              <a:buChar char="ü"/>
            </a:pPr>
            <a:r>
              <a:rPr lang="en-ZA" b="1" i="1" dirty="0">
                <a:solidFill>
                  <a:prstClr val="black"/>
                </a:solidFill>
              </a:rPr>
              <a:t>Expert </a:t>
            </a:r>
            <a:r>
              <a:rPr lang="en-ZA" b="1" i="1" dirty="0" smtClean="0">
                <a:solidFill>
                  <a:prstClr val="black"/>
                </a:solidFill>
              </a:rPr>
              <a:t>assistance in the form of PTS</a:t>
            </a:r>
            <a:r>
              <a:rPr lang="en-ZA" dirty="0" smtClean="0">
                <a:solidFill>
                  <a:prstClr val="black"/>
                </a:solidFill>
              </a:rPr>
              <a:t>,</a:t>
            </a:r>
          </a:p>
          <a:p>
            <a:pPr lvl="1"/>
            <a:endParaRPr lang="en-ZA" dirty="0">
              <a:solidFill>
                <a:prstClr val="black"/>
              </a:solidFill>
            </a:endParaRPr>
          </a:p>
          <a:p>
            <a:pPr lvl="0"/>
            <a:endParaRPr lang="en-ZA" dirty="0" smtClean="0">
              <a:solidFill>
                <a:srgbClr val="000000"/>
              </a:solidFill>
              <a:latin typeface="Times New Roman" panose="02020603050405020304" pitchFamily="18" charset="0"/>
              <a:ea typeface="Calibri" panose="020F0502020204030204" pitchFamily="34" charset="0"/>
            </a:endParaRPr>
          </a:p>
          <a:p>
            <a:pPr lvl="0" algn="ctr"/>
            <a:r>
              <a:rPr lang="en-ZA" dirty="0" smtClean="0">
                <a:solidFill>
                  <a:srgbClr val="FF0000"/>
                </a:solidFill>
                <a:latin typeface="Times New Roman" panose="02020603050405020304" pitchFamily="18" charset="0"/>
                <a:ea typeface="Calibri" panose="020F0502020204030204" pitchFamily="34" charset="0"/>
              </a:rPr>
              <a:t>…….</a:t>
            </a:r>
            <a:r>
              <a:rPr lang="en-ZA" dirty="0">
                <a:solidFill>
                  <a:srgbClr val="FF0000"/>
                </a:solidFill>
                <a:latin typeface="Times New Roman" panose="02020603050405020304" pitchFamily="18" charset="0"/>
                <a:ea typeface="Calibri" panose="020F0502020204030204" pitchFamily="34" charset="0"/>
              </a:rPr>
              <a:t>Actions can be taken……</a:t>
            </a:r>
          </a:p>
          <a:p>
            <a:pPr lvl="0"/>
            <a:endParaRPr lang="en-ZA" dirty="0">
              <a:solidFill>
                <a:srgbClr val="000000"/>
              </a:solidFill>
              <a:latin typeface="Times New Roman" panose="02020603050405020304" pitchFamily="18" charset="0"/>
              <a:ea typeface="Calibri" panose="020F0502020204030204" pitchFamily="34" charset="0"/>
            </a:endParaRPr>
          </a:p>
        </p:txBody>
      </p:sp>
      <p:pic>
        <p:nvPicPr>
          <p:cNvPr id="9" name="Picture 8"/>
          <p:cNvPicPr>
            <a:picLocks noChangeAspect="1"/>
          </p:cNvPicPr>
          <p:nvPr/>
        </p:nvPicPr>
        <p:blipFill>
          <a:blip r:embed="rId2"/>
          <a:stretch>
            <a:fillRect/>
          </a:stretch>
        </p:blipFill>
        <p:spPr>
          <a:xfrm>
            <a:off x="139550" y="82430"/>
            <a:ext cx="1716463" cy="1212789"/>
          </a:xfrm>
          <a:prstGeom prst="rect">
            <a:avLst/>
          </a:prstGeom>
        </p:spPr>
      </p:pic>
      <p:pic>
        <p:nvPicPr>
          <p:cNvPr id="10" name="Picture 9"/>
          <p:cNvPicPr>
            <a:picLocks noChangeAspect="1"/>
          </p:cNvPicPr>
          <p:nvPr/>
        </p:nvPicPr>
        <p:blipFill>
          <a:blip r:embed="rId3"/>
          <a:stretch>
            <a:fillRect/>
          </a:stretch>
        </p:blipFill>
        <p:spPr>
          <a:xfrm>
            <a:off x="3681165" y="-1"/>
            <a:ext cx="1831052" cy="1295219"/>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Tree>
    <p:extLst>
      <p:ext uri="{BB962C8B-B14F-4D97-AF65-F5344CB8AC3E}">
        <p14:creationId xmlns:p14="http://schemas.microsoft.com/office/powerpoint/2010/main" val="14708936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80008" y="1765055"/>
            <a:ext cx="5212532" cy="3042168"/>
          </a:xfrm>
          <a:prstGeom prst="rect">
            <a:avLst/>
          </a:prstGeom>
        </p:spPr>
      </p:pic>
      <p:sp>
        <p:nvSpPr>
          <p:cNvPr id="6" name="TextBox 5"/>
          <p:cNvSpPr txBox="1"/>
          <p:nvPr/>
        </p:nvSpPr>
        <p:spPr>
          <a:xfrm>
            <a:off x="1880008" y="5374105"/>
            <a:ext cx="5212532" cy="523220"/>
          </a:xfrm>
          <a:prstGeom prst="rect">
            <a:avLst/>
          </a:prstGeom>
          <a:noFill/>
        </p:spPr>
        <p:txBody>
          <a:bodyPr wrap="square" rtlCol="0">
            <a:spAutoFit/>
          </a:bodyPr>
          <a:lstStyle/>
          <a:p>
            <a:pPr algn="ctr"/>
            <a:r>
              <a:rPr lang="en-US" sz="2800" b="1" dirty="0" smtClean="0"/>
              <a:t>THANK YOU/ASANTE SANA</a:t>
            </a:r>
            <a:endParaRPr lang="en-US" sz="2800" b="1" dirty="0"/>
          </a:p>
        </p:txBody>
      </p:sp>
      <p:pic>
        <p:nvPicPr>
          <p:cNvPr id="9" name="Picture 8"/>
          <p:cNvPicPr>
            <a:picLocks noChangeAspect="1"/>
          </p:cNvPicPr>
          <p:nvPr/>
        </p:nvPicPr>
        <p:blipFill>
          <a:blip r:embed="rId3"/>
          <a:stretch>
            <a:fillRect/>
          </a:stretch>
        </p:blipFill>
        <p:spPr>
          <a:xfrm>
            <a:off x="139550" y="82430"/>
            <a:ext cx="1716463" cy="1212789"/>
          </a:xfrm>
          <a:prstGeom prst="rect">
            <a:avLst/>
          </a:prstGeom>
        </p:spPr>
      </p:pic>
      <p:pic>
        <p:nvPicPr>
          <p:cNvPr id="10" name="Picture 9"/>
          <p:cNvPicPr>
            <a:picLocks noChangeAspect="1"/>
          </p:cNvPicPr>
          <p:nvPr/>
        </p:nvPicPr>
        <p:blipFill>
          <a:blip r:embed="rId4"/>
          <a:stretch>
            <a:fillRect/>
          </a:stretch>
        </p:blipFill>
        <p:spPr>
          <a:xfrm>
            <a:off x="3681165" y="-1"/>
            <a:ext cx="1831052" cy="1295219"/>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59286" y="0"/>
            <a:ext cx="1384714" cy="1533157"/>
          </a:xfrm>
          <a:prstGeom prst="rect">
            <a:avLst/>
          </a:prstGeom>
        </p:spPr>
      </p:pic>
    </p:spTree>
    <p:extLst>
      <p:ext uri="{BB962C8B-B14F-4D97-AF65-F5344CB8AC3E}">
        <p14:creationId xmlns:p14="http://schemas.microsoft.com/office/powerpoint/2010/main" val="165558908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702</TotalTime>
  <Words>986</Words>
  <Application>Microsoft Office PowerPoint</Application>
  <PresentationFormat>On-screen Show (4:3)</PresentationFormat>
  <Paragraphs>141</Paragraphs>
  <Slides>15</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Constantia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Waring, Elmien (Mrs) (Summerstrand Campus South)</dc:creator>
  <cp:lastModifiedBy>JD Kotze</cp:lastModifiedBy>
  <cp:revision>59</cp:revision>
  <dcterms:created xsi:type="dcterms:W3CDTF">2014-08-27T12:28:16Z</dcterms:created>
  <dcterms:modified xsi:type="dcterms:W3CDTF">2017-11-08T20:41:38Z</dcterms:modified>
</cp:coreProperties>
</file>